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9" r:id="rId3"/>
    <p:sldId id="260" r:id="rId4"/>
    <p:sldId id="261" r:id="rId5"/>
    <p:sldId id="258" r:id="rId6"/>
    <p:sldId id="257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922182-C33A-478F-9819-481DDF6C55E9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763FBA-E0E1-449F-9C5A-557AF390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922182-C33A-478F-9819-481DDF6C55E9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63FBA-E0E1-449F-9C5A-557AF390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1922182-C33A-478F-9819-481DDF6C55E9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763FBA-E0E1-449F-9C5A-557AF390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922182-C33A-478F-9819-481DDF6C55E9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63FBA-E0E1-449F-9C5A-557AF390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922182-C33A-478F-9819-481DDF6C55E9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A763FBA-E0E1-449F-9C5A-557AF390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922182-C33A-478F-9819-481DDF6C55E9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63FBA-E0E1-449F-9C5A-557AF390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922182-C33A-478F-9819-481DDF6C55E9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63FBA-E0E1-449F-9C5A-557AF390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922182-C33A-478F-9819-481DDF6C55E9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63FBA-E0E1-449F-9C5A-557AF390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922182-C33A-478F-9819-481DDF6C55E9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63FBA-E0E1-449F-9C5A-557AF390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922182-C33A-478F-9819-481DDF6C55E9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63FBA-E0E1-449F-9C5A-557AF390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922182-C33A-478F-9819-481DDF6C55E9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763FBA-E0E1-449F-9C5A-557AF3907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1922182-C33A-478F-9819-481DDF6C55E9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763FBA-E0E1-449F-9C5A-557AF390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42048" cy="11773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Развитие творческих способностей учащихся начальных классов через внеурочную деятельность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Барнаул 2013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Руководитель МО </a:t>
            </a:r>
          </a:p>
          <a:p>
            <a:r>
              <a:rPr lang="ru-RU" dirty="0" smtClean="0"/>
              <a:t>Учителей начальных классов </a:t>
            </a:r>
          </a:p>
          <a:p>
            <a:r>
              <a:rPr lang="ru-RU" dirty="0" smtClean="0"/>
              <a:t>Комарова И.М</a:t>
            </a:r>
            <a:endParaRPr lang="ru-RU" dirty="0"/>
          </a:p>
        </p:txBody>
      </p:sp>
      <p:pic>
        <p:nvPicPr>
          <p:cNvPr id="3" name="Рисунок 2" descr="1346356538_acrtsclks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3464080" cy="4483905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Предметные кружки</a:t>
            </a:r>
            <a:endParaRPr lang="ru-RU" dirty="0"/>
          </a:p>
        </p:txBody>
      </p:sp>
      <p:pic>
        <p:nvPicPr>
          <p:cNvPr id="8" name="Содержимое 7" descr="mzl.winlmgcp.320x480-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9083" y="1600200"/>
            <a:ext cx="3017309" cy="452596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Математика в практических занятиях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Занимательная грамматика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Краеведение и экология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Информатика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Декоративно-прикладное творчество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Вязание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Рисование</a:t>
            </a:r>
          </a:p>
          <a:p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Бисероплетение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«Мягкая игрушка»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Оригами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Творческая мастерская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grushk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071546"/>
            <a:ext cx="2786082" cy="2026912"/>
          </a:xfrm>
        </p:spPr>
      </p:pic>
      <p:pic>
        <p:nvPicPr>
          <p:cNvPr id="6" name="Рисунок 5" descr="IMG_0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786058"/>
            <a:ext cx="2643206" cy="1982405"/>
          </a:xfrm>
          <a:prstGeom prst="rect">
            <a:avLst/>
          </a:prstGeom>
        </p:spPr>
      </p:pic>
      <p:pic>
        <p:nvPicPr>
          <p:cNvPr id="7" name="Рисунок 6" descr="image362523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429132"/>
            <a:ext cx="3000396" cy="2250297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Творчески-развитый ученик начальной школы:</a:t>
            </a:r>
            <a:endParaRPr lang="ru-RU" dirty="0"/>
          </a:p>
        </p:txBody>
      </p:sp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1571612"/>
            <a:ext cx="3643337" cy="4786345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643050"/>
            <a:ext cx="2643206" cy="2143139"/>
          </a:xfrm>
          <a:prstGeom prst="rect">
            <a:avLst/>
          </a:prstGeom>
        </p:spPr>
      </p:pic>
      <p:pic>
        <p:nvPicPr>
          <p:cNvPr id="8" name="Рисунок 7" descr="colegio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500438"/>
            <a:ext cx="3929090" cy="250033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6800" y="1857364"/>
            <a:ext cx="6255488" cy="2500329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66800" y="1000108"/>
            <a:ext cx="6255488" cy="250033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500438"/>
            <a:ext cx="1514475" cy="30099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7072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Ребенок, испытавший радость 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творчества даже 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в самой минимальной 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степени, становится 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другим, чем 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ребенок, подражающий 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актам других.”</a:t>
            </a:r>
            <a:br>
              <a:rPr lang="ru-RU" sz="2000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Б.Асафьев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Рисунок 8" descr="Ум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5072098" cy="435771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7358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Учитель выполняет три взаимосвязанные функции: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забота о развитии каждого ребенка;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помощь в решении возникающих проблем;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организация разнообразной деятельности в классе</a:t>
            </a:r>
            <a:r>
              <a:rPr lang="ru-RU" dirty="0"/>
              <a:t>.</a:t>
            </a:r>
          </a:p>
        </p:txBody>
      </p:sp>
      <p:pic>
        <p:nvPicPr>
          <p:cNvPr id="3" name="Рисунок 2" descr="учитель тру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3048000" cy="2214578"/>
          </a:xfrm>
          <a:prstGeom prst="rect">
            <a:avLst/>
          </a:prstGeom>
        </p:spPr>
      </p:pic>
      <p:pic>
        <p:nvPicPr>
          <p:cNvPr id="4" name="Рисунок 3" descr="двоеч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857364"/>
            <a:ext cx="2786082" cy="2786082"/>
          </a:xfrm>
          <a:prstGeom prst="rect">
            <a:avLst/>
          </a:prstGeom>
        </p:spPr>
      </p:pic>
      <p:pic>
        <p:nvPicPr>
          <p:cNvPr id="5" name="Рисунок 4" descr="хороший уче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786190"/>
            <a:ext cx="3143272" cy="2885756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75724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Реализация этой программы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активизирует интерес школьников к разным видам искусства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улучшает психологическую атмосферу в классе, в школе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способствует формированию раскованного, общительного человека, владеющего и телом, и словом, умеющего слушать, и главное – понимать услышанное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развивает живую фантазию, память, внимание, познавательные интересы детей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поднимает их на новый качественный уровень обучения по всем школьным дисциплинам.</a:t>
            </a:r>
          </a:p>
        </p:txBody>
      </p:sp>
      <p:pic>
        <p:nvPicPr>
          <p:cNvPr id="3" name="Рисунок 2" descr="8c3dfd6f013cee523605c88168cc522358b15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4286256"/>
            <a:ext cx="3252036" cy="2349596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778674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сновные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направления деятельности по формированию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коллектива</a:t>
            </a: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Я- концепции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каждого ребенка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“Я моя семья, мои друзья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“Я, мы и природа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“Мой край родной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“В здоровом теле –здоровый дух”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Верность школьным 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традициям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“Общение (Кто в согласии живет, счастье в жизни обретет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)”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“Трудолюбие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 descr="1284025673_shkol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785926"/>
            <a:ext cx="3000396" cy="2731339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65722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иагностики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, позволяющие проследить за изменениями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уровня воспитанности;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самооценки ученика;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уровня самостоятельности;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характера межличностных отношений;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особенности личности ученика;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уровня самоконтроля;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отношения ученика к своему здоровью;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уровня тревожности.</a:t>
            </a:r>
          </a:p>
        </p:txBody>
      </p:sp>
      <p:pic>
        <p:nvPicPr>
          <p:cNvPr id="3" name="Рисунок 2" descr="91058801_3324853_f7b371a92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785794"/>
            <a:ext cx="3053974" cy="2786082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357562"/>
            <a:ext cx="1514475" cy="30099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764386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ктивные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формы и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методы, раскрывающие  творческие способности детей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Беседы;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дискуссии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игры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состязания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походы и экскурсии;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конкурсы;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турниры;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собеседования;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олимпиады;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наблюдения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творческий труд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поисковые эксперименты;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индивидуальные занятия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художественно-эстетическая деятельность и т.д.</a:t>
            </a:r>
          </a:p>
        </p:txBody>
      </p:sp>
      <p:pic>
        <p:nvPicPr>
          <p:cNvPr id="3" name="Рисунок 2" descr="shk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071546"/>
            <a:ext cx="4496370" cy="457203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5000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Участие в олимпиадах и конкурсах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857233"/>
          <a:ext cx="7786742" cy="5874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746"/>
                <a:gridCol w="2605344"/>
                <a:gridCol w="1781187"/>
                <a:gridCol w="2076465"/>
              </a:tblGrid>
              <a:tr h="598595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Месяц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Районные</a:t>
                      </a:r>
                      <a:r>
                        <a:rPr lang="ru-RU" baseline="0" dirty="0" smtClean="0"/>
                        <a:t> олимпиады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Городские  олимпиады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Всероссийские конкурсы</a:t>
                      </a:r>
                      <a:endParaRPr lang="ru-RU" dirty="0"/>
                    </a:p>
                  </a:txBody>
                  <a:tcPr/>
                </a:tc>
              </a:tr>
              <a:tr h="859854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Школьный тур олимпиады младших школьников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84109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Олимпиада младших школьников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4578"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«Русский медвежонок»</a:t>
                      </a:r>
                      <a:endParaRPr lang="ru-RU" sz="1400" dirty="0"/>
                    </a:p>
                  </a:txBody>
                  <a:tcPr/>
                </a:tc>
              </a:tr>
              <a:tr h="342055"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Конкурс чтецов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5695"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Математика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«Я –исследователь»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Инфознайка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</a:tr>
              <a:tr h="684109"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«Я –исследователь»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r>
                        <a:rPr lang="ru-RU" sz="1400" dirty="0" smtClean="0"/>
                        <a:t>Русский язык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783020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sz="1400" dirty="0" err="1" smtClean="0"/>
                        <a:t>Я-исследователь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«Кенгуру»</a:t>
                      </a:r>
                      <a:endParaRPr lang="ru-RU" sz="1400" dirty="0"/>
                    </a:p>
                  </a:txBody>
                  <a:tcPr/>
                </a:tc>
              </a:tr>
              <a:tr h="541587"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Литературное чтение</a:t>
                      </a:r>
                    </a:p>
                    <a:p>
                      <a:r>
                        <a:rPr lang="ru-RU" sz="1400" dirty="0" smtClean="0"/>
                        <a:t>Окружающий мир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Контроль по ФГОС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sz="1400" dirty="0" smtClean="0"/>
                        <a:t>Человек и природа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5715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Участие в школьных конкурсах, акциях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08"/>
                <a:gridCol w="2714644"/>
                <a:gridCol w="28384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r>
                        <a:rPr lang="ru-RU" baseline="0" dirty="0" smtClean="0"/>
                        <a:t>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«Ученик года»</a:t>
                      </a:r>
                    </a:p>
                    <a:p>
                      <a:r>
                        <a:rPr lang="ru-RU" sz="1400" dirty="0" smtClean="0"/>
                        <a:t>Акция «Чистый двор»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Сивова</a:t>
                      </a:r>
                      <a:r>
                        <a:rPr lang="ru-RU" sz="1400" dirty="0" smtClean="0"/>
                        <a:t> О.И. Комарова И.М</a:t>
                      </a:r>
                    </a:p>
                    <a:p>
                      <a:r>
                        <a:rPr lang="ru-RU" sz="1400" dirty="0" smtClean="0"/>
                        <a:t>Учителя </a:t>
                      </a:r>
                      <a:r>
                        <a:rPr lang="ru-RU" sz="1400" dirty="0" err="1" smtClean="0"/>
                        <a:t>нач.классов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«Экологический марафон»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Комарова И.М.Рудакова О.В. </a:t>
                      </a:r>
                      <a:r>
                        <a:rPr lang="ru-RU" sz="1400" dirty="0" err="1" smtClean="0"/>
                        <a:t>Дворцова</a:t>
                      </a:r>
                      <a:r>
                        <a:rPr lang="ru-RU" sz="1400" dirty="0" smtClean="0"/>
                        <a:t> О.С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Литературная</a:t>
                      </a:r>
                      <a:r>
                        <a:rPr lang="ru-RU" sz="1400" baseline="0" dirty="0" smtClean="0"/>
                        <a:t> гостиная</a:t>
                      </a:r>
                    </a:p>
                    <a:p>
                      <a:r>
                        <a:rPr lang="ru-RU" sz="1400" baseline="0" dirty="0" smtClean="0"/>
                        <a:t>Экскурсии в музеи города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Ушакова Л.И.Маркина С.И. </a:t>
                      </a:r>
                      <a:r>
                        <a:rPr lang="ru-RU" sz="1400" dirty="0" err="1" smtClean="0"/>
                        <a:t>Стрекалина</a:t>
                      </a:r>
                      <a:r>
                        <a:rPr lang="ru-RU" sz="1400" dirty="0" smtClean="0"/>
                        <a:t> С.Ю. Учителя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sz="1400" dirty="0" smtClean="0"/>
                        <a:t>Экологические</a:t>
                      </a:r>
                      <a:r>
                        <a:rPr lang="ru-RU" sz="1400" baseline="0" dirty="0" smtClean="0"/>
                        <a:t> чтения»</a:t>
                      </a:r>
                    </a:p>
                    <a:p>
                      <a:r>
                        <a:rPr lang="ru-RU" sz="1400" baseline="0" dirty="0" smtClean="0"/>
                        <a:t>«Красная книга Алтая»</a:t>
                      </a:r>
                    </a:p>
                    <a:p>
                      <a:r>
                        <a:rPr lang="ru-RU" sz="1400" baseline="0" dirty="0" smtClean="0"/>
                        <a:t>Акция «Сохраним дерево»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Зенкова</a:t>
                      </a:r>
                      <a:r>
                        <a:rPr lang="ru-RU" sz="1400" dirty="0" smtClean="0"/>
                        <a:t> И.В.Кулешова О.Н</a:t>
                      </a:r>
                    </a:p>
                    <a:p>
                      <a:r>
                        <a:rPr lang="ru-RU" sz="1400" dirty="0" smtClean="0"/>
                        <a:t>Учителя </a:t>
                      </a:r>
                      <a:r>
                        <a:rPr lang="ru-RU" sz="1400" dirty="0" err="1" smtClean="0"/>
                        <a:t>нач.классов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sz="1400" dirty="0" smtClean="0"/>
                        <a:t>Ученик года</a:t>
                      </a:r>
                      <a:r>
                        <a:rPr lang="ru-RU" dirty="0" smtClean="0"/>
                        <a:t>»</a:t>
                      </a:r>
                    </a:p>
                    <a:p>
                      <a:r>
                        <a:rPr lang="ru-RU" sz="1400" dirty="0" smtClean="0"/>
                        <a:t>Акция «Кормушка»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Сивова</a:t>
                      </a:r>
                      <a:r>
                        <a:rPr lang="ru-RU" sz="1400" dirty="0" smtClean="0"/>
                        <a:t> О.И. Комарова И.М</a:t>
                      </a:r>
                    </a:p>
                    <a:p>
                      <a:r>
                        <a:rPr lang="ru-RU" sz="1400" dirty="0" smtClean="0"/>
                        <a:t>Учителя </a:t>
                      </a:r>
                      <a:r>
                        <a:rPr lang="ru-RU" sz="1400" dirty="0" err="1" smtClean="0"/>
                        <a:t>нач.классов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Литературная гостиная</a:t>
                      </a:r>
                    </a:p>
                    <a:p>
                      <a:r>
                        <a:rPr lang="ru-RU" sz="1400" dirty="0" smtClean="0"/>
                        <a:t>Экскурсии на предприятия города, станцию юннатов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Ушакова Л.И. Маркина С.И </a:t>
                      </a:r>
                      <a:r>
                        <a:rPr lang="ru-RU" sz="1400" dirty="0" err="1" smtClean="0"/>
                        <a:t>Стрекалина</a:t>
                      </a:r>
                      <a:r>
                        <a:rPr lang="ru-RU" sz="1400" baseline="0" dirty="0" smtClean="0"/>
                        <a:t> С.Ю.</a:t>
                      </a:r>
                    </a:p>
                    <a:p>
                      <a:r>
                        <a:rPr lang="ru-RU" sz="1400" baseline="0" dirty="0" smtClean="0"/>
                        <a:t>Учителя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sz="1400" dirty="0" smtClean="0"/>
                        <a:t>Экологический суд»</a:t>
                      </a:r>
                    </a:p>
                    <a:p>
                      <a:r>
                        <a:rPr lang="ru-RU" sz="1400" dirty="0" smtClean="0"/>
                        <a:t>Экскурсии по городу, району.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Комарова И.М.Рудакова О.В. </a:t>
                      </a:r>
                      <a:r>
                        <a:rPr lang="ru-RU" sz="1400" dirty="0" err="1" smtClean="0"/>
                        <a:t>Дворцова</a:t>
                      </a:r>
                      <a:r>
                        <a:rPr lang="ru-RU" sz="1400" dirty="0" smtClean="0"/>
                        <a:t> О.С .Учителя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292</TotalTime>
  <Words>501</Words>
  <Application>Microsoft Office PowerPoint</Application>
  <PresentationFormat>Экран (4:3)</PresentationFormat>
  <Paragraphs>148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Развитие творческих способностей учащихся начальных классов через внеурочную деятельность</vt:lpstr>
      <vt:lpstr>Слайд 2</vt:lpstr>
      <vt:lpstr>Слайд 3</vt:lpstr>
      <vt:lpstr>Слайд 4</vt:lpstr>
      <vt:lpstr>Слайд 5</vt:lpstr>
      <vt:lpstr>Слайд 6</vt:lpstr>
      <vt:lpstr>Слайд 7</vt:lpstr>
      <vt:lpstr>Участие в олимпиадах и конкурсах</vt:lpstr>
      <vt:lpstr>Участие в школьных конкурсах, акциях</vt:lpstr>
      <vt:lpstr>Предметные кружки</vt:lpstr>
      <vt:lpstr>Декоративно-прикладное творчество</vt:lpstr>
      <vt:lpstr>Творчески-развитый ученик начальной школы: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17</cp:revision>
  <dcterms:created xsi:type="dcterms:W3CDTF">2013-03-29T09:37:47Z</dcterms:created>
  <dcterms:modified xsi:type="dcterms:W3CDTF">2013-04-01T13:07:37Z</dcterms:modified>
</cp:coreProperties>
</file>