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9" r:id="rId3"/>
    <p:sldMasterId id="2147483833" r:id="rId4"/>
  </p:sldMasterIdLst>
  <p:notesMasterIdLst>
    <p:notesMasterId r:id="rId24"/>
  </p:notesMasterIdLst>
  <p:sldIdLst>
    <p:sldId id="279" r:id="rId5"/>
    <p:sldId id="285" r:id="rId6"/>
    <p:sldId id="257" r:id="rId7"/>
    <p:sldId id="287" r:id="rId8"/>
    <p:sldId id="289" r:id="rId9"/>
    <p:sldId id="292" r:id="rId10"/>
    <p:sldId id="294" r:id="rId11"/>
    <p:sldId id="295" r:id="rId12"/>
    <p:sldId id="297" r:id="rId13"/>
    <p:sldId id="299" r:id="rId14"/>
    <p:sldId id="300" r:id="rId15"/>
    <p:sldId id="304" r:id="rId16"/>
    <p:sldId id="305" r:id="rId17"/>
    <p:sldId id="308" r:id="rId18"/>
    <p:sldId id="309" r:id="rId19"/>
    <p:sldId id="310" r:id="rId20"/>
    <p:sldId id="311" r:id="rId21"/>
    <p:sldId id="317" r:id="rId22"/>
    <p:sldId id="31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278"/>
    <a:srgbClr val="006666"/>
    <a:srgbClr val="005452"/>
    <a:srgbClr val="004C4A"/>
    <a:srgbClr val="006260"/>
    <a:srgbClr val="CC3300"/>
    <a:srgbClr val="EBFFFF"/>
    <a:srgbClr val="B7FFFF"/>
    <a:srgbClr val="11FFFF"/>
    <a:srgbClr val="E5F5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107" d="100"/>
          <a:sy n="10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E6C76-E863-4B67-9101-C9751410E3F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6DF85-8533-4889-8C50-ADCEF63AB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B1C3A-D4E0-4017-A3CF-5C3370E261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9758D-0B4C-4987-A908-744ED2E22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C760-BDE8-4EB4-BA66-783FBCB31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9908B-5738-4A5A-8FCC-70B6B102A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fld id="{0E3DD818-32E9-4953-B1E1-866A067F0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2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36D9646A-10DB-424E-AE97-BFC69BD09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79144-31FD-4B33-A2C7-258357C89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BF4E-451B-4429-8E3B-E696D23F3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13DF1-6187-4CF4-B01B-0D735AA51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72E8-B15D-45C0-A063-131A4C6B5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DE9B0-712E-49FD-AF1D-A23D369DA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7F397-891A-45E7-A1E2-9B4C177EC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1F04-9D3D-4785-A1AF-F73628919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CA12B-1E50-497E-B557-9A23C776D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0BD0-6B8A-43FD-A382-87AE6F426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F69F-4EC2-49D6-8543-0FAA3D070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67DF-6268-4F23-80C9-491A0E7CA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1DA1-99E3-477D-963A-7F5442E1D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0346C-C0DA-4B76-9BCF-39B2D8C45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8066E-0986-4271-A3A0-F7519A16A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1AC24-604C-46BB-BF4D-C70F73A32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CC1F2-EDCC-4BA4-AEA2-6A662838C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F1368-2B40-43F0-BAA5-3F0E50370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1867F-1C0B-4E59-B593-E2D14DE75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071F5-7488-4AA9-A089-655EFCB8E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EC591-1A8A-45EA-ADB4-41476E650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E6E11-4E42-4734-A013-1D0DAE7EE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AB7C0-6E5C-4E36-9EFA-FECD57B36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E7F3-CAC0-48AE-A4A0-ED7391267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effectLst/>
              <a:latin typeface="Times New Roman" pitchFamily="18" charset="0"/>
            </a:endParaRPr>
          </a:p>
        </p:txBody>
      </p:sp>
      <p:sp>
        <p:nvSpPr>
          <p:cNvPr id="140291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effectLst/>
              <a:latin typeface="Times New Roman" pitchFamily="18" charset="0"/>
            </a:endParaRPr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9758D-0B4C-4987-A908-744ED2E22A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1F04-9D3D-4785-A1AF-F736289190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867F-1C0B-4E59-B593-E2D14DE753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BF3EC-CCC6-405C-8133-DD9BF93B22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7979-1C22-4DBD-B8D7-13DBB9FDDE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BF3EC-CCC6-405C-8133-DD9BF93B2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08F9-59DF-45D3-88FD-BEED9F0A16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82DA-9669-411D-B3E6-379699D719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FA6-DD2E-4829-9218-7F17D6CBA0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DA4C-638C-4F97-A0FA-C39CE1889A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C760-BDE8-4EB4-BA66-783FBCB312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908B-5738-4A5A-8FCC-70B6B102A0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172E-F4A0-4C01-ADDF-2FE1A37A7E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172E-F4A0-4C01-ADDF-2FE1A37A7E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172E-F4A0-4C01-ADDF-2FE1A37A7E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fld id="{0E3DD818-32E9-4953-B1E1-866A067F0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7979-1C22-4DBD-B8D7-13DBB9FDD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308F9-59DF-45D3-88FD-BEED9F0A1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082DA-9669-411D-B3E6-379699D71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5FA6-DD2E-4829-9218-7F17D6CBA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DA4C-638C-4F97-A0FA-C39CE1889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5565172E-F4A0-4C01-ADDF-2FE1A37A7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19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19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64E04EE7-DFEA-4678-9391-FE5DE654D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9933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ru-RU" sz="1800"/>
            </a:p>
          </p:txBody>
        </p:sp>
        <p:pic>
          <p:nvPicPr>
            <p:cNvPr id="3081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BA3B9A2-771B-47C5-B41E-68076055B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fld id="{5565172E-F4A0-4C01-ADDF-2FE1A37A7E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3927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effectLst/>
                <a:latin typeface="Times New Roman" pitchFamily="18" charset="0"/>
              </a:endParaRPr>
            </a:p>
          </p:txBody>
        </p:sp>
        <p:sp>
          <p:nvSpPr>
            <p:cNvPr id="13927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5.pn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533400"/>
            <a:ext cx="8229600" cy="5211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6260"/>
                </a:solidFill>
              </a:rPr>
              <a:t>Математика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6260"/>
                </a:solidFill>
              </a:rPr>
              <a:t>1 класс</a:t>
            </a:r>
            <a:br>
              <a:rPr lang="ru-RU" sz="4000" dirty="0" smtClean="0">
                <a:solidFill>
                  <a:srgbClr val="006260"/>
                </a:solidFill>
              </a:rPr>
            </a:br>
            <a:r>
              <a:rPr lang="ru-RU" sz="4000" dirty="0" smtClean="0">
                <a:solidFill>
                  <a:srgbClr val="006666"/>
                </a:solidFill>
              </a:rPr>
              <a:t>Программа</a:t>
            </a:r>
            <a:r>
              <a:rPr lang="ru-RU" sz="4000" dirty="0" smtClean="0">
                <a:solidFill>
                  <a:srgbClr val="006260"/>
                </a:solidFill>
              </a:rPr>
              <a:t> «Перспектива»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6260"/>
                </a:solidFill>
              </a:rPr>
              <a:t>(</a:t>
            </a:r>
            <a:r>
              <a:rPr lang="ru-RU" sz="4000" dirty="0" err="1" smtClean="0">
                <a:solidFill>
                  <a:srgbClr val="004C4A"/>
                </a:solidFill>
              </a:rPr>
              <a:t>Л.Г.Петерсон</a:t>
            </a:r>
            <a:r>
              <a:rPr lang="ru-RU" sz="4000" dirty="0" smtClean="0">
                <a:solidFill>
                  <a:srgbClr val="003300"/>
                </a:solidFill>
              </a:rPr>
              <a:t>)</a:t>
            </a:r>
            <a:endParaRPr lang="ru-RU" sz="4000" b="1" dirty="0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524000" y="4267200"/>
            <a:ext cx="7391400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2000" dirty="0">
                <a:solidFill>
                  <a:srgbClr val="005452"/>
                </a:solidFill>
              </a:rPr>
              <a:t>Третьякова Ирина Ивановна</a:t>
            </a:r>
          </a:p>
          <a:p>
            <a:pPr marL="342900" indent="-342900" algn="ctr">
              <a:buFontTx/>
              <a:buNone/>
            </a:pPr>
            <a:r>
              <a:rPr lang="ru-RU" sz="2000" dirty="0">
                <a:solidFill>
                  <a:srgbClr val="005452"/>
                </a:solidFill>
              </a:rPr>
              <a:t>учитель начальных классов</a:t>
            </a:r>
          </a:p>
          <a:p>
            <a:pPr marL="342900" indent="-342900" algn="ctr">
              <a:buFontTx/>
              <a:buNone/>
            </a:pPr>
            <a:r>
              <a:rPr lang="ru-RU" sz="2000" dirty="0">
                <a:solidFill>
                  <a:srgbClr val="005452"/>
                </a:solidFill>
              </a:rPr>
              <a:t>МБОШИ «Гимназия-интернат №34»</a:t>
            </a:r>
          </a:p>
          <a:p>
            <a:pPr marL="342900" indent="-342900" algn="ctr">
              <a:buFontTx/>
              <a:buNone/>
            </a:pPr>
            <a:r>
              <a:rPr lang="ru-RU" sz="2000" dirty="0">
                <a:solidFill>
                  <a:srgbClr val="005452"/>
                </a:solidFill>
              </a:rPr>
              <a:t>города Нижнекамска </a:t>
            </a:r>
          </a:p>
          <a:p>
            <a:pPr marL="342900" indent="-342900" algn="ctr">
              <a:buFontTx/>
              <a:buNone/>
            </a:pPr>
            <a:r>
              <a:rPr lang="ru-RU" sz="2000" dirty="0">
                <a:solidFill>
                  <a:srgbClr val="005452"/>
                </a:solidFill>
              </a:rPr>
              <a:t>Республики Татарстан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900113" y="1268413"/>
            <a:ext cx="2447925" cy="295275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63" name="Line 3"/>
          <p:cNvSpPr>
            <a:spLocks noChangeShapeType="1"/>
          </p:cNvSpPr>
          <p:nvPr/>
        </p:nvSpPr>
        <p:spPr bwMode="auto">
          <a:xfrm>
            <a:off x="2124075" y="765175"/>
            <a:ext cx="0" cy="4221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2195513" y="4365625"/>
            <a:ext cx="50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ru-RU" dirty="0">
                <a:latin typeface="Tahoma" pitchFamily="34" charset="0"/>
              </a:rPr>
              <a:t>1</a:t>
            </a:r>
          </a:p>
        </p:txBody>
      </p:sp>
      <p:sp>
        <p:nvSpPr>
          <p:cNvPr id="14341" name="AutoShape 13"/>
          <p:cNvSpPr>
            <a:spLocks noChangeArrowheads="1"/>
          </p:cNvSpPr>
          <p:nvPr/>
        </p:nvSpPr>
        <p:spPr bwMode="auto">
          <a:xfrm rot="-5400000" flipH="1" flipV="1">
            <a:off x="5543550" y="1233488"/>
            <a:ext cx="2087563" cy="3887787"/>
          </a:xfrm>
          <a:prstGeom prst="rtTriangl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6372225" y="3429000"/>
            <a:ext cx="8242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>
                <a:latin typeface="Tahoma" pitchFamily="34" charset="0"/>
              </a:rPr>
              <a:t>нет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animBg="1"/>
      <p:bldP spid="168964" grpId="0"/>
      <p:bldP spid="168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Oval 2"/>
          <p:cNvSpPr>
            <a:spLocks noChangeArrowheads="1"/>
          </p:cNvSpPr>
          <p:nvPr/>
        </p:nvSpPr>
        <p:spPr bwMode="auto">
          <a:xfrm>
            <a:off x="2195513" y="620713"/>
            <a:ext cx="5040312" cy="5040312"/>
          </a:xfrm>
          <a:prstGeom prst="ellipse">
            <a:avLst/>
          </a:prstGeom>
          <a:solidFill>
            <a:srgbClr val="FF99FF"/>
          </a:soli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5107" name="Line 3"/>
          <p:cNvSpPr>
            <a:spLocks noChangeShapeType="1"/>
          </p:cNvSpPr>
          <p:nvPr/>
        </p:nvSpPr>
        <p:spPr bwMode="auto">
          <a:xfrm flipV="1">
            <a:off x="2195513" y="620713"/>
            <a:ext cx="5040312" cy="5040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 flipH="1" flipV="1">
            <a:off x="2195513" y="620713"/>
            <a:ext cx="5040312" cy="5040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>
            <a:off x="1258888" y="3141663"/>
            <a:ext cx="6697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4716463" y="260350"/>
            <a:ext cx="0" cy="583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6372225" y="5661025"/>
            <a:ext cx="2520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ru-RU" dirty="0">
                <a:solidFill>
                  <a:srgbClr val="006666"/>
                </a:solidFill>
                <a:latin typeface="Tahoma" pitchFamily="34" charset="0"/>
              </a:rPr>
              <a:t>много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nimBg="1"/>
      <p:bldP spid="175108" grpId="0" animBg="1"/>
      <p:bldP spid="175109" grpId="0" animBg="1"/>
      <p:bldP spid="175110" grpId="0" animBg="1"/>
      <p:bldP spid="175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8651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/>
              <a:t>Имеют ли оси симметрии изображения данных предметов?</a:t>
            </a:r>
          </a:p>
        </p:txBody>
      </p:sp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343400"/>
            <a:ext cx="209612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1203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828800"/>
            <a:ext cx="14493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828800"/>
            <a:ext cx="15382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3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962400"/>
            <a:ext cx="1066800" cy="18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Симметрия в </a:t>
            </a:r>
            <a:r>
              <a:rPr lang="ru-RU" dirty="0" smtClean="0"/>
              <a:t>цифрах </a:t>
            </a:r>
            <a:endParaRPr lang="ru-RU" dirty="0"/>
          </a:p>
        </p:txBody>
      </p:sp>
      <p:sp>
        <p:nvSpPr>
          <p:cNvPr id="148484" name="WordArt 4"/>
          <p:cNvSpPr>
            <a:spLocks noChangeArrowheads="1" noChangeShapeType="1" noTextEdit="1"/>
          </p:cNvSpPr>
          <p:nvPr/>
        </p:nvSpPr>
        <p:spPr bwMode="auto">
          <a:xfrm>
            <a:off x="2411760" y="2564904"/>
            <a:ext cx="4464496" cy="25202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75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"/>
                <a:cs typeface="Arial"/>
              </a:rPr>
              <a:t>8 </a:t>
            </a:r>
            <a:r>
              <a:rPr lang="ru-RU" sz="75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0</a:t>
            </a:r>
            <a:endParaRPr lang="ru-RU" sz="75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2987824" y="2420888"/>
            <a:ext cx="0" cy="273630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>
            <a:off x="6300192" y="2492896"/>
            <a:ext cx="0" cy="28083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 flipV="1">
            <a:off x="539552" y="3789040"/>
            <a:ext cx="79914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8491" name="Picture 11" descr="Миловидова_0006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</a:blip>
          <a:srcRect l="55832" t="13239" r="8838" b="74800"/>
          <a:stretch>
            <a:fillRect/>
          </a:stretch>
        </p:blipFill>
        <p:spPr bwMode="auto">
          <a:xfrm>
            <a:off x="2195513" y="333375"/>
            <a:ext cx="46815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2" name="Picture 12" descr="title"/>
          <p:cNvPicPr>
            <a:picLocks noChangeAspect="1" noChangeArrowheads="1"/>
          </p:cNvPicPr>
          <p:nvPr/>
        </p:nvPicPr>
        <p:blipFill>
          <a:blip r:embed="rId3" cstate="print"/>
          <a:srcRect b="71309"/>
          <a:stretch>
            <a:fillRect/>
          </a:stretch>
        </p:blipFill>
        <p:spPr bwMode="auto">
          <a:xfrm>
            <a:off x="-252413" y="6399213"/>
            <a:ext cx="95773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Симметрия в буквах </a:t>
            </a:r>
          </a:p>
        </p:txBody>
      </p:sp>
      <p:sp>
        <p:nvSpPr>
          <p:cNvPr id="148484" name="WordArt 4"/>
          <p:cNvSpPr>
            <a:spLocks noChangeArrowheads="1" noChangeShapeType="1" noTextEdit="1"/>
          </p:cNvSpPr>
          <p:nvPr/>
        </p:nvSpPr>
        <p:spPr bwMode="auto">
          <a:xfrm>
            <a:off x="1187450" y="2840038"/>
            <a:ext cx="6840538" cy="1957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Ж Н О Х Ф</a:t>
            </a:r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>
            <a:off x="1763713" y="2492375"/>
            <a:ext cx="0" cy="2592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276600" y="2492375"/>
            <a:ext cx="0" cy="2592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4716463" y="2492375"/>
            <a:ext cx="0" cy="2592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88" name="Line 8"/>
          <p:cNvSpPr>
            <a:spLocks noChangeShapeType="1"/>
          </p:cNvSpPr>
          <p:nvPr/>
        </p:nvSpPr>
        <p:spPr bwMode="auto">
          <a:xfrm>
            <a:off x="7524750" y="2492375"/>
            <a:ext cx="0" cy="2592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>
            <a:off x="6084888" y="2492375"/>
            <a:ext cx="0" cy="2592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 flipV="1">
            <a:off x="468313" y="3789363"/>
            <a:ext cx="79914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8491" name="Picture 11" descr="Миловидова_0006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</a:blip>
          <a:srcRect l="55832" t="13239" r="8838" b="74800"/>
          <a:stretch>
            <a:fillRect/>
          </a:stretch>
        </p:blipFill>
        <p:spPr bwMode="auto">
          <a:xfrm>
            <a:off x="2195513" y="333375"/>
            <a:ext cx="46815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2" name="Picture 12" descr="title"/>
          <p:cNvPicPr>
            <a:picLocks noChangeAspect="1" noChangeArrowheads="1"/>
          </p:cNvPicPr>
          <p:nvPr/>
        </p:nvPicPr>
        <p:blipFill>
          <a:blip r:embed="rId3" cstate="print"/>
          <a:srcRect b="71309"/>
          <a:stretch>
            <a:fillRect/>
          </a:stretch>
        </p:blipFill>
        <p:spPr bwMode="auto">
          <a:xfrm>
            <a:off x="-252413" y="6399213"/>
            <a:ext cx="95773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Симметрия в словах</a:t>
            </a:r>
          </a:p>
        </p:txBody>
      </p:sp>
      <p:pic>
        <p:nvPicPr>
          <p:cNvPr id="171018" name="Picture 10" descr="Миловидова_0006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</a:blip>
          <a:srcRect l="55832" t="13239" r="8838" b="74800"/>
          <a:stretch>
            <a:fillRect/>
          </a:stretch>
        </p:blipFill>
        <p:spPr bwMode="auto">
          <a:xfrm>
            <a:off x="2195513" y="333375"/>
            <a:ext cx="46815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9" name="WordArt 11"/>
          <p:cNvSpPr>
            <a:spLocks noChangeArrowheads="1" noChangeShapeType="1" noTextEdit="1"/>
          </p:cNvSpPr>
          <p:nvPr/>
        </p:nvSpPr>
        <p:spPr bwMode="auto">
          <a:xfrm>
            <a:off x="2987675" y="1916113"/>
            <a:ext cx="2581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КАЗАК</a:t>
            </a:r>
          </a:p>
        </p:txBody>
      </p:sp>
      <p:sp>
        <p:nvSpPr>
          <p:cNvPr id="171020" name="WordArt 12"/>
          <p:cNvSpPr>
            <a:spLocks noChangeArrowheads="1" noChangeShapeType="1" noTextEdit="1"/>
          </p:cNvSpPr>
          <p:nvPr/>
        </p:nvSpPr>
        <p:spPr bwMode="auto">
          <a:xfrm>
            <a:off x="2987675" y="2781300"/>
            <a:ext cx="2581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ШАЛАШ</a:t>
            </a:r>
          </a:p>
        </p:txBody>
      </p:sp>
      <p:sp>
        <p:nvSpPr>
          <p:cNvPr id="171021" name="WordArt 13"/>
          <p:cNvSpPr>
            <a:spLocks noChangeArrowheads="1" noChangeShapeType="1" noTextEdit="1"/>
          </p:cNvSpPr>
          <p:nvPr/>
        </p:nvSpPr>
        <p:spPr bwMode="auto">
          <a:xfrm>
            <a:off x="1187450" y="3716338"/>
            <a:ext cx="66246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ИСКАТЬ ТАКСИ</a:t>
            </a:r>
          </a:p>
        </p:txBody>
      </p:sp>
      <p:sp>
        <p:nvSpPr>
          <p:cNvPr id="171022" name="WordArt 14"/>
          <p:cNvSpPr>
            <a:spLocks noChangeArrowheads="1" noChangeShapeType="1" noTextEdit="1"/>
          </p:cNvSpPr>
          <p:nvPr/>
        </p:nvSpPr>
        <p:spPr bwMode="auto">
          <a:xfrm>
            <a:off x="323850" y="4941888"/>
            <a:ext cx="85693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А РОЗА УПАЛА НА ЛАПУ АЗОРА</a:t>
            </a:r>
          </a:p>
        </p:txBody>
      </p:sp>
      <p:pic>
        <p:nvPicPr>
          <p:cNvPr id="171023" name="Picture 15" descr="title"/>
          <p:cNvPicPr>
            <a:picLocks noChangeAspect="1" noChangeArrowheads="1"/>
          </p:cNvPicPr>
          <p:nvPr/>
        </p:nvPicPr>
        <p:blipFill>
          <a:blip r:embed="rId3" cstate="print"/>
          <a:srcRect b="71309"/>
          <a:stretch>
            <a:fillRect/>
          </a:stretch>
        </p:blipFill>
        <p:spPr bwMode="auto">
          <a:xfrm>
            <a:off x="-1" y="6399213"/>
            <a:ext cx="9144001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6" name="Picture 20" descr="FDXS"/>
          <p:cNvPicPr>
            <a:picLocks noChangeAspect="1" noChangeArrowheads="1"/>
          </p:cNvPicPr>
          <p:nvPr/>
        </p:nvPicPr>
        <p:blipFill>
          <a:blip r:embed="rId2" cstate="print"/>
          <a:srcRect r="1921"/>
          <a:stretch>
            <a:fillRect/>
          </a:stretch>
        </p:blipFill>
        <p:spPr bwMode="auto">
          <a:xfrm>
            <a:off x="467544" y="1844824"/>
            <a:ext cx="256370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sz="2900" b="1" dirty="0">
                <a:solidFill>
                  <a:srgbClr val="FF0000"/>
                </a:solidFill>
              </a:rPr>
              <a:t>Симметрия в </a:t>
            </a:r>
            <a:br>
              <a:rPr lang="ru-RU" sz="2900" b="1" dirty="0">
                <a:solidFill>
                  <a:srgbClr val="FF0000"/>
                </a:solidFill>
              </a:rPr>
            </a:br>
            <a:r>
              <a:rPr lang="ru-RU" sz="2900" b="1" dirty="0">
                <a:solidFill>
                  <a:srgbClr val="FF0000"/>
                </a:solidFill>
              </a:rPr>
              <a:t>чувашских узорах</a:t>
            </a:r>
          </a:p>
        </p:txBody>
      </p:sp>
      <p:pic>
        <p:nvPicPr>
          <p:cNvPr id="45071" name="Picture 15" descr="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765175"/>
            <a:ext cx="1152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18" descr="title"/>
          <p:cNvPicPr>
            <a:picLocks noChangeAspect="1" noChangeArrowheads="1"/>
          </p:cNvPicPr>
          <p:nvPr/>
        </p:nvPicPr>
        <p:blipFill>
          <a:blip r:embed="rId4" cstate="print"/>
          <a:srcRect b="71309"/>
          <a:stretch>
            <a:fillRect/>
          </a:stretch>
        </p:blipFill>
        <p:spPr bwMode="auto">
          <a:xfrm>
            <a:off x="-1" y="6399213"/>
            <a:ext cx="9144001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19" descr="title"/>
          <p:cNvPicPr>
            <a:picLocks noChangeAspect="1" noChangeArrowheads="1"/>
          </p:cNvPicPr>
          <p:nvPr/>
        </p:nvPicPr>
        <p:blipFill>
          <a:blip r:embed="rId5" cstate="print"/>
          <a:srcRect t="71309"/>
          <a:stretch>
            <a:fillRect/>
          </a:stretch>
        </p:blipFill>
        <p:spPr bwMode="auto">
          <a:xfrm>
            <a:off x="539750" y="333375"/>
            <a:ext cx="813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8" name="Picture 10" descr="Работы вышивальщиц -Работы Смирновой Л.Г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060848"/>
            <a:ext cx="2472209" cy="3816424"/>
          </a:xfrm>
          <a:prstGeom prst="rect">
            <a:avLst/>
          </a:prstGeom>
          <a:noFill/>
        </p:spPr>
      </p:pic>
      <p:pic>
        <p:nvPicPr>
          <p:cNvPr id="288780" name="Picture 12" descr="Мода 40-х - Клуб Сезо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988840"/>
            <a:ext cx="2304256" cy="39393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696200" cy="1008112"/>
          </a:xfrm>
        </p:spPr>
        <p:txBody>
          <a:bodyPr/>
          <a:lstStyle/>
          <a:p>
            <a:pPr algn="ctr"/>
            <a:r>
              <a:rPr lang="ru-RU" sz="2900" b="1" dirty="0">
                <a:solidFill>
                  <a:srgbClr val="FF0000"/>
                </a:solidFill>
              </a:rPr>
              <a:t>Симметрия </a:t>
            </a:r>
            <a:r>
              <a:rPr lang="ru-RU" sz="2900" b="1" dirty="0" smtClean="0">
                <a:solidFill>
                  <a:srgbClr val="FF0000"/>
                </a:solidFill>
              </a:rPr>
              <a:t/>
            </a:r>
            <a:br>
              <a:rPr lang="ru-RU" sz="2900" b="1" dirty="0" smtClean="0">
                <a:solidFill>
                  <a:srgbClr val="FF0000"/>
                </a:solidFill>
              </a:rPr>
            </a:br>
            <a:r>
              <a:rPr lang="ru-RU" sz="2900" b="1" dirty="0" smtClean="0">
                <a:solidFill>
                  <a:srgbClr val="FF0000"/>
                </a:solidFill>
              </a:rPr>
              <a:t>в </a:t>
            </a:r>
            <a:r>
              <a:rPr lang="ru-RU" sz="2900" b="1" dirty="0">
                <a:solidFill>
                  <a:srgbClr val="FF0000"/>
                </a:solidFill>
              </a:rPr>
              <a:t>чувашских </a:t>
            </a:r>
            <a:r>
              <a:rPr lang="ru-RU" sz="2900" b="1" dirty="0" smtClean="0">
                <a:solidFill>
                  <a:srgbClr val="FF0000"/>
                </a:solidFill>
              </a:rPr>
              <a:t>узорах</a:t>
            </a:r>
            <a:endParaRPr lang="ru-RU" sz="2900" b="1" dirty="0">
              <a:solidFill>
                <a:srgbClr val="FF0000"/>
              </a:solidFill>
            </a:endParaRPr>
          </a:p>
        </p:txBody>
      </p:sp>
      <p:pic>
        <p:nvPicPr>
          <p:cNvPr id="12" name="Picture 1" descr="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60232" y="2067994"/>
            <a:ext cx="1728192" cy="189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8" name="Picture 8" descr="title"/>
          <p:cNvPicPr>
            <a:picLocks noChangeAspect="1" noChangeArrowheads="1"/>
          </p:cNvPicPr>
          <p:nvPr/>
        </p:nvPicPr>
        <p:blipFill>
          <a:blip r:embed="rId3" cstate="print"/>
          <a:srcRect b="71309"/>
          <a:stretch>
            <a:fillRect/>
          </a:stretch>
        </p:blipFill>
        <p:spPr bwMode="auto">
          <a:xfrm>
            <a:off x="-1" y="6399213"/>
            <a:ext cx="9144001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9" name="Picture 9" descr="title"/>
          <p:cNvPicPr>
            <a:picLocks noChangeAspect="1" noChangeArrowheads="1"/>
          </p:cNvPicPr>
          <p:nvPr/>
        </p:nvPicPr>
        <p:blipFill>
          <a:blip r:embed="rId4" cstate="print"/>
          <a:srcRect t="71309"/>
          <a:stretch>
            <a:fillRect/>
          </a:stretch>
        </p:blipFill>
        <p:spPr bwMode="auto">
          <a:xfrm>
            <a:off x="539552" y="332656"/>
            <a:ext cx="8134350" cy="35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8" name="Picture 2" descr="Вышив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93096"/>
            <a:ext cx="2232248" cy="19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0" name="Picture 4" descr="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293096"/>
            <a:ext cx="2232248" cy="193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132856"/>
            <a:ext cx="1728192" cy="17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чув -урок матем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293096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з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060848"/>
            <a:ext cx="1800200" cy="184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9" descr="0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4355976" y="2132856"/>
            <a:ext cx="2136876" cy="172819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6260"/>
                </a:solidFill>
              </a:rPr>
              <a:t>Проектная работа</a:t>
            </a:r>
            <a:endParaRPr lang="ru-RU" sz="3200" b="1" dirty="0">
              <a:solidFill>
                <a:srgbClr val="006260"/>
              </a:solidFill>
            </a:endParaRPr>
          </a:p>
        </p:txBody>
      </p:sp>
      <p:pic>
        <p:nvPicPr>
          <p:cNvPr id="163848" name="Picture 8" descr="title"/>
          <p:cNvPicPr>
            <a:picLocks noChangeAspect="1" noChangeArrowheads="1"/>
          </p:cNvPicPr>
          <p:nvPr/>
        </p:nvPicPr>
        <p:blipFill>
          <a:blip r:embed="rId2" cstate="print"/>
          <a:srcRect b="71309"/>
          <a:stretch>
            <a:fillRect/>
          </a:stretch>
        </p:blipFill>
        <p:spPr bwMode="auto">
          <a:xfrm>
            <a:off x="-1" y="6399213"/>
            <a:ext cx="9144001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9" name="Picture 9" descr="title"/>
          <p:cNvPicPr>
            <a:picLocks noChangeAspect="1" noChangeArrowheads="1"/>
          </p:cNvPicPr>
          <p:nvPr/>
        </p:nvPicPr>
        <p:blipFill>
          <a:blip r:embed="rId3" cstate="print"/>
          <a:srcRect t="71309"/>
          <a:stretch>
            <a:fillRect/>
          </a:stretch>
        </p:blipFill>
        <p:spPr bwMode="auto">
          <a:xfrm>
            <a:off x="539750" y="476250"/>
            <a:ext cx="813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Без имени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2519234" cy="248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564904"/>
            <a:ext cx="274478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Литература с.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636912"/>
            <a:ext cx="2833060" cy="241760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4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35038" y="1520825"/>
            <a:ext cx="1055687" cy="2413000"/>
            <a:chOff x="6285" y="4422"/>
            <a:chExt cx="917" cy="3486"/>
          </a:xfrm>
        </p:grpSpPr>
        <p:sp>
          <p:nvSpPr>
            <p:cNvPr id="5156" name="AutoShape 5"/>
            <p:cNvSpPr>
              <a:spLocks noChangeArrowheads="1"/>
            </p:cNvSpPr>
            <p:nvPr/>
          </p:nvSpPr>
          <p:spPr bwMode="auto">
            <a:xfrm flipV="1">
              <a:off x="6285" y="5013"/>
              <a:ext cx="910" cy="685"/>
            </a:xfrm>
            <a:custGeom>
              <a:avLst/>
              <a:gdLst>
                <a:gd name="T0" fmla="*/ 796 w 21600"/>
                <a:gd name="T1" fmla="*/ 343 h 21600"/>
                <a:gd name="T2" fmla="*/ 455 w 21600"/>
                <a:gd name="T3" fmla="*/ 685 h 21600"/>
                <a:gd name="T4" fmla="*/ 114 w 21600"/>
                <a:gd name="T5" fmla="*/ 343 h 21600"/>
                <a:gd name="T6" fmla="*/ 45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0 w 21600"/>
                <a:gd name="T13" fmla="*/ 4509 h 21600"/>
                <a:gd name="T14" fmla="*/ 17090 w 21600"/>
                <a:gd name="T15" fmla="*/ 170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Rectangle 6"/>
            <p:cNvSpPr>
              <a:spLocks noChangeArrowheads="1"/>
            </p:cNvSpPr>
            <p:nvPr/>
          </p:nvSpPr>
          <p:spPr bwMode="auto">
            <a:xfrm>
              <a:off x="6288" y="5695"/>
              <a:ext cx="914" cy="221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AutoShape 7"/>
            <p:cNvSpPr>
              <a:spLocks noChangeArrowheads="1"/>
            </p:cNvSpPr>
            <p:nvPr/>
          </p:nvSpPr>
          <p:spPr bwMode="auto">
            <a:xfrm>
              <a:off x="6522" y="4422"/>
              <a:ext cx="440" cy="5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616575" y="1844675"/>
            <a:ext cx="2266950" cy="1674813"/>
            <a:chOff x="3188" y="1926"/>
            <a:chExt cx="2520" cy="2706"/>
          </a:xfrm>
        </p:grpSpPr>
        <p:sp>
          <p:nvSpPr>
            <p:cNvPr id="5153" name="AutoShape 21"/>
            <p:cNvSpPr>
              <a:spLocks noChangeArrowheads="1"/>
            </p:cNvSpPr>
            <p:nvPr/>
          </p:nvSpPr>
          <p:spPr bwMode="auto">
            <a:xfrm>
              <a:off x="3188" y="3912"/>
              <a:ext cx="2520" cy="720"/>
            </a:xfrm>
            <a:custGeom>
              <a:avLst/>
              <a:gdLst>
                <a:gd name="T0" fmla="*/ 2205 w 21600"/>
                <a:gd name="T1" fmla="*/ 360 h 21600"/>
                <a:gd name="T2" fmla="*/ 1260 w 21600"/>
                <a:gd name="T3" fmla="*/ 720 h 21600"/>
                <a:gd name="T4" fmla="*/ 315 w 21600"/>
                <a:gd name="T5" fmla="*/ 360 h 21600"/>
                <a:gd name="T6" fmla="*/ 12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33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AutoShape 22"/>
            <p:cNvSpPr>
              <a:spLocks noChangeArrowheads="1"/>
            </p:cNvSpPr>
            <p:nvPr/>
          </p:nvSpPr>
          <p:spPr bwMode="auto">
            <a:xfrm>
              <a:off x="4412" y="1932"/>
              <a:ext cx="795" cy="1981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AutoShape 23"/>
            <p:cNvSpPr>
              <a:spLocks noChangeArrowheads="1"/>
            </p:cNvSpPr>
            <p:nvPr/>
          </p:nvSpPr>
          <p:spPr bwMode="auto">
            <a:xfrm flipH="1">
              <a:off x="3611" y="1926"/>
              <a:ext cx="795" cy="1981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771775" y="1412875"/>
            <a:ext cx="2095500" cy="2730500"/>
            <a:chOff x="5823" y="8796"/>
            <a:chExt cx="4169" cy="5432"/>
          </a:xfrm>
        </p:grpSpPr>
        <p:sp>
          <p:nvSpPr>
            <p:cNvPr id="5148" name="Freeform 38"/>
            <p:cNvSpPr>
              <a:spLocks/>
            </p:cNvSpPr>
            <p:nvPr/>
          </p:nvSpPr>
          <p:spPr bwMode="auto">
            <a:xfrm>
              <a:off x="7875" y="11046"/>
              <a:ext cx="73" cy="3182"/>
            </a:xfrm>
            <a:custGeom>
              <a:avLst/>
              <a:gdLst>
                <a:gd name="T0" fmla="*/ 41 w 41"/>
                <a:gd name="T1" fmla="*/ 0 h 1798"/>
                <a:gd name="T2" fmla="*/ 34 w 41"/>
                <a:gd name="T3" fmla="*/ 713 h 1798"/>
                <a:gd name="T4" fmla="*/ 16 w 41"/>
                <a:gd name="T5" fmla="*/ 1630 h 1798"/>
                <a:gd name="T6" fmla="*/ 0 w 41"/>
                <a:gd name="T7" fmla="*/ 1719 h 17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1798"/>
                <a:gd name="T14" fmla="*/ 41 w 41"/>
                <a:gd name="T15" fmla="*/ 1798 h 17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1798">
                  <a:moveTo>
                    <a:pt x="41" y="0"/>
                  </a:moveTo>
                  <a:cubicBezTo>
                    <a:pt x="37" y="119"/>
                    <a:pt x="38" y="441"/>
                    <a:pt x="34" y="713"/>
                  </a:cubicBezTo>
                  <a:cubicBezTo>
                    <a:pt x="30" y="985"/>
                    <a:pt x="21" y="1462"/>
                    <a:pt x="16" y="1630"/>
                  </a:cubicBezTo>
                  <a:cubicBezTo>
                    <a:pt x="10" y="1798"/>
                    <a:pt x="2" y="1704"/>
                    <a:pt x="0" y="1719"/>
                  </a:cubicBezTo>
                </a:path>
              </a:pathLst>
            </a:custGeom>
            <a:noFill/>
            <a:ln w="762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5823" y="11442"/>
              <a:ext cx="4169" cy="1793"/>
              <a:chOff x="3890" y="6848"/>
              <a:chExt cx="1587" cy="847"/>
            </a:xfrm>
          </p:grpSpPr>
          <p:sp>
            <p:nvSpPr>
              <p:cNvPr id="5151" name="Freeform 40"/>
              <p:cNvSpPr>
                <a:spLocks/>
              </p:cNvSpPr>
              <p:nvPr/>
            </p:nvSpPr>
            <p:spPr bwMode="auto">
              <a:xfrm>
                <a:off x="4662" y="6848"/>
                <a:ext cx="815" cy="847"/>
              </a:xfrm>
              <a:custGeom>
                <a:avLst/>
                <a:gdLst>
                  <a:gd name="T0" fmla="*/ 30 w 1140"/>
                  <a:gd name="T1" fmla="*/ 1140 h 1200"/>
                  <a:gd name="T2" fmla="*/ 390 w 1140"/>
                  <a:gd name="T3" fmla="*/ 420 h 1200"/>
                  <a:gd name="T4" fmla="*/ 1110 w 1140"/>
                  <a:gd name="T5" fmla="*/ 60 h 1200"/>
                  <a:gd name="T6" fmla="*/ 570 w 1140"/>
                  <a:gd name="T7" fmla="*/ 780 h 1200"/>
                  <a:gd name="T8" fmla="*/ 30 w 1140"/>
                  <a:gd name="T9" fmla="*/ 1140 h 1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0"/>
                  <a:gd name="T16" fmla="*/ 0 h 1200"/>
                  <a:gd name="T17" fmla="*/ 1140 w 1140"/>
                  <a:gd name="T18" fmla="*/ 1200 h 1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0" h="1200">
                    <a:moveTo>
                      <a:pt x="30" y="1140"/>
                    </a:moveTo>
                    <a:cubicBezTo>
                      <a:pt x="0" y="1080"/>
                      <a:pt x="210" y="600"/>
                      <a:pt x="390" y="420"/>
                    </a:cubicBezTo>
                    <a:cubicBezTo>
                      <a:pt x="570" y="240"/>
                      <a:pt x="1080" y="0"/>
                      <a:pt x="1110" y="60"/>
                    </a:cubicBezTo>
                    <a:cubicBezTo>
                      <a:pt x="1140" y="120"/>
                      <a:pt x="750" y="600"/>
                      <a:pt x="570" y="780"/>
                    </a:cubicBezTo>
                    <a:cubicBezTo>
                      <a:pt x="390" y="960"/>
                      <a:pt x="60" y="1200"/>
                      <a:pt x="30" y="1140"/>
                    </a:cubicBezTo>
                    <a:close/>
                  </a:path>
                </a:pathLst>
              </a:custGeom>
              <a:solidFill>
                <a:srgbClr val="008000"/>
              </a:solidFill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2" name="Freeform 41"/>
              <p:cNvSpPr>
                <a:spLocks/>
              </p:cNvSpPr>
              <p:nvPr/>
            </p:nvSpPr>
            <p:spPr bwMode="auto">
              <a:xfrm flipH="1">
                <a:off x="3890" y="6848"/>
                <a:ext cx="815" cy="847"/>
              </a:xfrm>
              <a:custGeom>
                <a:avLst/>
                <a:gdLst>
                  <a:gd name="T0" fmla="*/ 30 w 1140"/>
                  <a:gd name="T1" fmla="*/ 1140 h 1200"/>
                  <a:gd name="T2" fmla="*/ 390 w 1140"/>
                  <a:gd name="T3" fmla="*/ 420 h 1200"/>
                  <a:gd name="T4" fmla="*/ 1110 w 1140"/>
                  <a:gd name="T5" fmla="*/ 60 h 1200"/>
                  <a:gd name="T6" fmla="*/ 570 w 1140"/>
                  <a:gd name="T7" fmla="*/ 780 h 1200"/>
                  <a:gd name="T8" fmla="*/ 30 w 1140"/>
                  <a:gd name="T9" fmla="*/ 1140 h 1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0"/>
                  <a:gd name="T16" fmla="*/ 0 h 1200"/>
                  <a:gd name="T17" fmla="*/ 1140 w 1140"/>
                  <a:gd name="T18" fmla="*/ 1200 h 1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0" h="1200">
                    <a:moveTo>
                      <a:pt x="30" y="1140"/>
                    </a:moveTo>
                    <a:cubicBezTo>
                      <a:pt x="0" y="1080"/>
                      <a:pt x="210" y="600"/>
                      <a:pt x="390" y="420"/>
                    </a:cubicBezTo>
                    <a:cubicBezTo>
                      <a:pt x="570" y="240"/>
                      <a:pt x="1080" y="0"/>
                      <a:pt x="1110" y="60"/>
                    </a:cubicBezTo>
                    <a:cubicBezTo>
                      <a:pt x="1140" y="120"/>
                      <a:pt x="750" y="600"/>
                      <a:pt x="570" y="780"/>
                    </a:cubicBezTo>
                    <a:cubicBezTo>
                      <a:pt x="390" y="960"/>
                      <a:pt x="60" y="1200"/>
                      <a:pt x="30" y="1140"/>
                    </a:cubicBezTo>
                    <a:close/>
                  </a:path>
                </a:pathLst>
              </a:custGeom>
              <a:solidFill>
                <a:srgbClr val="008000"/>
              </a:solidFill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50" name="Freeform 42"/>
            <p:cNvSpPr>
              <a:spLocks/>
            </p:cNvSpPr>
            <p:nvPr/>
          </p:nvSpPr>
          <p:spPr bwMode="auto">
            <a:xfrm rot="-1934177">
              <a:off x="6783" y="8796"/>
              <a:ext cx="2549" cy="2387"/>
            </a:xfrm>
            <a:custGeom>
              <a:avLst/>
              <a:gdLst>
                <a:gd name="T0" fmla="*/ 211 w 1842"/>
                <a:gd name="T1" fmla="*/ 37 h 1725"/>
                <a:gd name="T2" fmla="*/ 252 w 1842"/>
                <a:gd name="T3" fmla="*/ 313 h 1725"/>
                <a:gd name="T4" fmla="*/ 168 w 1842"/>
                <a:gd name="T5" fmla="*/ 595 h 1725"/>
                <a:gd name="T6" fmla="*/ 48 w 1842"/>
                <a:gd name="T7" fmla="*/ 811 h 1725"/>
                <a:gd name="T8" fmla="*/ 30 w 1842"/>
                <a:gd name="T9" fmla="*/ 1171 h 1725"/>
                <a:gd name="T10" fmla="*/ 228 w 1842"/>
                <a:gd name="T11" fmla="*/ 1531 h 1725"/>
                <a:gd name="T12" fmla="*/ 630 w 1842"/>
                <a:gd name="T13" fmla="*/ 1711 h 1725"/>
                <a:gd name="T14" fmla="*/ 1050 w 1842"/>
                <a:gd name="T15" fmla="*/ 1615 h 1725"/>
                <a:gd name="T16" fmla="*/ 1392 w 1842"/>
                <a:gd name="T17" fmla="*/ 1213 h 1725"/>
                <a:gd name="T18" fmla="*/ 1572 w 1842"/>
                <a:gd name="T19" fmla="*/ 1051 h 1725"/>
                <a:gd name="T20" fmla="*/ 1812 w 1842"/>
                <a:gd name="T21" fmla="*/ 1075 h 1725"/>
                <a:gd name="T22" fmla="*/ 1752 w 1842"/>
                <a:gd name="T23" fmla="*/ 871 h 1725"/>
                <a:gd name="T24" fmla="*/ 1572 w 1842"/>
                <a:gd name="T25" fmla="*/ 751 h 1725"/>
                <a:gd name="T26" fmla="*/ 1332 w 1842"/>
                <a:gd name="T27" fmla="*/ 733 h 1725"/>
                <a:gd name="T28" fmla="*/ 1068 w 1842"/>
                <a:gd name="T29" fmla="*/ 811 h 1725"/>
                <a:gd name="T30" fmla="*/ 1188 w 1842"/>
                <a:gd name="T31" fmla="*/ 475 h 1725"/>
                <a:gd name="T32" fmla="*/ 1209 w 1842"/>
                <a:gd name="T33" fmla="*/ 172 h 1725"/>
                <a:gd name="T34" fmla="*/ 948 w 1842"/>
                <a:gd name="T35" fmla="*/ 331 h 1725"/>
                <a:gd name="T36" fmla="*/ 699 w 1842"/>
                <a:gd name="T37" fmla="*/ 524 h 1725"/>
                <a:gd name="T38" fmla="*/ 648 w 1842"/>
                <a:gd name="T39" fmla="*/ 295 h 1725"/>
                <a:gd name="T40" fmla="*/ 492 w 1842"/>
                <a:gd name="T41" fmla="*/ 91 h 1725"/>
                <a:gd name="T42" fmla="*/ 211 w 1842"/>
                <a:gd name="T43" fmla="*/ 37 h 17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42"/>
                <a:gd name="T67" fmla="*/ 0 h 1725"/>
                <a:gd name="T68" fmla="*/ 1842 w 1842"/>
                <a:gd name="T69" fmla="*/ 1725 h 17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42" h="1725">
                  <a:moveTo>
                    <a:pt x="211" y="37"/>
                  </a:moveTo>
                  <a:cubicBezTo>
                    <a:pt x="171" y="74"/>
                    <a:pt x="259" y="220"/>
                    <a:pt x="252" y="313"/>
                  </a:cubicBezTo>
                  <a:cubicBezTo>
                    <a:pt x="245" y="406"/>
                    <a:pt x="202" y="512"/>
                    <a:pt x="168" y="595"/>
                  </a:cubicBezTo>
                  <a:cubicBezTo>
                    <a:pt x="134" y="678"/>
                    <a:pt x="71" y="715"/>
                    <a:pt x="48" y="811"/>
                  </a:cubicBezTo>
                  <a:cubicBezTo>
                    <a:pt x="25" y="907"/>
                    <a:pt x="0" y="1051"/>
                    <a:pt x="30" y="1171"/>
                  </a:cubicBezTo>
                  <a:cubicBezTo>
                    <a:pt x="60" y="1291"/>
                    <a:pt x="128" y="1441"/>
                    <a:pt x="228" y="1531"/>
                  </a:cubicBezTo>
                  <a:cubicBezTo>
                    <a:pt x="328" y="1621"/>
                    <a:pt x="493" y="1697"/>
                    <a:pt x="630" y="1711"/>
                  </a:cubicBezTo>
                  <a:cubicBezTo>
                    <a:pt x="767" y="1725"/>
                    <a:pt x="923" y="1698"/>
                    <a:pt x="1050" y="1615"/>
                  </a:cubicBezTo>
                  <a:cubicBezTo>
                    <a:pt x="1177" y="1532"/>
                    <a:pt x="1305" y="1307"/>
                    <a:pt x="1392" y="1213"/>
                  </a:cubicBezTo>
                  <a:cubicBezTo>
                    <a:pt x="1479" y="1119"/>
                    <a:pt x="1502" y="1074"/>
                    <a:pt x="1572" y="1051"/>
                  </a:cubicBezTo>
                  <a:cubicBezTo>
                    <a:pt x="1642" y="1028"/>
                    <a:pt x="1782" y="1105"/>
                    <a:pt x="1812" y="1075"/>
                  </a:cubicBezTo>
                  <a:cubicBezTo>
                    <a:pt x="1842" y="1045"/>
                    <a:pt x="1792" y="925"/>
                    <a:pt x="1752" y="871"/>
                  </a:cubicBezTo>
                  <a:cubicBezTo>
                    <a:pt x="1712" y="817"/>
                    <a:pt x="1642" y="774"/>
                    <a:pt x="1572" y="751"/>
                  </a:cubicBezTo>
                  <a:cubicBezTo>
                    <a:pt x="1502" y="728"/>
                    <a:pt x="1416" y="723"/>
                    <a:pt x="1332" y="733"/>
                  </a:cubicBezTo>
                  <a:cubicBezTo>
                    <a:pt x="1248" y="743"/>
                    <a:pt x="1092" y="854"/>
                    <a:pt x="1068" y="811"/>
                  </a:cubicBezTo>
                  <a:cubicBezTo>
                    <a:pt x="1044" y="768"/>
                    <a:pt x="1165" y="581"/>
                    <a:pt x="1188" y="475"/>
                  </a:cubicBezTo>
                  <a:cubicBezTo>
                    <a:pt x="1211" y="369"/>
                    <a:pt x="1249" y="196"/>
                    <a:pt x="1209" y="172"/>
                  </a:cubicBezTo>
                  <a:cubicBezTo>
                    <a:pt x="1169" y="148"/>
                    <a:pt x="1033" y="272"/>
                    <a:pt x="948" y="331"/>
                  </a:cubicBezTo>
                  <a:cubicBezTo>
                    <a:pt x="863" y="390"/>
                    <a:pt x="749" y="530"/>
                    <a:pt x="699" y="524"/>
                  </a:cubicBezTo>
                  <a:cubicBezTo>
                    <a:pt x="649" y="518"/>
                    <a:pt x="682" y="367"/>
                    <a:pt x="648" y="295"/>
                  </a:cubicBezTo>
                  <a:cubicBezTo>
                    <a:pt x="614" y="223"/>
                    <a:pt x="565" y="134"/>
                    <a:pt x="492" y="91"/>
                  </a:cubicBezTo>
                  <a:cubicBezTo>
                    <a:pt x="419" y="48"/>
                    <a:pt x="251" y="0"/>
                    <a:pt x="211" y="37"/>
                  </a:cubicBezTo>
                  <a:close/>
                </a:path>
              </a:pathLst>
            </a:custGeom>
            <a:solidFill>
              <a:srgbClr val="FF33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1476375" y="1268413"/>
            <a:ext cx="34925" cy="2916237"/>
          </a:xfrm>
          <a:prstGeom prst="line">
            <a:avLst/>
          </a:prstGeom>
          <a:noFill/>
          <a:ln w="57150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 flipH="1">
            <a:off x="3779913" y="1268413"/>
            <a:ext cx="71362" cy="3096691"/>
          </a:xfrm>
          <a:prstGeom prst="line">
            <a:avLst/>
          </a:prstGeom>
          <a:noFill/>
          <a:ln w="57150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6696075" y="1412875"/>
            <a:ext cx="0" cy="2771775"/>
          </a:xfrm>
          <a:prstGeom prst="line">
            <a:avLst/>
          </a:prstGeom>
          <a:noFill/>
          <a:ln w="57150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5724525" y="4760913"/>
            <a:ext cx="2305050" cy="1490662"/>
            <a:chOff x="3583" y="2727"/>
            <a:chExt cx="1452" cy="939"/>
          </a:xfrm>
        </p:grpSpPr>
        <p:sp>
          <p:nvSpPr>
            <p:cNvPr id="5137" name="Oval 56"/>
            <p:cNvSpPr>
              <a:spLocks noChangeArrowheads="1"/>
            </p:cNvSpPr>
            <p:nvPr/>
          </p:nvSpPr>
          <p:spPr bwMode="auto">
            <a:xfrm>
              <a:off x="3583" y="2772"/>
              <a:ext cx="1179" cy="89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8" name="AutoShape 57"/>
            <p:cNvSpPr>
              <a:spLocks noChangeArrowheads="1"/>
            </p:cNvSpPr>
            <p:nvPr/>
          </p:nvSpPr>
          <p:spPr bwMode="auto">
            <a:xfrm flipH="1">
              <a:off x="4604" y="2931"/>
              <a:ext cx="197" cy="576"/>
            </a:xfrm>
            <a:prstGeom prst="moon">
              <a:avLst>
                <a:gd name="adj" fmla="val 87500"/>
              </a:avLst>
            </a:prstGeom>
            <a:solidFill>
              <a:srgbClr val="9933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Line 58"/>
            <p:cNvSpPr>
              <a:spLocks noChangeShapeType="1"/>
            </p:cNvSpPr>
            <p:nvPr/>
          </p:nvSpPr>
          <p:spPr bwMode="auto">
            <a:xfrm>
              <a:off x="3583" y="3203"/>
              <a:ext cx="10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Oval 60"/>
            <p:cNvSpPr>
              <a:spLocks noChangeArrowheads="1"/>
            </p:cNvSpPr>
            <p:nvPr/>
          </p:nvSpPr>
          <p:spPr bwMode="auto">
            <a:xfrm>
              <a:off x="4105" y="3022"/>
              <a:ext cx="91" cy="9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Oval 61"/>
            <p:cNvSpPr>
              <a:spLocks noChangeArrowheads="1"/>
            </p:cNvSpPr>
            <p:nvPr/>
          </p:nvSpPr>
          <p:spPr bwMode="auto">
            <a:xfrm>
              <a:off x="3901" y="2908"/>
              <a:ext cx="91" cy="9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Oval 62"/>
            <p:cNvSpPr>
              <a:spLocks noChangeArrowheads="1"/>
            </p:cNvSpPr>
            <p:nvPr/>
          </p:nvSpPr>
          <p:spPr bwMode="auto">
            <a:xfrm>
              <a:off x="4263" y="2886"/>
              <a:ext cx="91" cy="9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Oval 63"/>
            <p:cNvSpPr>
              <a:spLocks noChangeArrowheads="1"/>
            </p:cNvSpPr>
            <p:nvPr/>
          </p:nvSpPr>
          <p:spPr bwMode="auto">
            <a:xfrm>
              <a:off x="4332" y="3453"/>
              <a:ext cx="91" cy="9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4" name="Oval 64"/>
            <p:cNvSpPr>
              <a:spLocks noChangeArrowheads="1"/>
            </p:cNvSpPr>
            <p:nvPr/>
          </p:nvSpPr>
          <p:spPr bwMode="auto">
            <a:xfrm>
              <a:off x="4105" y="3317"/>
              <a:ext cx="91" cy="9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5" name="Oval 65"/>
            <p:cNvSpPr>
              <a:spLocks noChangeArrowheads="1"/>
            </p:cNvSpPr>
            <p:nvPr/>
          </p:nvSpPr>
          <p:spPr bwMode="auto">
            <a:xfrm>
              <a:off x="3901" y="3407"/>
              <a:ext cx="91" cy="9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Arc 66"/>
            <p:cNvSpPr>
              <a:spLocks/>
            </p:cNvSpPr>
            <p:nvPr/>
          </p:nvSpPr>
          <p:spPr bwMode="auto">
            <a:xfrm>
              <a:off x="4785" y="3249"/>
              <a:ext cx="250" cy="417"/>
            </a:xfrm>
            <a:custGeom>
              <a:avLst/>
              <a:gdLst>
                <a:gd name="T0" fmla="*/ 0 w 18034"/>
                <a:gd name="T1" fmla="*/ 0 h 21600"/>
                <a:gd name="T2" fmla="*/ 250 w 18034"/>
                <a:gd name="T3" fmla="*/ 187 h 21600"/>
                <a:gd name="T4" fmla="*/ 0 w 18034"/>
                <a:gd name="T5" fmla="*/ 417 h 21600"/>
                <a:gd name="T6" fmla="*/ 0 60000 65536"/>
                <a:gd name="T7" fmla="*/ 0 60000 65536"/>
                <a:gd name="T8" fmla="*/ 0 60000 65536"/>
                <a:gd name="T9" fmla="*/ 0 w 18034"/>
                <a:gd name="T10" fmla="*/ 0 h 21600"/>
                <a:gd name="T11" fmla="*/ 18034 w 1803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34" h="21600" fill="none" extrusionOk="0">
                  <a:moveTo>
                    <a:pt x="-1" y="0"/>
                  </a:moveTo>
                  <a:cubicBezTo>
                    <a:pt x="7261" y="0"/>
                    <a:pt x="14037" y="3648"/>
                    <a:pt x="18034" y="9711"/>
                  </a:cubicBezTo>
                </a:path>
                <a:path w="18034" h="21600" stroke="0" extrusionOk="0">
                  <a:moveTo>
                    <a:pt x="-1" y="0"/>
                  </a:moveTo>
                  <a:cubicBezTo>
                    <a:pt x="7261" y="0"/>
                    <a:pt x="14037" y="3648"/>
                    <a:pt x="18034" y="97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7" name="Arc 67"/>
            <p:cNvSpPr>
              <a:spLocks/>
            </p:cNvSpPr>
            <p:nvPr/>
          </p:nvSpPr>
          <p:spPr bwMode="auto">
            <a:xfrm flipV="1">
              <a:off x="4785" y="2727"/>
              <a:ext cx="250" cy="417"/>
            </a:xfrm>
            <a:custGeom>
              <a:avLst/>
              <a:gdLst>
                <a:gd name="T0" fmla="*/ 0 w 18034"/>
                <a:gd name="T1" fmla="*/ 0 h 21600"/>
                <a:gd name="T2" fmla="*/ 250 w 18034"/>
                <a:gd name="T3" fmla="*/ 187 h 21600"/>
                <a:gd name="T4" fmla="*/ 0 w 18034"/>
                <a:gd name="T5" fmla="*/ 417 h 21600"/>
                <a:gd name="T6" fmla="*/ 0 60000 65536"/>
                <a:gd name="T7" fmla="*/ 0 60000 65536"/>
                <a:gd name="T8" fmla="*/ 0 60000 65536"/>
                <a:gd name="T9" fmla="*/ 0 w 18034"/>
                <a:gd name="T10" fmla="*/ 0 h 21600"/>
                <a:gd name="T11" fmla="*/ 18034 w 1803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34" h="21600" fill="none" extrusionOk="0">
                  <a:moveTo>
                    <a:pt x="-1" y="0"/>
                  </a:moveTo>
                  <a:cubicBezTo>
                    <a:pt x="7261" y="0"/>
                    <a:pt x="14037" y="3648"/>
                    <a:pt x="18034" y="9711"/>
                  </a:cubicBezTo>
                </a:path>
                <a:path w="18034" h="21600" stroke="0" extrusionOk="0">
                  <a:moveTo>
                    <a:pt x="-1" y="0"/>
                  </a:moveTo>
                  <a:cubicBezTo>
                    <a:pt x="7261" y="0"/>
                    <a:pt x="14037" y="3648"/>
                    <a:pt x="18034" y="97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85" name="Line 69"/>
          <p:cNvSpPr>
            <a:spLocks noChangeShapeType="1"/>
          </p:cNvSpPr>
          <p:nvPr/>
        </p:nvSpPr>
        <p:spPr bwMode="auto">
          <a:xfrm rot="-5400000">
            <a:off x="6714332" y="3806031"/>
            <a:ext cx="0" cy="3421063"/>
          </a:xfrm>
          <a:prstGeom prst="line">
            <a:avLst/>
          </a:prstGeom>
          <a:noFill/>
          <a:ln w="57150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619250" y="4976813"/>
            <a:ext cx="2678113" cy="1368425"/>
            <a:chOff x="1020" y="2863"/>
            <a:chExt cx="1687" cy="862"/>
          </a:xfrm>
        </p:grpSpPr>
        <p:sp>
          <p:nvSpPr>
            <p:cNvPr id="5134" name="AutoShape 55"/>
            <p:cNvSpPr>
              <a:spLocks noChangeArrowheads="1"/>
            </p:cNvSpPr>
            <p:nvPr/>
          </p:nvSpPr>
          <p:spPr bwMode="auto">
            <a:xfrm rot="5400000" flipH="1">
              <a:off x="843" y="3040"/>
              <a:ext cx="862" cy="507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AutoShape 71"/>
            <p:cNvSpPr>
              <a:spLocks noChangeArrowheads="1"/>
            </p:cNvSpPr>
            <p:nvPr/>
          </p:nvSpPr>
          <p:spPr bwMode="auto">
            <a:xfrm rot="-5400000">
              <a:off x="2023" y="3040"/>
              <a:ext cx="862" cy="507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Rectangle 54"/>
            <p:cNvSpPr>
              <a:spLocks noChangeArrowheads="1"/>
            </p:cNvSpPr>
            <p:nvPr/>
          </p:nvSpPr>
          <p:spPr bwMode="auto">
            <a:xfrm>
              <a:off x="1451" y="2976"/>
              <a:ext cx="839" cy="680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88" name="Line 72"/>
          <p:cNvSpPr>
            <a:spLocks noChangeShapeType="1"/>
          </p:cNvSpPr>
          <p:nvPr/>
        </p:nvSpPr>
        <p:spPr bwMode="auto">
          <a:xfrm rot="-5400000">
            <a:off x="2969419" y="3950494"/>
            <a:ext cx="0" cy="3421062"/>
          </a:xfrm>
          <a:prstGeom prst="line">
            <a:avLst/>
          </a:prstGeom>
          <a:noFill/>
          <a:ln w="57150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90" name="Line 74"/>
          <p:cNvSpPr>
            <a:spLocks noChangeShapeType="1"/>
          </p:cNvSpPr>
          <p:nvPr/>
        </p:nvSpPr>
        <p:spPr bwMode="auto">
          <a:xfrm rot="10800000">
            <a:off x="2987675" y="4652963"/>
            <a:ext cx="0" cy="2016125"/>
          </a:xfrm>
          <a:prstGeom prst="line">
            <a:avLst/>
          </a:prstGeom>
          <a:noFill/>
          <a:ln w="57150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Rectangle 7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509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6666"/>
                </a:solidFill>
              </a:rPr>
              <a:t>Симметричные</a:t>
            </a:r>
            <a:r>
              <a:rPr lang="en-US" b="1" dirty="0" smtClean="0">
                <a:solidFill>
                  <a:srgbClr val="006666"/>
                </a:solidFill>
              </a:rPr>
              <a:t> </a:t>
            </a:r>
            <a:r>
              <a:rPr lang="ru-RU" b="1" dirty="0" smtClean="0">
                <a:solidFill>
                  <a:srgbClr val="006666"/>
                </a:solidFill>
              </a:rPr>
              <a:t>фигуры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" grpId="0" animBg="1"/>
      <p:bldP spid="9268" grpId="0" animBg="1"/>
      <p:bldP spid="9269" grpId="0" animBg="1"/>
      <p:bldP spid="9285" grpId="0" animBg="1"/>
      <p:bldP spid="9288" grpId="0" animBg="1"/>
      <p:bldP spid="9290" grpId="0" animBg="1"/>
      <p:bldP spid="5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8610600" cy="2590800"/>
          </a:xfrm>
          <a:prstGeom prst="roundRect">
            <a:avLst>
              <a:gd name="adj" fmla="val 22148"/>
            </a:avLst>
          </a:prstGeom>
        </p:spPr>
        <p:txBody>
          <a:bodyPr/>
          <a:lstStyle/>
          <a:p>
            <a:pPr algn="ctr" eaLnBrk="1" hangingPunct="1"/>
            <a:r>
              <a:rPr lang="ru-RU" sz="4800" dirty="0" smtClean="0">
                <a:solidFill>
                  <a:srgbClr val="990033"/>
                </a:solidFill>
              </a:rPr>
              <a:t>        </a:t>
            </a:r>
            <a:br>
              <a:rPr lang="ru-RU" sz="4800" dirty="0" smtClean="0">
                <a:solidFill>
                  <a:srgbClr val="990033"/>
                </a:solidFill>
              </a:rPr>
            </a:br>
            <a:r>
              <a:rPr lang="ru-RU" sz="4800" dirty="0" smtClean="0">
                <a:solidFill>
                  <a:srgbClr val="990033"/>
                </a:solidFill>
              </a:rPr>
              <a:t/>
            </a:r>
            <a:br>
              <a:rPr lang="ru-RU" sz="4800" dirty="0" smtClean="0">
                <a:solidFill>
                  <a:srgbClr val="990033"/>
                </a:solidFill>
              </a:rPr>
            </a:br>
            <a:r>
              <a:rPr lang="ru-RU" sz="4800" dirty="0" smtClean="0">
                <a:solidFill>
                  <a:srgbClr val="990033"/>
                </a:solidFill>
              </a:rPr>
              <a:t>   </a:t>
            </a:r>
            <a:r>
              <a:rPr lang="ru-RU" sz="2000" dirty="0" smtClean="0">
                <a:solidFill>
                  <a:srgbClr val="990033"/>
                </a:solidFill>
              </a:rPr>
              <a:t/>
            </a:r>
            <a:br>
              <a:rPr lang="ru-RU" sz="2000" dirty="0" smtClean="0">
                <a:solidFill>
                  <a:srgbClr val="990033"/>
                </a:solidFill>
              </a:rPr>
            </a:br>
            <a:r>
              <a:rPr lang="ru-RU" sz="4800" dirty="0" smtClean="0">
                <a:solidFill>
                  <a:srgbClr val="0000CC"/>
                </a:solidFill>
              </a:rPr>
              <a:t/>
            </a:r>
            <a:br>
              <a:rPr lang="ru-RU" sz="4800" dirty="0" smtClean="0">
                <a:solidFill>
                  <a:srgbClr val="0000CC"/>
                </a:solidFill>
              </a:rPr>
            </a:br>
            <a:r>
              <a:rPr lang="ru-RU" sz="4800" dirty="0" smtClean="0">
                <a:solidFill>
                  <a:srgbClr val="0000CC"/>
                </a:solidFill>
              </a:rPr>
              <a:t>  </a:t>
            </a:r>
            <a:br>
              <a:rPr lang="ru-RU" sz="4800" dirty="0" smtClean="0">
                <a:solidFill>
                  <a:srgbClr val="0000CC"/>
                </a:solidFill>
              </a:rPr>
            </a:br>
            <a:r>
              <a:rPr lang="ru-RU" sz="4800" dirty="0" smtClean="0">
                <a:solidFill>
                  <a:srgbClr val="0000CC"/>
                </a:solidFill>
              </a:rPr>
              <a:t>  </a:t>
            </a:r>
            <a:r>
              <a:rPr lang="ru-RU" sz="6000" dirty="0" smtClean="0">
                <a:solidFill>
                  <a:srgbClr val="009900"/>
                </a:solidFill>
                <a:latin typeface="Arial Black" pitchFamily="34" charset="0"/>
              </a:rPr>
              <a:t>Симметрия</a:t>
            </a:r>
            <a:br>
              <a:rPr lang="ru-RU" sz="6000" dirty="0" smtClean="0">
                <a:solidFill>
                  <a:srgbClr val="009900"/>
                </a:solidFill>
                <a:latin typeface="Arial Black" pitchFamily="34" charset="0"/>
              </a:rPr>
            </a:br>
            <a:endParaRPr lang="ru-RU" sz="6000" dirty="0" smtClean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93576"/>
            <a:ext cx="5303838" cy="1212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ru-RU" sz="2000" dirty="0">
              <a:solidFill>
                <a:srgbClr val="990033"/>
              </a:solidFill>
            </a:endParaRPr>
          </a:p>
          <a:p>
            <a:pPr algn="ctr">
              <a:buFontTx/>
              <a:buNone/>
            </a:pPr>
            <a:r>
              <a:rPr lang="ru-RU" sz="4400" dirty="0">
                <a:solidFill>
                  <a:srgbClr val="006666"/>
                </a:solidFill>
              </a:rPr>
              <a:t>     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3600" y="990600"/>
            <a:ext cx="5303838" cy="1643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FontTx/>
              <a:buNone/>
            </a:pPr>
            <a:r>
              <a:rPr lang="ru-RU" sz="4800" b="1" dirty="0" smtClean="0">
                <a:solidFill>
                  <a:srgbClr val="990033"/>
                </a:solidFill>
              </a:rPr>
              <a:t>Тема урока:</a:t>
            </a:r>
            <a:endParaRPr lang="ru-RU" sz="4800" b="1" dirty="0">
              <a:solidFill>
                <a:srgbClr val="990033"/>
              </a:solidFill>
            </a:endParaRPr>
          </a:p>
          <a:p>
            <a:pPr algn="ctr">
              <a:buFontTx/>
              <a:buNone/>
            </a:pPr>
            <a:r>
              <a:rPr lang="ru-RU" sz="4400" dirty="0">
                <a:solidFill>
                  <a:srgbClr val="00666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38333" t="60000" r="33333" b="7778"/>
          <a:stretch>
            <a:fillRect/>
          </a:stretch>
        </p:blipFill>
        <p:spPr>
          <a:xfrm>
            <a:off x="228600" y="1447800"/>
            <a:ext cx="2743200" cy="2362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7200" y="457200"/>
            <a:ext cx="7983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6260"/>
                </a:solidFill>
                <a:latin typeface="Book Antiqua" pitchFamily="18" charset="0"/>
              </a:rPr>
              <a:t>Симметрия в природе</a:t>
            </a:r>
            <a:endParaRPr lang="ru-RU" sz="4000" b="1" dirty="0">
              <a:solidFill>
                <a:srgbClr val="006260"/>
              </a:solidFill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667" t="20000" r="73333" b="46667"/>
          <a:stretch>
            <a:fillRect/>
          </a:stretch>
        </p:blipFill>
        <p:spPr>
          <a:xfrm>
            <a:off x="3581400" y="4419600"/>
            <a:ext cx="1981200" cy="205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71667" t="30000" r="2500" b="34444"/>
          <a:stretch>
            <a:fillRect/>
          </a:stretch>
        </p:blipFill>
        <p:spPr>
          <a:xfrm rot="16200000">
            <a:off x="6553200" y="1371600"/>
            <a:ext cx="2286000" cy="243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7" descr="жу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419600"/>
            <a:ext cx="2854821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D:\симметрия\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447800"/>
            <a:ext cx="3048000" cy="228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5" descr="m-zvez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495800"/>
            <a:ext cx="2767211" cy="1828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6260"/>
                </a:solidFill>
                <a:latin typeface="Arial Black" pitchFamily="34" charset="0"/>
              </a:rPr>
              <a:t>Симметрия в архитектуре</a:t>
            </a:r>
          </a:p>
        </p:txBody>
      </p:sp>
      <p:pic>
        <p:nvPicPr>
          <p:cNvPr id="243715" name="Picture 3" descr="tad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6019800" cy="451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7953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6666"/>
                </a:solidFill>
                <a:latin typeface="Arial Black" pitchFamily="34" charset="0"/>
              </a:rPr>
              <a:t>Симметрия у вас дома</a:t>
            </a:r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37433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644900"/>
            <a:ext cx="1566863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657600"/>
            <a:ext cx="194786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268413"/>
            <a:ext cx="359886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симметрия\guitare_pj_wc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5400000">
            <a:off x="5743789" y="3476411"/>
            <a:ext cx="1956959" cy="38433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6418262" cy="11430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2800" dirty="0" smtClean="0"/>
              <a:t> </a:t>
            </a:r>
            <a:r>
              <a:rPr lang="ru-RU" sz="4000" dirty="0" smtClean="0"/>
              <a:t>              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3200" b="1" dirty="0" smtClean="0">
                <a:solidFill>
                  <a:srgbClr val="006666"/>
                </a:solidFill>
              </a:rPr>
              <a:t>Из «Толкового</a:t>
            </a:r>
            <a:br>
              <a:rPr lang="ru-RU" sz="3200" b="1" dirty="0" smtClean="0">
                <a:solidFill>
                  <a:srgbClr val="006666"/>
                </a:solidFill>
              </a:rPr>
            </a:br>
            <a:r>
              <a:rPr lang="ru-RU" sz="3200" b="1" dirty="0" smtClean="0">
                <a:solidFill>
                  <a:srgbClr val="006666"/>
                </a:solidFill>
              </a:rPr>
              <a:t> словаря» С.И.Ожегова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819400"/>
            <a:ext cx="8077200" cy="37465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Симметричный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sz="2800" b="1" dirty="0" smtClean="0">
                <a:solidFill>
                  <a:srgbClr val="006666"/>
                </a:solidFill>
              </a:rPr>
              <a:t>обладающий симметрией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Симметрия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sz="2800" b="1" dirty="0" smtClean="0">
                <a:solidFill>
                  <a:srgbClr val="006666"/>
                </a:solidFill>
              </a:rPr>
              <a:t>соразмерность, одинаковость в расположении частей чего-нибудь по противоположным сторонам от точки, прямой или плоскости</a:t>
            </a:r>
          </a:p>
        </p:txBody>
      </p:sp>
      <p:pic>
        <p:nvPicPr>
          <p:cNvPr id="9220" name="Picture 11" descr="http://www.lenagold.ru/fon/clipart/k/knig/knig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44951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81200" y="1905000"/>
            <a:ext cx="6029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6666"/>
                </a:solidFill>
                <a:latin typeface="Bookman Old Style" pitchFamily="18" charset="0"/>
              </a:rPr>
              <a:t>Что такое симметрия?</a:t>
            </a:r>
            <a:endParaRPr lang="ru-RU" sz="3600" b="1" dirty="0">
              <a:solidFill>
                <a:srgbClr val="006666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2438400" y="1828800"/>
            <a:ext cx="6172200" cy="0"/>
          </a:xfrm>
          <a:prstGeom prst="line">
            <a:avLst/>
          </a:prstGeom>
          <a:ln w="28575">
            <a:solidFill>
              <a:srgbClr val="3366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733425"/>
            <a:ext cx="5843588" cy="53911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1143000" y="1752600"/>
            <a:ext cx="3124200" cy="3200400"/>
          </a:xfrm>
          <a:prstGeom prst="rect">
            <a:avLst/>
          </a:prstGeom>
          <a:solidFill>
            <a:srgbClr val="FC4B28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6131" name="Line 3"/>
          <p:cNvSpPr>
            <a:spLocks noChangeShapeType="1"/>
          </p:cNvSpPr>
          <p:nvPr/>
        </p:nvSpPr>
        <p:spPr bwMode="auto">
          <a:xfrm flipV="1">
            <a:off x="685800" y="1295400"/>
            <a:ext cx="3965575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 flipH="1" flipV="1">
            <a:off x="685800" y="1143000"/>
            <a:ext cx="3892550" cy="410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2667001" y="533401"/>
            <a:ext cx="76200" cy="548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228600" y="3276600"/>
            <a:ext cx="4427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2124075" y="5734050"/>
            <a:ext cx="4090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>
                <a:latin typeface="Tahoma" pitchFamily="34" charset="0"/>
              </a:rPr>
              <a:t>4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508625" y="981075"/>
            <a:ext cx="2376488" cy="4535488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>
            <a:off x="4859338" y="3284538"/>
            <a:ext cx="3673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>
            <a:off x="6732588" y="333375"/>
            <a:ext cx="0" cy="58324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8172450" y="5157788"/>
            <a:ext cx="439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ru-RU" dirty="0"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nimBg="1"/>
      <p:bldP spid="176132" grpId="0" animBg="1"/>
      <p:bldP spid="176133" grpId="0" animBg="1"/>
      <p:bldP spid="176134" grpId="0" animBg="1"/>
      <p:bldP spid="176139" grpId="0"/>
      <p:bldP spid="176142" grpId="0" animBg="1"/>
      <p:bldP spid="176144" grpId="0" animBg="1"/>
      <p:bldP spid="17614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2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109</Words>
  <Application>Microsoft Office PowerPoint</Application>
  <PresentationFormat>Экран (4:3)</PresentationFormat>
  <Paragraphs>40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Оформление по умолчанию</vt:lpstr>
      <vt:lpstr>Капсулы</vt:lpstr>
      <vt:lpstr>План</vt:lpstr>
      <vt:lpstr>Тема2</vt:lpstr>
      <vt:lpstr>Слайд 1</vt:lpstr>
      <vt:lpstr>Симметричные фигуры</vt:lpstr>
      <vt:lpstr>                    Симметрия </vt:lpstr>
      <vt:lpstr>Слайд 4</vt:lpstr>
      <vt:lpstr>Симметрия в архитектуре</vt:lpstr>
      <vt:lpstr>Симметрия у вас дома</vt:lpstr>
      <vt:lpstr>                 Из «Толкового  словаря» С.И.Ожегова  </vt:lpstr>
      <vt:lpstr>Слайд 8</vt:lpstr>
      <vt:lpstr>Слайд 9</vt:lpstr>
      <vt:lpstr>Слайд 10</vt:lpstr>
      <vt:lpstr>Слайд 11</vt:lpstr>
      <vt:lpstr>Имеют ли оси симметрии изображения данных предметов?</vt:lpstr>
      <vt:lpstr>Симметрия в цифрах </vt:lpstr>
      <vt:lpstr>Симметрия в буквах </vt:lpstr>
      <vt:lpstr>Симметрия в словах</vt:lpstr>
      <vt:lpstr>Симметрия в  чувашских узорах</vt:lpstr>
      <vt:lpstr>Симметрия  в чувашских узорах</vt:lpstr>
      <vt:lpstr>Проектная работа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777</dc:creator>
  <cp:lastModifiedBy>RePack by SPecialiST</cp:lastModifiedBy>
  <cp:revision>125</cp:revision>
  <cp:lastPrinted>1601-01-01T00:00:00Z</cp:lastPrinted>
  <dcterms:created xsi:type="dcterms:W3CDTF">1601-01-01T00:00:00Z</dcterms:created>
  <dcterms:modified xsi:type="dcterms:W3CDTF">2014-12-04T18:32:39Z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