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6" r:id="rId11"/>
    <p:sldId id="268" r:id="rId12"/>
    <p:sldId id="271" r:id="rId13"/>
    <p:sldId id="272" r:id="rId14"/>
    <p:sldId id="275" r:id="rId15"/>
    <p:sldId id="277" r:id="rId16"/>
    <p:sldId id="27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147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t>06.01.2014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268760"/>
            <a:ext cx="6584776" cy="3024336"/>
          </a:xfrm>
        </p:spPr>
        <p:txBody>
          <a:bodyPr>
            <a:normAutofit/>
          </a:bodyPr>
          <a:lstStyle/>
          <a:p>
            <a:r>
              <a:rPr lang="ru-RU" sz="2400" b="1" dirty="0"/>
              <a:t>Конспект  индивидуального логопедического </a:t>
            </a:r>
            <a:r>
              <a:rPr lang="ru-RU" sz="2400" b="1" dirty="0" smtClean="0"/>
              <a:t>занятия по теме: «Учимся, играя» </a:t>
            </a:r>
            <a:r>
              <a:rPr lang="ru-RU" sz="2400" b="1" dirty="0"/>
              <a:t>с ребенком младшего школьного возраста с тяжелыми сочетанными нарушениями в развитии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4509120"/>
            <a:ext cx="6224736" cy="1440160"/>
          </a:xfrm>
        </p:spPr>
        <p:txBody>
          <a:bodyPr>
            <a:normAutofit/>
          </a:bodyPr>
          <a:lstStyle/>
          <a:p>
            <a:pPr indent="0" algn="ctr">
              <a:buNone/>
            </a:pPr>
            <a:r>
              <a:rPr lang="ru-RU" b="1" dirty="0" smtClean="0"/>
              <a:t>Подготовила и провела  учитель-логопед  ГАСУСОНСО «ОДДИ для УОД» </a:t>
            </a:r>
            <a:r>
              <a:rPr lang="ru-RU" b="1" dirty="0" err="1" smtClean="0"/>
              <a:t>Лакизо</a:t>
            </a:r>
            <a:r>
              <a:rPr lang="ru-RU" b="1" dirty="0" smtClean="0"/>
              <a:t> Ирина Леонидовна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81255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7376864" cy="2160240"/>
          </a:xfrm>
        </p:spPr>
        <p:txBody>
          <a:bodyPr>
            <a:normAutofit/>
          </a:bodyPr>
          <a:lstStyle/>
          <a:p>
            <a:r>
              <a:rPr lang="ru-RU" sz="2700" b="1" dirty="0" smtClean="0"/>
              <a:t>2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dirty="0"/>
              <a:t>     </a:t>
            </a:r>
            <a:r>
              <a:rPr lang="ru-RU" sz="2000" dirty="0" smtClean="0"/>
              <a:t>1) </a:t>
            </a:r>
            <a:r>
              <a:rPr lang="ru-RU" sz="2000" b="1" dirty="0" smtClean="0"/>
              <a:t>Пальчиковая  </a:t>
            </a:r>
            <a:r>
              <a:rPr lang="ru-RU" sz="2000" b="1" dirty="0"/>
              <a:t>гимнастика   «Прятки</a:t>
            </a:r>
            <a:r>
              <a:rPr lang="ru-RU" sz="2000" b="1" dirty="0" smtClean="0"/>
              <a:t>»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dirty="0" smtClean="0"/>
              <a:t>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132856"/>
            <a:ext cx="7560840" cy="1224136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</a:pPr>
            <a:r>
              <a:rPr lang="ru-RU" sz="2000" dirty="0" smtClean="0"/>
              <a:t>Подача </a:t>
            </a:r>
            <a:r>
              <a:rPr lang="ru-RU" sz="2000" dirty="0" err="1" smtClean="0"/>
              <a:t>аромокоробочки</a:t>
            </a:r>
            <a:r>
              <a:rPr lang="ru-RU" sz="2000" dirty="0" smtClean="0"/>
              <a:t> «Ваниль» (игры  с пальчиками)</a:t>
            </a:r>
          </a:p>
          <a:p>
            <a:pPr indent="0" algn="r">
              <a:lnSpc>
                <a:spcPct val="100000"/>
              </a:lnSpc>
              <a:buNone/>
            </a:pPr>
            <a:endParaRPr lang="ru-RU" dirty="0" smtClean="0"/>
          </a:p>
          <a:p>
            <a:pPr indent="0" algn="ctr">
              <a:lnSpc>
                <a:spcPct val="100000"/>
              </a:lnSpc>
              <a:buNone/>
            </a:pPr>
            <a:r>
              <a:rPr lang="ru-RU" sz="2400" b="1" i="1" dirty="0" smtClean="0"/>
              <a:t>В </a:t>
            </a:r>
            <a:r>
              <a:rPr lang="ru-RU" sz="2400" b="1" i="1" dirty="0"/>
              <a:t>прятки пальчики играли и головки убирали, </a:t>
            </a:r>
          </a:p>
          <a:p>
            <a:pPr indent="0" algn="ctr">
              <a:lnSpc>
                <a:spcPct val="100000"/>
              </a:lnSpc>
              <a:buNone/>
            </a:pPr>
            <a:r>
              <a:rPr lang="ru-RU" sz="2400" b="1" i="1" dirty="0"/>
              <a:t>И головки убирали, в прятки так они играли</a:t>
            </a:r>
            <a:r>
              <a:rPr lang="ru-RU" sz="2400" b="1" i="1" dirty="0" smtClean="0"/>
              <a:t>.</a:t>
            </a:r>
            <a:endParaRPr lang="ru-RU" sz="2400" b="1" dirty="0" smtClean="0"/>
          </a:p>
          <a:p>
            <a:pPr indent="0">
              <a:lnSpc>
                <a:spcPct val="100000"/>
              </a:lnSpc>
              <a:buNone/>
            </a:pPr>
            <a:r>
              <a:rPr lang="ru-RU" dirty="0" smtClean="0"/>
              <a:t>фото 3, 4</a:t>
            </a:r>
          </a:p>
          <a:p>
            <a:pPr indent="0" algn="ctr">
              <a:lnSpc>
                <a:spcPct val="100000"/>
              </a:lnSpc>
              <a:buNone/>
            </a:pPr>
            <a:r>
              <a:rPr lang="ru-RU" sz="2000" dirty="0" smtClean="0"/>
              <a:t>(</a:t>
            </a:r>
            <a:r>
              <a:rPr lang="ru-RU" sz="2000" dirty="0"/>
              <a:t>исполнение посредством речевого сопровождения взрослого и манипуляций руками ребенка - сжимание пальцев в кулачки и </a:t>
            </a:r>
            <a:r>
              <a:rPr lang="ru-RU" sz="2000" dirty="0" smtClean="0"/>
              <a:t>разжимание).</a:t>
            </a:r>
          </a:p>
          <a:p>
            <a:pPr indent="0">
              <a:lnSpc>
                <a:spcPct val="100000"/>
              </a:lnSpc>
              <a:buNone/>
            </a:pP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8587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412776"/>
            <a:ext cx="7416824" cy="685800"/>
          </a:xfrm>
        </p:spPr>
        <p:txBody>
          <a:bodyPr>
            <a:normAutofit fontScale="90000"/>
          </a:bodyPr>
          <a:lstStyle/>
          <a:p>
            <a:r>
              <a:rPr lang="ru-RU" sz="2400" b="1" dirty="0"/>
              <a:t>2)Самомассаж массажным </a:t>
            </a:r>
            <a:r>
              <a:rPr lang="ru-RU" sz="2400" b="1" dirty="0" smtClean="0"/>
              <a:t>мячом, </a:t>
            </a:r>
            <a:r>
              <a:rPr lang="ru-RU" sz="2400" b="1" dirty="0"/>
              <a:t>комплекс «Разминка».</a:t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7632848" cy="3857601"/>
          </a:xfrm>
        </p:spPr>
        <p:txBody>
          <a:bodyPr>
            <a:noAutofit/>
          </a:bodyPr>
          <a:lstStyle/>
          <a:p>
            <a:pPr indent="0" algn="ctr">
              <a:buNone/>
            </a:pPr>
            <a:r>
              <a:rPr lang="ru-RU" b="1" dirty="0" smtClean="0"/>
              <a:t>(по </a:t>
            </a:r>
            <a:r>
              <a:rPr lang="ru-RU" b="1" dirty="0"/>
              <a:t>методике О.И. </a:t>
            </a:r>
            <a:r>
              <a:rPr lang="ru-RU" b="1" dirty="0" err="1"/>
              <a:t>Крупенчук</a:t>
            </a:r>
            <a:r>
              <a:rPr lang="ru-RU" b="1" dirty="0"/>
              <a:t> </a:t>
            </a:r>
            <a:r>
              <a:rPr lang="ru-RU" b="1" dirty="0" smtClean="0"/>
              <a:t>)</a:t>
            </a:r>
          </a:p>
          <a:p>
            <a:pPr indent="0">
              <a:buNone/>
            </a:pPr>
            <a:r>
              <a:rPr lang="ru-RU" dirty="0"/>
              <a:t>Алгоритм движений: сжимание мяча двумя руками → удержание мяча на </a:t>
            </a:r>
            <a:r>
              <a:rPr lang="ru-RU" dirty="0" err="1"/>
              <a:t>ладони→мяч</a:t>
            </a:r>
            <a:r>
              <a:rPr lang="ru-RU" dirty="0"/>
              <a:t> на столе и охвачен кистями </a:t>
            </a:r>
            <a:r>
              <a:rPr lang="ru-RU" dirty="0" err="1"/>
              <a:t>рук→поочередное</a:t>
            </a:r>
            <a:r>
              <a:rPr lang="ru-RU" dirty="0"/>
              <a:t> поднимание и опускание пальчиков на </a:t>
            </a:r>
            <a:r>
              <a:rPr lang="ru-RU" dirty="0" smtClean="0"/>
              <a:t>мяч → </a:t>
            </a:r>
            <a:r>
              <a:rPr lang="ru-RU" dirty="0" err="1" smtClean="0"/>
              <a:t>сжиманиемяча</a:t>
            </a:r>
            <a:r>
              <a:rPr lang="ru-RU" dirty="0" smtClean="0"/>
              <a:t> →</a:t>
            </a:r>
            <a:r>
              <a:rPr lang="ru-RU" dirty="0"/>
              <a:t>перекладывание мяча из руки в </a:t>
            </a:r>
            <a:r>
              <a:rPr lang="ru-RU" dirty="0" err="1"/>
              <a:t>руку→формирование</a:t>
            </a:r>
            <a:r>
              <a:rPr lang="ru-RU" dirty="0"/>
              <a:t> позиции «указательный жест» каждой рукой и надавливание мяча </a:t>
            </a:r>
            <a:r>
              <a:rPr lang="ru-RU" dirty="0" err="1"/>
              <a:t>указ.пальцами</a:t>
            </a:r>
            <a:r>
              <a:rPr lang="ru-RU" dirty="0"/>
              <a:t> с каждой стороны одновременно→ катание мяча вперед-назад →круговые движения каждым пальцем руки по мячу (то правой\то левой рукой)→захват мяча одной рукой и катание им по тыльной стороне </a:t>
            </a:r>
            <a:r>
              <a:rPr lang="ru-RU" dirty="0" smtClean="0"/>
              <a:t>кисти</a:t>
            </a:r>
            <a:r>
              <a:rPr lang="ru-RU" dirty="0"/>
              <a:t> </a:t>
            </a:r>
            <a:r>
              <a:rPr lang="ru-RU" dirty="0" smtClean="0"/>
              <a:t>(фото 5-8).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265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340768"/>
            <a:ext cx="7704856" cy="11521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3) </a:t>
            </a:r>
            <a:r>
              <a:rPr lang="ru-RU" sz="2400" b="1" dirty="0"/>
              <a:t>Упражнение на развитие слухового и осязательного восприятия, ассоциативных связей «Чей голос?»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438400"/>
            <a:ext cx="7632848" cy="394292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по </a:t>
            </a:r>
            <a:r>
              <a:rPr lang="ru-RU" sz="2400" dirty="0"/>
              <a:t>алгоритму:</a:t>
            </a:r>
          </a:p>
          <a:p>
            <a:pPr indent="0">
              <a:buNone/>
            </a:pPr>
            <a:r>
              <a:rPr lang="ru-RU" sz="2400" dirty="0"/>
              <a:t>слушание </a:t>
            </a:r>
            <a:r>
              <a:rPr lang="ru-RU" sz="2400" dirty="0" err="1"/>
              <a:t>муз.файла</a:t>
            </a:r>
            <a:r>
              <a:rPr lang="ru-RU" sz="2400" dirty="0"/>
              <a:t> (лай собаки «Большой\маленькой</a:t>
            </a:r>
            <a:r>
              <a:rPr lang="ru-RU" sz="2400" dirty="0" smtClean="0"/>
              <a:t>») → ощупывание </a:t>
            </a:r>
            <a:r>
              <a:rPr lang="ru-RU" sz="2400" dirty="0"/>
              <a:t>«гостя» с прослушиванием описания </a:t>
            </a:r>
            <a:r>
              <a:rPr lang="ru-RU" sz="2400" dirty="0" smtClean="0"/>
              <a:t>его → приветствие </a:t>
            </a:r>
            <a:r>
              <a:rPr lang="ru-RU" sz="2400" dirty="0"/>
              <a:t>гостя (объятия, улыбка, вокализация</a:t>
            </a:r>
            <a:r>
              <a:rPr lang="ru-RU" sz="2400" dirty="0" smtClean="0"/>
              <a:t>) → игра.</a:t>
            </a:r>
          </a:p>
          <a:p>
            <a:pPr indent="0">
              <a:buNone/>
            </a:pPr>
            <a:r>
              <a:rPr lang="ru-RU" sz="2400" dirty="0" smtClean="0"/>
              <a:t>Фото 9, 1 0.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5155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268760"/>
            <a:ext cx="7704856" cy="792088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4)Упражнение на дифференциацию круглых предметов (мячей) разной величины «Большой-маленький».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0024" y="1916832"/>
            <a:ext cx="8424936" cy="3942928"/>
          </a:xfrm>
        </p:spPr>
        <p:txBody>
          <a:bodyPr>
            <a:normAutofit lnSpcReduction="10000"/>
          </a:bodyPr>
          <a:lstStyle/>
          <a:p>
            <a:pPr marL="285750" indent="-285750"/>
            <a:r>
              <a:rPr lang="ru-RU" sz="2400" dirty="0" smtClean="0"/>
              <a:t>Инструкция и тактильное обследование предметов игры, фото 11.</a:t>
            </a:r>
          </a:p>
          <a:p>
            <a:pPr indent="0">
              <a:buNone/>
            </a:pPr>
            <a:r>
              <a:rPr lang="ru-RU" sz="2400" dirty="0" smtClean="0"/>
              <a:t>Две собачки </a:t>
            </a:r>
            <a:r>
              <a:rPr lang="ru-RU" sz="2400" dirty="0"/>
              <a:t>– большая и маленькая, </a:t>
            </a:r>
            <a:r>
              <a:rPr lang="ru-RU" sz="2400" dirty="0" smtClean="0"/>
              <a:t>принесли коробку </a:t>
            </a:r>
            <a:r>
              <a:rPr lang="ru-RU" sz="2400" dirty="0"/>
              <a:t>с шариками и двумя </a:t>
            </a:r>
            <a:r>
              <a:rPr lang="ru-RU" sz="2400" dirty="0" smtClean="0"/>
              <a:t> ведерками</a:t>
            </a:r>
            <a:r>
              <a:rPr lang="ru-RU" sz="2400" dirty="0"/>
              <a:t>. Собачки просят </a:t>
            </a:r>
            <a:r>
              <a:rPr lang="ru-RU" sz="2400" dirty="0" smtClean="0"/>
              <a:t>помочь  разложить </a:t>
            </a:r>
            <a:r>
              <a:rPr lang="ru-RU" sz="2400" dirty="0"/>
              <a:t>шарики в разные ведерки  (большие шарики в большое ведерко, маленькие в маленькое). </a:t>
            </a:r>
            <a:endParaRPr lang="ru-RU" sz="2400" dirty="0" smtClean="0"/>
          </a:p>
          <a:p>
            <a:pPr marL="285750" indent="-285750"/>
            <a:r>
              <a:rPr lang="ru-RU" sz="2400" dirty="0" smtClean="0"/>
              <a:t>Совместная </a:t>
            </a:r>
            <a:r>
              <a:rPr lang="ru-RU" sz="2400" dirty="0"/>
              <a:t>деятельность ребенка и взрослого.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674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628800"/>
            <a:ext cx="8280920" cy="6858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5) Игра </a:t>
            </a:r>
            <a:r>
              <a:rPr lang="ru-RU" sz="2400" b="1" dirty="0"/>
              <a:t>под музыку «Хлоп-хлоп</a:t>
            </a:r>
            <a:r>
              <a:rPr lang="ru-RU" sz="2400" b="1" dirty="0" smtClean="0"/>
              <a:t>»</a:t>
            </a:r>
            <a:br>
              <a:rPr lang="ru-RU" sz="2400" b="1" dirty="0" smtClean="0"/>
            </a:br>
            <a:r>
              <a:rPr lang="ru-RU" sz="1800" b="1" dirty="0"/>
              <a:t>(</a:t>
            </a:r>
            <a:r>
              <a:rPr lang="ru-RU" sz="1800" b="1" dirty="0" smtClean="0"/>
              <a:t> </a:t>
            </a:r>
            <a:r>
              <a:rPr lang="ru-RU" sz="1800" b="1" dirty="0"/>
              <a:t>на ориентировку на </a:t>
            </a:r>
            <a:r>
              <a:rPr lang="ru-RU" sz="1800" b="1" dirty="0" smtClean="0"/>
              <a:t>себе</a:t>
            </a:r>
            <a:br>
              <a:rPr lang="ru-RU" sz="1800" b="1" dirty="0" smtClean="0"/>
            </a:br>
            <a:r>
              <a:rPr lang="ru-RU" sz="1800" b="1" dirty="0" smtClean="0"/>
              <a:t> </a:t>
            </a:r>
            <a:r>
              <a:rPr lang="ru-RU" sz="1800" b="1" dirty="0"/>
              <a:t>в частях тела и </a:t>
            </a:r>
            <a:r>
              <a:rPr lang="ru-RU" sz="1800" b="1" dirty="0" smtClean="0"/>
              <a:t>лица).</a:t>
            </a:r>
            <a:r>
              <a:rPr lang="ru-RU" sz="1800" b="1" dirty="0"/>
              <a:t/>
            </a:r>
            <a:br>
              <a:rPr lang="ru-RU" sz="1800" b="1" dirty="0"/>
            </a:br>
            <a:endParaRPr lang="ru-RU" sz="1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204864"/>
            <a:ext cx="7704856" cy="3600400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lnSpc>
                <a:spcPct val="100000"/>
              </a:lnSpc>
            </a:pPr>
            <a:r>
              <a:rPr lang="ru-RU" sz="2800" dirty="0" smtClean="0"/>
              <a:t>Подносится </a:t>
            </a:r>
            <a:r>
              <a:rPr lang="ru-RU" sz="2800" dirty="0" err="1" smtClean="0"/>
              <a:t>аромокоробочка</a:t>
            </a:r>
            <a:r>
              <a:rPr lang="ru-RU" sz="2800" dirty="0" smtClean="0"/>
              <a:t> «Кофе»;</a:t>
            </a:r>
          </a:p>
          <a:p>
            <a:pPr marL="342900" indent="-342900">
              <a:lnSpc>
                <a:spcPct val="100000"/>
              </a:lnSpc>
            </a:pPr>
            <a:r>
              <a:rPr lang="ru-RU" sz="2800" dirty="0" smtClean="0"/>
              <a:t>Под </a:t>
            </a:r>
            <a:r>
              <a:rPr lang="ru-RU" sz="2800" dirty="0"/>
              <a:t>песенно-музыкальное сопровождение взрослый  руками ребенка указывает названные части тела и лица по следующему алгоритму</a:t>
            </a:r>
            <a:r>
              <a:rPr lang="ru-RU" sz="2800" dirty="0" smtClean="0"/>
              <a:t>:</a:t>
            </a:r>
          </a:p>
          <a:p>
            <a:pPr indent="0">
              <a:lnSpc>
                <a:spcPct val="100000"/>
              </a:lnSpc>
              <a:buNone/>
            </a:pPr>
            <a:r>
              <a:rPr lang="ru-RU" sz="2800" dirty="0" smtClean="0"/>
              <a:t>нос→ уши→ щеки→ рот→ рука→ нога→</a:t>
            </a:r>
          </a:p>
          <a:p>
            <a:pPr indent="0">
              <a:lnSpc>
                <a:spcPct val="100000"/>
              </a:lnSpc>
              <a:buNone/>
            </a:pPr>
            <a:r>
              <a:rPr lang="ru-RU" sz="2800" dirty="0" smtClean="0"/>
              <a:t>грудь → живот→ спина→ шея→ брови→ лоб→ ладошка </a:t>
            </a:r>
            <a:r>
              <a:rPr lang="ru-RU" sz="2800" dirty="0"/>
              <a:t>«хлоп-хлоп».</a:t>
            </a:r>
          </a:p>
          <a:p>
            <a:r>
              <a:rPr lang="ru-RU" dirty="0" smtClean="0"/>
              <a:t>Фото 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926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352928" cy="134151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6)Упражнение </a:t>
            </a:r>
            <a:r>
              <a:rPr lang="ru-RU" sz="2400" b="1" dirty="0"/>
              <a:t>с </a:t>
            </a:r>
            <a:r>
              <a:rPr lang="ru-RU" sz="2400" b="1" dirty="0" smtClean="0"/>
              <a:t>шершавыми</a:t>
            </a:r>
            <a:br>
              <a:rPr lang="ru-RU" sz="2400" b="1" dirty="0" smtClean="0"/>
            </a:br>
            <a:r>
              <a:rPr lang="ru-RU" sz="2400" b="1" dirty="0" smtClean="0"/>
              <a:t> </a:t>
            </a:r>
            <a:r>
              <a:rPr lang="ru-RU" sz="2400" b="1" dirty="0"/>
              <a:t>буквами на вызов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вокализаций </a:t>
            </a:r>
            <a:r>
              <a:rPr lang="ru-RU" sz="2400" b="1" dirty="0"/>
              <a:t>звуков «А,У, Э».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988840"/>
            <a:ext cx="7704856" cy="4320480"/>
          </a:xfrm>
        </p:spPr>
        <p:txBody>
          <a:bodyPr>
            <a:normAutofit fontScale="77500" lnSpcReduction="20000"/>
          </a:bodyPr>
          <a:lstStyle/>
          <a:p>
            <a:pPr marL="285750" indent="-285750" algn="r"/>
            <a:r>
              <a:rPr lang="ru-RU" sz="2900" dirty="0" smtClean="0"/>
              <a:t>Фото 13-16</a:t>
            </a:r>
          </a:p>
          <a:p>
            <a:pPr marL="285750" indent="-285750"/>
            <a:r>
              <a:rPr lang="ru-RU" sz="2900" dirty="0" smtClean="0"/>
              <a:t>Подносится </a:t>
            </a:r>
            <a:r>
              <a:rPr lang="ru-RU" sz="2900" dirty="0" err="1"/>
              <a:t>аромокоробочка</a:t>
            </a:r>
            <a:r>
              <a:rPr lang="ru-RU" sz="2900" dirty="0"/>
              <a:t> «Травка». </a:t>
            </a:r>
            <a:endParaRPr lang="ru-RU" sz="2900" dirty="0" smtClean="0"/>
          </a:p>
          <a:p>
            <a:pPr marL="285750" indent="-285750"/>
            <a:r>
              <a:rPr lang="ru-RU" sz="2900" dirty="0"/>
              <a:t>- Буквы выстроились в ряд, буквы с нами «говорят»:</a:t>
            </a:r>
          </a:p>
          <a:p>
            <a:pPr indent="0">
              <a:buNone/>
            </a:pPr>
            <a:r>
              <a:rPr lang="ru-RU" sz="2900" dirty="0"/>
              <a:t>→обвод буквы ладонью\ </a:t>
            </a:r>
            <a:r>
              <a:rPr lang="ru-RU" sz="2900" dirty="0" err="1"/>
              <a:t>указ.пальцем</a:t>
            </a:r>
            <a:r>
              <a:rPr lang="ru-RU" sz="2900" dirty="0" smtClean="0"/>
              <a:t>→ формирование </a:t>
            </a:r>
            <a:r>
              <a:rPr lang="ru-RU" sz="2900" dirty="0" err="1" smtClean="0"/>
              <a:t>артик.позиции</a:t>
            </a:r>
            <a:r>
              <a:rPr lang="ru-RU" sz="2900" dirty="0" err="1"/>
              <a:t>→побуждение</a:t>
            </a:r>
            <a:r>
              <a:rPr lang="ru-RU" sz="2900" dirty="0"/>
              <a:t> к вокализации с опорой на игрушку-символ; обвод двух букв и тактильное обследование двух игрушек символов.</a:t>
            </a:r>
          </a:p>
          <a:p>
            <a:pPr marL="285750" indent="-285750"/>
            <a:r>
              <a:rPr lang="ru-RU" sz="2900" dirty="0"/>
              <a:t>-Вызов звукосочетания «ау», «</a:t>
            </a:r>
            <a:r>
              <a:rPr lang="ru-RU" sz="2900" dirty="0" err="1"/>
              <a:t>уа</a:t>
            </a:r>
            <a:r>
              <a:rPr lang="ru-RU" sz="2900" dirty="0"/>
              <a:t>», «</a:t>
            </a:r>
            <a:r>
              <a:rPr lang="ru-RU" sz="2900" dirty="0" err="1"/>
              <a:t>эа</a:t>
            </a:r>
            <a:r>
              <a:rPr lang="ru-RU" sz="2900" dirty="0" smtClean="0"/>
              <a:t>».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20115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276872"/>
            <a:ext cx="7632848" cy="288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</a:t>
            </a:r>
            <a:r>
              <a:rPr lang="ru-RU" dirty="0"/>
              <a:t>. Заключительная </a:t>
            </a:r>
            <a:r>
              <a:rPr lang="ru-RU" dirty="0" smtClean="0"/>
              <a:t>часть занятия (2 </a:t>
            </a:r>
            <a:r>
              <a:rPr lang="ru-RU" dirty="0"/>
              <a:t>мин.)</a:t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55576" y="1988840"/>
            <a:ext cx="7704856" cy="4104456"/>
          </a:xfrm>
        </p:spPr>
        <p:txBody>
          <a:bodyPr/>
          <a:lstStyle/>
          <a:p>
            <a:r>
              <a:rPr lang="ru-RU" sz="2400" dirty="0"/>
              <a:t>Подача </a:t>
            </a:r>
            <a:r>
              <a:rPr lang="ru-RU" sz="2400" dirty="0" err="1"/>
              <a:t>аромокоробочки</a:t>
            </a:r>
            <a:r>
              <a:rPr lang="ru-RU" sz="2400" dirty="0"/>
              <a:t> «Гвоздика</a:t>
            </a:r>
            <a:r>
              <a:rPr lang="ru-RU" sz="2400" dirty="0" smtClean="0"/>
              <a:t>».</a:t>
            </a:r>
            <a:endParaRPr lang="ru-RU" sz="2400" dirty="0"/>
          </a:p>
          <a:p>
            <a:r>
              <a:rPr lang="ru-RU" sz="2400" dirty="0" smtClean="0"/>
              <a:t>Подведение итогов   занятия ( взрослый перечисляет виды  деятельности, хвалит ребенка)</a:t>
            </a:r>
          </a:p>
          <a:p>
            <a:r>
              <a:rPr lang="ru-RU" sz="2400" dirty="0" smtClean="0"/>
              <a:t>Звон колокольчика</a:t>
            </a:r>
          </a:p>
          <a:p>
            <a:r>
              <a:rPr lang="ru-RU" sz="2400" dirty="0" smtClean="0"/>
              <a:t>Вызов мамы  </a:t>
            </a:r>
            <a:r>
              <a:rPr lang="ru-RU" sz="2400" dirty="0" err="1" smtClean="0"/>
              <a:t>звукокомплексом</a:t>
            </a:r>
            <a:r>
              <a:rPr lang="ru-RU" sz="2400" dirty="0" smtClean="0"/>
              <a:t> «АУ».</a:t>
            </a:r>
            <a:endParaRPr lang="ru-RU" sz="2400" dirty="0"/>
          </a:p>
          <a:p>
            <a:pPr algn="r"/>
            <a:r>
              <a:rPr lang="ru-RU" dirty="0" smtClean="0"/>
              <a:t>Фото 17-19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547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4365104"/>
            <a:ext cx="6400800" cy="1295400"/>
          </a:xfrm>
        </p:spPr>
        <p:txBody>
          <a:bodyPr>
            <a:noAutofit/>
          </a:bodyPr>
          <a:lstStyle/>
          <a:p>
            <a:r>
              <a:rPr lang="ru-RU" sz="1800" b="1" i="1" dirty="0"/>
              <a:t>Цель</a:t>
            </a:r>
            <a:r>
              <a:rPr lang="ru-RU" sz="1800" i="1" dirty="0"/>
              <a:t>: развитие артикуляционной и мелкой моторики, когнитивных предпосылок речевой деятельности: понимания обращенной речи; формирование мотивационно-</a:t>
            </a:r>
            <a:r>
              <a:rPr lang="ru-RU" sz="1800" i="1" dirty="0" err="1"/>
              <a:t>потребностного</a:t>
            </a:r>
            <a:r>
              <a:rPr lang="ru-RU" sz="1800" i="1" dirty="0"/>
              <a:t> компонента  речевой деятельности.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988840"/>
            <a:ext cx="6400800" cy="762000"/>
          </a:xfrm>
        </p:spPr>
        <p:txBody>
          <a:bodyPr>
            <a:noAutofit/>
          </a:bodyPr>
          <a:lstStyle/>
          <a:p>
            <a:r>
              <a:rPr lang="ru-RU" sz="4000" dirty="0" smtClean="0"/>
              <a:t>Тема: «Учимся, играя».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676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/>
              <a:t>Коррекционно-образовательные задачи:</a:t>
            </a:r>
            <a:r>
              <a:rPr lang="ru-RU" sz="2000" b="1" dirty="0"/>
              <a:t/>
            </a:r>
            <a:br>
              <a:rPr lang="ru-RU" sz="2000" b="1" dirty="0"/>
            </a:b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132856"/>
            <a:ext cx="7848872" cy="374441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формирование  предпосылок </a:t>
            </a:r>
            <a:r>
              <a:rPr lang="ru-RU" dirty="0"/>
              <a:t>для развития активной речи:</a:t>
            </a:r>
          </a:p>
          <a:p>
            <a:pPr indent="0">
              <a:buNone/>
            </a:pPr>
            <a:r>
              <a:rPr lang="ru-RU" dirty="0" smtClean="0"/>
              <a:t>•развивать </a:t>
            </a:r>
            <a:r>
              <a:rPr lang="ru-RU" dirty="0"/>
              <a:t>понимание речи взрослого (умение выполнять простейшую словесную инструкцию);</a:t>
            </a:r>
          </a:p>
          <a:p>
            <a:pPr indent="0">
              <a:buNone/>
            </a:pPr>
            <a:r>
              <a:rPr lang="ru-RU" dirty="0" smtClean="0"/>
              <a:t>•расширять  </a:t>
            </a:r>
            <a:r>
              <a:rPr lang="ru-RU" dirty="0" err="1" smtClean="0"/>
              <a:t>импрессивный</a:t>
            </a:r>
            <a:r>
              <a:rPr lang="ru-RU" dirty="0" smtClean="0"/>
              <a:t> </a:t>
            </a:r>
            <a:r>
              <a:rPr lang="ru-RU" dirty="0"/>
              <a:t>словарь и активизировать экспрессивный посредством восприятия обращенной речи и </a:t>
            </a:r>
            <a:r>
              <a:rPr lang="ru-RU" dirty="0" smtClean="0"/>
              <a:t>побуждения  </a:t>
            </a:r>
            <a:r>
              <a:rPr lang="ru-RU" dirty="0"/>
              <a:t>к </a:t>
            </a:r>
            <a:r>
              <a:rPr lang="ru-RU" dirty="0" err="1"/>
              <a:t>гулению</a:t>
            </a:r>
            <a:r>
              <a:rPr lang="ru-RU" dirty="0"/>
              <a:t> и вокализации;</a:t>
            </a:r>
          </a:p>
          <a:p>
            <a:pPr indent="0">
              <a:buNone/>
            </a:pPr>
            <a:r>
              <a:rPr lang="ru-RU" dirty="0" smtClean="0"/>
              <a:t>•формировать </a:t>
            </a:r>
            <a:r>
              <a:rPr lang="ru-RU" dirty="0"/>
              <a:t>мыслительные операции посредством сенсорного обследования предметов и восприятия описательно-сопровождающей речи взрослого.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222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556792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/>
              <a:t/>
            </a:r>
            <a:br>
              <a:rPr lang="ru-RU" sz="2400" i="1" dirty="0"/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/>
              <a:t/>
            </a:r>
            <a:br>
              <a:rPr lang="ru-RU" sz="2400" i="1" dirty="0"/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b="1" i="1" dirty="0" smtClean="0"/>
              <a:t>Коррекционно-развивающие ЗАДАЧИ: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132856"/>
            <a:ext cx="7632848" cy="352839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развитие </a:t>
            </a:r>
            <a:r>
              <a:rPr lang="ru-RU" dirty="0"/>
              <a:t>готовности сохранных анализаторов к восприятию признаков и свойств окружающего мира:</a:t>
            </a:r>
          </a:p>
          <a:p>
            <a:pPr lvl="0" indent="0">
              <a:buNone/>
            </a:pPr>
            <a:r>
              <a:rPr lang="ru-RU" dirty="0" smtClean="0"/>
              <a:t>* развивать </a:t>
            </a:r>
            <a:r>
              <a:rPr lang="ru-RU" dirty="0"/>
              <a:t>подвижность органов артикуляционного аппарата (губ, языка), мимическую выразительность;</a:t>
            </a:r>
          </a:p>
          <a:p>
            <a:pPr lvl="0" indent="0">
              <a:buNone/>
            </a:pPr>
            <a:r>
              <a:rPr lang="ru-RU" dirty="0" smtClean="0"/>
              <a:t>* развивать </a:t>
            </a:r>
            <a:r>
              <a:rPr lang="ru-RU" dirty="0"/>
              <a:t>мелкую моторику рук и осязательное восприятие при выполнении упражнений и заданий по инструкции взрослого (ощупывать, захватывать, поднимать, перекладывать, опускать и т.д.);</a:t>
            </a:r>
          </a:p>
          <a:p>
            <a:pPr lvl="0" indent="0">
              <a:buNone/>
            </a:pPr>
            <a:r>
              <a:rPr lang="ru-RU" dirty="0" smtClean="0"/>
              <a:t>* развивать </a:t>
            </a:r>
            <a:r>
              <a:rPr lang="ru-RU" dirty="0"/>
              <a:t>слуховое </a:t>
            </a:r>
            <a:r>
              <a:rPr lang="ru-RU" dirty="0" smtClean="0"/>
              <a:t>восприятие и </a:t>
            </a:r>
            <a:r>
              <a:rPr lang="ru-RU" dirty="0"/>
              <a:t>просодические компоненты(силу голоса «тихо-громко»).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4110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700808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ru-RU" sz="2700" b="1" i="1" dirty="0" smtClean="0"/>
              <a:t>Коррекционно-воспитательные задачи:</a:t>
            </a:r>
            <a:r>
              <a:rPr lang="ru-RU" b="1" i="1" dirty="0"/>
              <a:t/>
            </a:r>
            <a:br>
              <a:rPr lang="ru-RU" b="1" i="1" dirty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204864"/>
            <a:ext cx="7632848" cy="3744416"/>
          </a:xfrm>
        </p:spPr>
        <p:txBody>
          <a:bodyPr/>
          <a:lstStyle/>
          <a:p>
            <a:r>
              <a:rPr lang="ru-RU" sz="2400" dirty="0" smtClean="0"/>
              <a:t>воспитывать </a:t>
            </a:r>
            <a:r>
              <a:rPr lang="ru-RU" sz="2400" dirty="0"/>
              <a:t>мотивационно-</a:t>
            </a:r>
            <a:r>
              <a:rPr lang="ru-RU" sz="2400" dirty="0" err="1"/>
              <a:t>потребностный</a:t>
            </a:r>
            <a:r>
              <a:rPr lang="ru-RU" sz="2400" dirty="0"/>
              <a:t> компонент речевой деятельности,  желание повторять за взрослым;</a:t>
            </a:r>
          </a:p>
          <a:p>
            <a:r>
              <a:rPr lang="ru-RU" sz="2400" dirty="0" smtClean="0"/>
              <a:t>воспитывать </a:t>
            </a:r>
            <a:r>
              <a:rPr lang="ru-RU" sz="2400" dirty="0"/>
              <a:t>интерес к совместной деятельности со взрослым и желание играть.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8202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368752" cy="837456"/>
          </a:xfrm>
        </p:spPr>
        <p:txBody>
          <a:bodyPr>
            <a:normAutofit fontScale="90000"/>
          </a:bodyPr>
          <a:lstStyle/>
          <a:p>
            <a:r>
              <a:rPr lang="ru-RU" dirty="0"/>
              <a:t>Оборудование: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72816"/>
            <a:ext cx="7992888" cy="4176464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ru-RU" dirty="0" smtClean="0"/>
              <a:t></a:t>
            </a:r>
            <a:r>
              <a:rPr lang="ru-RU" dirty="0"/>
              <a:t>	</a:t>
            </a:r>
            <a:r>
              <a:rPr lang="ru-RU" sz="2100" dirty="0"/>
              <a:t>Колокольчик</a:t>
            </a:r>
          </a:p>
          <a:p>
            <a:pPr indent="0">
              <a:buNone/>
            </a:pPr>
            <a:r>
              <a:rPr lang="ru-RU" sz="2100" dirty="0"/>
              <a:t>	</a:t>
            </a:r>
            <a:r>
              <a:rPr lang="ru-RU" sz="2100" dirty="0" err="1"/>
              <a:t>Аромокоробочки</a:t>
            </a:r>
            <a:r>
              <a:rPr lang="ru-RU" sz="2100" dirty="0"/>
              <a:t> (ваниль, кофе, травка, гвоздика-специя)</a:t>
            </a:r>
          </a:p>
          <a:p>
            <a:pPr indent="0">
              <a:buNone/>
            </a:pPr>
            <a:r>
              <a:rPr lang="ru-RU" sz="2100" dirty="0"/>
              <a:t>	Компьютер с </a:t>
            </a:r>
            <a:r>
              <a:rPr lang="ru-RU" sz="2100" dirty="0" err="1"/>
              <a:t>муз.файлами</a:t>
            </a:r>
            <a:endParaRPr lang="ru-RU" sz="2100" dirty="0"/>
          </a:p>
          <a:p>
            <a:pPr indent="0">
              <a:buNone/>
            </a:pPr>
            <a:r>
              <a:rPr lang="ru-RU" sz="2100" dirty="0"/>
              <a:t>	Корзина с массажными мячами</a:t>
            </a:r>
          </a:p>
          <a:p>
            <a:pPr indent="0">
              <a:buNone/>
            </a:pPr>
            <a:r>
              <a:rPr lang="ru-RU" sz="2100" dirty="0"/>
              <a:t>	«Шершавые» буквы А,У,Э</a:t>
            </a:r>
          </a:p>
          <a:p>
            <a:pPr indent="0">
              <a:buNone/>
            </a:pPr>
            <a:r>
              <a:rPr lang="ru-RU" sz="2100" dirty="0"/>
              <a:t>	</a:t>
            </a:r>
            <a:r>
              <a:rPr lang="ru-RU" sz="2100" dirty="0" smtClean="0"/>
              <a:t>Игрушки-символы </a:t>
            </a:r>
            <a:r>
              <a:rPr lang="ru-RU" sz="2100" dirty="0"/>
              <a:t>(</a:t>
            </a:r>
            <a:r>
              <a:rPr lang="ru-RU" sz="2100" dirty="0" err="1"/>
              <a:t>кукла,волк,медведь</a:t>
            </a:r>
            <a:r>
              <a:rPr lang="ru-RU" sz="2100" dirty="0"/>
              <a:t>)</a:t>
            </a:r>
          </a:p>
          <a:p>
            <a:pPr indent="0">
              <a:buNone/>
            </a:pPr>
            <a:r>
              <a:rPr lang="ru-RU" sz="2100" dirty="0"/>
              <a:t>	Игрушка собака 2-х размеров (большая  и  маленькая)</a:t>
            </a:r>
          </a:p>
          <a:p>
            <a:pPr indent="0">
              <a:buNone/>
            </a:pPr>
            <a:r>
              <a:rPr lang="ru-RU" sz="2100" dirty="0"/>
              <a:t>	Коробка с шариками двух размеров</a:t>
            </a:r>
          </a:p>
          <a:p>
            <a:pPr indent="0">
              <a:buNone/>
            </a:pPr>
            <a:r>
              <a:rPr lang="ru-RU" sz="2100" dirty="0"/>
              <a:t>	2 ведерка (большое и маленькое). </a:t>
            </a:r>
          </a:p>
          <a:p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2932495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908720"/>
            <a:ext cx="6984776" cy="1440160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dirty="0" smtClean="0"/>
              <a:t>Предварительная работа: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1600" cap="small" dirty="0" smtClean="0">
                <a:latin typeface="Times New Roman" pitchFamily="18" charset="0"/>
                <a:cs typeface="Times New Roman" pitchFamily="18" charset="0"/>
              </a:rPr>
              <a:t>1.ПОДГОТОВКА КАБИНЕТА И ПОСАДОЧНЫХ МЕСТ ДЛЯ ПРИЕМА  И РАЗМЕЩЕНИЯ ГОСТЕЙ.</a:t>
            </a:r>
            <a:br>
              <a:rPr lang="ru-RU" sz="1600" cap="sm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cap="small" dirty="0" smtClean="0">
                <a:latin typeface="Times New Roman" pitchFamily="18" charset="0"/>
                <a:cs typeface="Times New Roman" pitchFamily="18" charset="0"/>
              </a:rPr>
              <a:t>2. СОЗДАНИЕ МУЗЫКАЛЬНОГО ФОНА «ЗВУКИ ПРИРОДЫ».</a:t>
            </a:r>
            <a:br>
              <a:rPr lang="ru-RU" sz="1600" cap="sm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348880"/>
            <a:ext cx="7704856" cy="3672408"/>
          </a:xfrm>
        </p:spPr>
        <p:txBody>
          <a:bodyPr>
            <a:normAutofit/>
          </a:bodyPr>
          <a:lstStyle/>
          <a:p>
            <a:r>
              <a:rPr lang="ru-RU" b="1" u="sng" dirty="0"/>
              <a:t>Словарь </a:t>
            </a:r>
            <a:r>
              <a:rPr lang="ru-RU" b="1" u="sng" dirty="0" err="1"/>
              <a:t>импрессивный</a:t>
            </a:r>
            <a:r>
              <a:rPr lang="ru-RU" b="1" u="sng" dirty="0"/>
              <a:t>:</a:t>
            </a:r>
          </a:p>
          <a:p>
            <a:pPr indent="0">
              <a:buNone/>
            </a:pPr>
            <a:r>
              <a:rPr lang="ru-RU" dirty="0"/>
              <a:t>Мяч, шар-шары, собака-собаки, громко-тихо, большой(</a:t>
            </a:r>
            <a:r>
              <a:rPr lang="ru-RU" dirty="0" err="1"/>
              <a:t>ая</a:t>
            </a:r>
            <a:r>
              <a:rPr lang="ru-RU" dirty="0"/>
              <a:t>), маленький(</a:t>
            </a:r>
            <a:r>
              <a:rPr lang="ru-RU" dirty="0" err="1"/>
              <a:t>ая</a:t>
            </a:r>
            <a:r>
              <a:rPr lang="ru-RU" dirty="0"/>
              <a:t>), круглый(</a:t>
            </a:r>
            <a:r>
              <a:rPr lang="ru-RU" dirty="0" err="1"/>
              <a:t>ые</a:t>
            </a:r>
            <a:r>
              <a:rPr lang="ru-RU" dirty="0"/>
              <a:t>), гладкий(</a:t>
            </a:r>
            <a:r>
              <a:rPr lang="ru-RU" dirty="0" err="1"/>
              <a:t>ие</a:t>
            </a:r>
            <a:r>
              <a:rPr lang="ru-RU" dirty="0"/>
              <a:t>), шершавые, пушистый</a:t>
            </a:r>
            <a:r>
              <a:rPr lang="ru-RU" dirty="0" smtClean="0"/>
              <a:t>, колючий(</a:t>
            </a:r>
            <a:r>
              <a:rPr lang="ru-RU" dirty="0" err="1" smtClean="0"/>
              <a:t>ие</a:t>
            </a:r>
            <a:r>
              <a:rPr lang="ru-RU" dirty="0"/>
              <a:t>),буквы, катай, обведем, сожмем, слушай, нюхай, играй, трогай, ощупывай, поднимай, бери, вверх-вниз, вперед-назад, зови, повтори, дай-возьми и др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b="1" u="sng" dirty="0"/>
              <a:t>Словарь экспрессивный:</a:t>
            </a:r>
          </a:p>
          <a:p>
            <a:pPr indent="0">
              <a:buNone/>
            </a:pPr>
            <a:r>
              <a:rPr lang="ru-RU" dirty="0"/>
              <a:t>Звуки: А, у, э.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281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295400"/>
            <a:ext cx="6368752" cy="909464"/>
          </a:xfrm>
        </p:spPr>
        <p:txBody>
          <a:bodyPr>
            <a:normAutofit fontScale="90000"/>
          </a:bodyPr>
          <a:lstStyle/>
          <a:p>
            <a:r>
              <a:rPr lang="ru-RU" sz="2400" b="1" dirty="0"/>
              <a:t>1.Орг.момент и введение в тему </a:t>
            </a:r>
            <a:r>
              <a:rPr lang="ru-RU" sz="2400" b="1" dirty="0" smtClean="0"/>
              <a:t>занятия ( 3 мин</a:t>
            </a:r>
            <a:r>
              <a:rPr lang="ru-RU" sz="2400" b="1" dirty="0"/>
              <a:t>).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276872"/>
            <a:ext cx="7632848" cy="4752528"/>
          </a:xfrm>
        </p:spPr>
        <p:txBody>
          <a:bodyPr>
            <a:normAutofit/>
          </a:bodyPr>
          <a:lstStyle/>
          <a:p>
            <a:r>
              <a:rPr lang="ru-RU" sz="2000" u="sng" dirty="0" smtClean="0"/>
              <a:t>Приветствие </a:t>
            </a:r>
            <a:r>
              <a:rPr lang="ru-RU" sz="2000" u="sng" dirty="0"/>
              <a:t>ребенка</a:t>
            </a:r>
            <a:r>
              <a:rPr lang="ru-RU" sz="2000" dirty="0"/>
              <a:t> входящего в кабинет в сопровождении мамы, приглашение их на </a:t>
            </a:r>
            <a:r>
              <a:rPr lang="ru-RU" sz="2000" dirty="0" smtClean="0"/>
              <a:t>занятие (фото 1).</a:t>
            </a:r>
            <a:endParaRPr lang="ru-RU" sz="2000" dirty="0"/>
          </a:p>
          <a:p>
            <a:r>
              <a:rPr lang="ru-RU" sz="2000" u="sng" dirty="0"/>
              <a:t>Ритуал </a:t>
            </a:r>
            <a:r>
              <a:rPr lang="ru-RU" sz="2000" u="sng" dirty="0" smtClean="0"/>
              <a:t> встречи </a:t>
            </a:r>
            <a:r>
              <a:rPr lang="ru-RU" sz="2000" u="sng" dirty="0"/>
              <a:t>по алгоритму</a:t>
            </a:r>
            <a:r>
              <a:rPr lang="ru-RU" sz="2000" dirty="0" smtClean="0"/>
              <a:t>, создание </a:t>
            </a:r>
            <a:r>
              <a:rPr lang="ru-RU" sz="2000" dirty="0"/>
              <a:t>положительных эмоций для предстоящего занятия:</a:t>
            </a:r>
          </a:p>
          <a:p>
            <a:pPr indent="0">
              <a:buNone/>
            </a:pPr>
            <a:r>
              <a:rPr lang="ru-RU" sz="2000" dirty="0" err="1"/>
              <a:t>улыбка→тактильное</a:t>
            </a:r>
            <a:r>
              <a:rPr lang="ru-RU" sz="2000" dirty="0"/>
              <a:t> ощупывание (руки с часами)→слушание тиканья </a:t>
            </a:r>
            <a:r>
              <a:rPr lang="ru-RU" sz="2000" dirty="0" err="1"/>
              <a:t>часов→звон</a:t>
            </a:r>
            <a:r>
              <a:rPr lang="ru-RU" sz="2000" dirty="0"/>
              <a:t> колокольчика→ </a:t>
            </a:r>
            <a:r>
              <a:rPr lang="ru-RU" sz="2000" dirty="0" err="1"/>
              <a:t>рукопожатие→</a:t>
            </a:r>
            <a:r>
              <a:rPr lang="ru-RU" sz="2000" dirty="0" err="1" smtClean="0"/>
              <a:t>присказка</a:t>
            </a:r>
            <a:r>
              <a:rPr lang="ru-RU" sz="2000" dirty="0"/>
              <a:t> </a:t>
            </a:r>
            <a:r>
              <a:rPr lang="ru-RU" sz="2000" dirty="0" smtClean="0"/>
              <a:t>(фото 2).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6379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2700" b="1" dirty="0"/>
              <a:t>Основная часть занятия</a:t>
            </a:r>
            <a:br>
              <a:rPr lang="ru-RU" sz="2700" b="1" dirty="0"/>
            </a:br>
            <a:r>
              <a:rPr lang="ru-RU" sz="2700" b="1" dirty="0"/>
              <a:t> (25 мин</a:t>
            </a:r>
            <a:r>
              <a:rPr lang="ru-RU" sz="2700" b="1" dirty="0" smtClean="0"/>
              <a:t>):</a:t>
            </a:r>
            <a:endParaRPr lang="ru-RU" sz="27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916832"/>
            <a:ext cx="7848872" cy="3888432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Применение  технологии  ароматерапии  (3  опорных аромата);</a:t>
            </a:r>
          </a:p>
          <a:p>
            <a:r>
              <a:rPr lang="ru-RU" dirty="0" smtClean="0"/>
              <a:t>Игры с пальчиками (пальчиковая гимнастика «Прятки» и самомассаж  массажным мячом);</a:t>
            </a:r>
          </a:p>
          <a:p>
            <a:r>
              <a:rPr lang="ru-RU" dirty="0" smtClean="0"/>
              <a:t>Упражнение «Чей голос?»;</a:t>
            </a:r>
          </a:p>
          <a:p>
            <a:r>
              <a:rPr lang="ru-RU" dirty="0" smtClean="0"/>
              <a:t>Упражнение «Большой-маленький»;</a:t>
            </a:r>
          </a:p>
          <a:p>
            <a:r>
              <a:rPr lang="ru-RU" dirty="0" smtClean="0"/>
              <a:t>Игра под музыку «Хлоп-хлоп»;</a:t>
            </a:r>
          </a:p>
          <a:p>
            <a:r>
              <a:rPr lang="ru-RU" dirty="0" smtClean="0"/>
              <a:t>Упражнение  с шершавыми буквами, игрушками-символами на</a:t>
            </a:r>
            <a:endParaRPr lang="ru-RU" dirty="0"/>
          </a:p>
          <a:p>
            <a:pPr indent="0">
              <a:buNone/>
            </a:pPr>
            <a:r>
              <a:rPr lang="ru-RU" dirty="0" smtClean="0"/>
              <a:t>вызов вокализаций  «А», «У», «Э».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590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273</TotalTime>
  <Words>826</Words>
  <Application>Microsoft Office PowerPoint</Application>
  <PresentationFormat>Экран (4:3)</PresentationFormat>
  <Paragraphs>82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Кутюр</vt:lpstr>
      <vt:lpstr>Конспект  индивидуального логопедического занятия по теме: «Учимся, играя» с ребенком младшего школьного возраста с тяжелыми сочетанными нарушениями в развитии</vt:lpstr>
      <vt:lpstr>Цель: развитие артикуляционной и мелкой моторики, когнитивных предпосылок речевой деятельности: понимания обращенной речи; формирование мотивационно-потребностного компонента  речевой деятельности. </vt:lpstr>
      <vt:lpstr>Коррекционно-образовательные задачи: </vt:lpstr>
      <vt:lpstr>      Коррекционно-развивающие ЗАДАЧИ: </vt:lpstr>
      <vt:lpstr>Коррекционно-воспитательные задачи: </vt:lpstr>
      <vt:lpstr>Оборудование: </vt:lpstr>
      <vt:lpstr>     Предварительная работа: 1.ПОДГОТОВКА КАБИНЕТА И ПОСАДОЧНЫХ МЕСТ ДЛЯ ПРИЕМА  И РАЗМЕЩЕНИЯ ГОСТЕЙ. 2. СОЗДАНИЕ МУЗЫКАЛЬНОГО ФОНА «ЗВУКИ ПРИРОДЫ».  </vt:lpstr>
      <vt:lpstr>1.Орг.момент и введение в тему занятия ( 3 мин). </vt:lpstr>
      <vt:lpstr> Основная часть занятия  (25 мин):</vt:lpstr>
      <vt:lpstr>2      1) Пальчиковая  гимнастика   «Прятки»      </vt:lpstr>
      <vt:lpstr>2)Самомассаж массажным мячом, комплекс «Разминка». </vt:lpstr>
      <vt:lpstr>3) Упражнение на развитие слухового и осязательного восприятия, ассоциативных связей «Чей голос?» </vt:lpstr>
      <vt:lpstr>4)Упражнение на дифференциацию круглых предметов (мячей) разной величины «Большой-маленький».</vt:lpstr>
      <vt:lpstr>5) Игра под музыку «Хлоп-хлоп» ( на ориентировку на себе  в частях тела и лица). </vt:lpstr>
      <vt:lpstr>6)Упражнение с шершавыми  буквами на вызов  вокализаций звуков «А,У, Э».</vt:lpstr>
      <vt:lpstr>        3. Заключительная часть занятия (2 мин.)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Александр</cp:lastModifiedBy>
  <cp:revision>24</cp:revision>
  <dcterms:created xsi:type="dcterms:W3CDTF">2013-11-03T15:12:23Z</dcterms:created>
  <dcterms:modified xsi:type="dcterms:W3CDTF">2014-01-06T10:36:25Z</dcterms:modified>
</cp:coreProperties>
</file>