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61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6879F-74B3-47FC-995D-A91FA3CA1EA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0B5-4170-475B-88ED-E266D53EA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1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B4A7-94D1-4859-B464-40816421AC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577C7B-2527-4ABC-8D44-4DFA4A23A1E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6C674F-5496-4767-98DE-8F1E7B144D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492896"/>
            <a:ext cx="3583051" cy="191774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Проектная 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деятельность в начальной школе</a:t>
            </a:r>
            <a:br>
              <a:rPr lang="ru-RU" sz="2400" b="1" spc="50" dirty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sz="2400" b="1" spc="50" dirty="0">
              <a:ln w="11430"/>
              <a:gradFill>
                <a:gsLst>
                  <a:gs pos="25000">
                    <a:srgbClr val="71685A">
                      <a:satMod val="155000"/>
                    </a:srgbClr>
                  </a:gs>
                  <a:gs pos="100000">
                    <a:srgbClr val="71685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i="1" dirty="0">
                <a:latin typeface="Book Antiqua" pitchFamily="18" charset="0"/>
              </a:rPr>
              <a:t>Выполнила  учитель начальных классов </a:t>
            </a:r>
            <a:endParaRPr lang="ru-RU" sz="2000" b="1" i="1" dirty="0" smtClean="0">
              <a:latin typeface="Book Antiqua" pitchFamily="18" charset="0"/>
            </a:endParaRPr>
          </a:p>
          <a:p>
            <a:pPr algn="r"/>
            <a:r>
              <a:rPr lang="ru-RU" sz="2000" b="1" i="1" dirty="0" smtClean="0">
                <a:latin typeface="Book Antiqua" pitchFamily="18" charset="0"/>
              </a:rPr>
              <a:t>Лихачева Екатерина Павловна</a:t>
            </a:r>
            <a:endParaRPr lang="ru-RU" sz="2000" b="1" i="1" dirty="0">
              <a:latin typeface="Book Antiqua" pitchFamily="18" charset="0"/>
            </a:endParaRPr>
          </a:p>
          <a:p>
            <a:pPr algn="r"/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6064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МОУ «</a:t>
            </a:r>
            <a:r>
              <a:rPr lang="ru-RU" b="1" dirty="0" err="1" smtClean="0">
                <a:solidFill>
                  <a:schemeClr val="bg1"/>
                </a:solidFill>
              </a:rPr>
              <a:t>Объячевская</a:t>
            </a:r>
            <a:r>
              <a:rPr lang="ru-RU" b="1" dirty="0" smtClean="0">
                <a:solidFill>
                  <a:schemeClr val="bg1"/>
                </a:solidFill>
              </a:rPr>
              <a:t> средняя общеобразовательная школа»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594753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 Объячево</a:t>
            </a:r>
          </a:p>
          <a:p>
            <a:pPr algn="ctr"/>
            <a:r>
              <a:rPr lang="ru-RU" dirty="0" smtClean="0"/>
              <a:t>2012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4" name="Picture 2" descr="http://2.bp.blogspot.com/-pKi_L6lJhvM/UGsTVbDMw_I/AAAAAAAAA-s/dfS7DmqCEpU/s1600/0_a4ef8_96f59b7c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452" y="260648"/>
            <a:ext cx="3384375" cy="54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3675" y="6206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1.По содержательной  специфике.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3205" y="189274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/>
              <a:t>Практико-ориентированный проект </a:t>
            </a:r>
            <a:r>
              <a:rPr lang="ru-RU" dirty="0" smtClean="0"/>
              <a:t>нацелен на социальные интересы самих участников проекта или внешнего заказчика. Продукт заранее определен и может быть использован в жизни класса, школы, микрорайона, города, государства.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3" y="5534000"/>
            <a:ext cx="199822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8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63836" y="112474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/>
              <a:t>Исследовательский проект </a:t>
            </a:r>
            <a:r>
              <a:rPr lang="ru-RU" dirty="0" smtClean="0"/>
              <a:t>по структуре напоминает подлинно научное исследование. Он включает обоснование актуальности выбранной темы, обозначение задач исследования, обязательное выдвижение гипотезы с последующей проверкой, обсуждение полученных результатов.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26074-13FE-4C16-9A58-D210FDFE40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9" b="100000" l="0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34919"/>
            <a:ext cx="1728192" cy="14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2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72100" y="1196752"/>
            <a:ext cx="8229600" cy="2548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/>
              <a:t>Информационный проект </a:t>
            </a:r>
            <a:r>
              <a:rPr lang="ru-RU" dirty="0" smtClean="0"/>
              <a:t>направлен на сбор информации о каком-то объекте, явлении с целью анализа, обобщения и представления для широкой аудитории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2952328" cy="21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5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73224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/>
              <a:t>Творческий проект </a:t>
            </a:r>
            <a:r>
              <a:rPr lang="ru-RU" dirty="0" smtClean="0"/>
              <a:t>предполагает максимально свободный и нетрадиционный подход к оформлению результатов. Это могут быть альманахи, театрализации, спортивные игры, произведения изобразительного или декоративно-прикладного искусства, видеофильмы.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10" y="4541492"/>
            <a:ext cx="1455774" cy="204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7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836713"/>
            <a:ext cx="8496944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/>
              <a:t>Ролевой проект</a:t>
            </a:r>
            <a:r>
              <a:rPr lang="ru-RU" dirty="0" smtClean="0"/>
              <a:t>. Участвуя в нем, проектанты берут на себя роли литературных или исторических персонажей, выдуманных героев. Результат такого проекта остается открытым до самого окончания.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1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3702" y="19472"/>
            <a:ext cx="8820472" cy="1647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</a:rPr>
              <a:t>2.По комплектности выделяют два типа проектов.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b="1" dirty="0" err="1" smtClean="0"/>
              <a:t>Монопроекты</a:t>
            </a:r>
            <a:r>
              <a:rPr lang="ru-RU" sz="2800" b="1" dirty="0" smtClean="0"/>
              <a:t>. </a:t>
            </a:r>
            <a:r>
              <a:rPr lang="ru-RU" sz="2800" dirty="0" smtClean="0"/>
              <a:t>Проводятся в рамках одного предмета или одной области знания. Но могут использовать информацию из других областей знания и деятельности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/>
              <a:t>Межпредметные</a:t>
            </a:r>
            <a:r>
              <a:rPr lang="ru-RU" sz="2800" b="1" dirty="0" smtClean="0"/>
              <a:t> </a:t>
            </a:r>
            <a:r>
              <a:rPr lang="ru-RU" sz="2800" b="1" dirty="0" smtClean="0"/>
              <a:t>проекты</a:t>
            </a:r>
            <a:r>
              <a:rPr lang="ru-RU" sz="2800" dirty="0" smtClean="0"/>
              <a:t>. Выполняются исключительно во внеурочное время и под руководством нескольких специалистов в различных областях знания.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396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3.По характеру контактов между участниками: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06084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mtClean="0"/>
              <a:t>– внутриклассные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– внутришкольные;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– региональные;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– межрегиональные;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– международные.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1846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58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240" y="692696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4.По </a:t>
            </a:r>
            <a:r>
              <a:rPr lang="ru-RU" sz="4400" b="1" dirty="0">
                <a:solidFill>
                  <a:srgbClr val="FF0000"/>
                </a:solidFill>
              </a:rPr>
              <a:t>продолжительности.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62137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Мини – проекты</a:t>
            </a:r>
            <a:r>
              <a:rPr lang="ru-RU" sz="2000" dirty="0"/>
              <a:t> могут укладываться в один урок или менее.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Краткосрочные проекты</a:t>
            </a:r>
            <a:r>
              <a:rPr lang="ru-RU" sz="2000" dirty="0"/>
              <a:t> требуют выделения 4 – 6 уроков.</a:t>
            </a:r>
          </a:p>
          <a:p>
            <a:r>
              <a:rPr lang="ru-RU" sz="2000" dirty="0"/>
              <a:t>Уроки используются для координации деятельности участников проектных групп, тогда как основная работа по сбору информации, изготовлению продукта и подготовке презентации осуществляется во внеклассной деятельности и дома.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Недельные проекты</a:t>
            </a:r>
            <a:r>
              <a:rPr lang="ru-RU" sz="2000" dirty="0"/>
              <a:t> выполняются в группах в ходе проектной недели.</a:t>
            </a:r>
          </a:p>
          <a:p>
            <a:r>
              <a:rPr lang="ru-RU" sz="2000" dirty="0"/>
              <a:t>Их выполнение занимает примерно 30 – 40 часов и целиком проходит при участии руководителя.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Годичные проекты</a:t>
            </a:r>
            <a:r>
              <a:rPr lang="ru-RU" sz="2000" dirty="0"/>
              <a:t> могут выполняться как в группах, так и индивидуально. Весь годичный проект – от определения проблемы и темы до презентации выполняются во внеурочное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60986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9477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Презентация проектов</a:t>
            </a:r>
            <a:r>
              <a:rPr lang="ru-RU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0040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Одним </a:t>
            </a:r>
            <a:r>
              <a:rPr lang="ru-RU" sz="2400" dirty="0"/>
              <a:t>из важных этапов осуществления </a:t>
            </a:r>
            <a:r>
              <a:rPr lang="ru-RU" sz="2400" dirty="0" smtClean="0"/>
              <a:t>проекта </a:t>
            </a:r>
            <a:r>
              <a:rPr lang="ru-RU" sz="2400" dirty="0"/>
              <a:t>является</a:t>
            </a:r>
            <a:r>
              <a:rPr lang="ru-RU" sz="2400" b="1" dirty="0"/>
              <a:t> презентация</a:t>
            </a:r>
            <a:r>
              <a:rPr lang="ru-RU" sz="2400" b="1" dirty="0" smtClean="0"/>
              <a:t>. </a:t>
            </a:r>
            <a:r>
              <a:rPr lang="ru-RU" sz="2400" dirty="0" smtClean="0"/>
              <a:t>Выбор </a:t>
            </a:r>
            <a:r>
              <a:rPr lang="ru-RU" sz="2400" dirty="0"/>
              <a:t>формы презентации проекта – задача не менее, а то и более сложная, чем выбор формы продукта проектной деятельности. Набор “типичных” форм презентации, вообще говоря, весьма ограничен, а потому здесь требуется особый полет фантазии ( в сочетании с обязательным учетом индивидуальных интересов и способностей проектантов – артистических, художественных, конструкторско-технических, организационных и т.п.)</a:t>
            </a:r>
          </a:p>
        </p:txBody>
      </p:sp>
    </p:spTree>
    <p:extLst>
      <p:ext uri="{BB962C8B-B14F-4D97-AF65-F5344CB8AC3E}">
        <p14:creationId xmlns:p14="http://schemas.microsoft.com/office/powerpoint/2010/main" val="238997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225" y="47667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Виды </a:t>
            </a:r>
            <a:r>
              <a:rPr lang="ru-RU" sz="4000" b="1" dirty="0" smtClean="0">
                <a:solidFill>
                  <a:srgbClr val="FF0000"/>
                </a:solidFill>
              </a:rPr>
              <a:t>презентации проектов</a:t>
            </a:r>
            <a:r>
              <a:rPr lang="ru-RU" sz="4000" dirty="0"/>
              <a:t> </a:t>
            </a:r>
            <a:r>
              <a:rPr lang="ru-RU" sz="2400" i="1" dirty="0"/>
              <a:t>могут быть различными, например:</a:t>
            </a:r>
          </a:p>
          <a:p>
            <a:r>
              <a:rPr lang="ru-RU" sz="2400" dirty="0"/>
              <a:t>- Воплощение (в роль человека, одушевленного или неодушевленного существа).</a:t>
            </a:r>
            <a:br>
              <a:rPr lang="ru-RU" sz="2400" dirty="0"/>
            </a:br>
            <a:r>
              <a:rPr lang="ru-RU" sz="2400" dirty="0"/>
              <a:t>- Деловая игра.</a:t>
            </a:r>
            <a:br>
              <a:rPr lang="ru-RU" sz="2400" dirty="0"/>
            </a:br>
            <a:r>
              <a:rPr lang="ru-RU" sz="2400" dirty="0"/>
              <a:t>- Демонстрация видеофильма – продукта, выполненного на основе информационных технологий.</a:t>
            </a:r>
            <a:br>
              <a:rPr lang="ru-RU" sz="2400" dirty="0"/>
            </a:br>
            <a:r>
              <a:rPr lang="ru-RU" sz="2400" dirty="0"/>
              <a:t>- Диалог исторических или литературных персонажей.</a:t>
            </a:r>
            <a:br>
              <a:rPr lang="ru-RU" sz="2400" dirty="0"/>
            </a:br>
            <a:r>
              <a:rPr lang="ru-RU" sz="2400" dirty="0"/>
              <a:t>- Защита на Ученом Совете.</a:t>
            </a:r>
            <a:br>
              <a:rPr lang="ru-RU" sz="2400" dirty="0"/>
            </a:br>
            <a:r>
              <a:rPr lang="ru-RU" sz="2400" dirty="0"/>
              <a:t>- Игра с залом.</a:t>
            </a:r>
            <a:br>
              <a:rPr lang="ru-RU" sz="2400" dirty="0"/>
            </a:br>
            <a:r>
              <a:rPr lang="ru-RU" sz="2400" dirty="0"/>
              <a:t>- Иллюстративное сопоставление фактов, документов, событий, эпох, цивилизаций…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336353" cy="160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980728"/>
            <a:ext cx="8229600" cy="1584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100"/>
              </a:spcBef>
              <a:buFont typeface="Arial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«Проектная деятельность- действие, совершаемое от всего сердца и с определенной целью»</a:t>
            </a:r>
          </a:p>
          <a:p>
            <a:pPr algn="r">
              <a:spcBef>
                <a:spcPts val="1000"/>
              </a:spcBef>
              <a:buFont typeface="Arial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                                  Е.Г. Каган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04863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В условиях реализации ФГОС процесс обучения все больше связывают с </a:t>
            </a:r>
            <a:r>
              <a:rPr lang="ru-RU" sz="3200" b="1" dirty="0" err="1" smtClean="0"/>
              <a:t>деятельностным</a:t>
            </a:r>
            <a:r>
              <a:rPr lang="ru-RU" sz="3200" b="1" dirty="0" smtClean="0"/>
              <a:t> подходом к освоению детьми новых знаний. Безусловно, одной из разновидностей такого подхода является проектная и исследовательская деятельность.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08679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Инсценировка реального или вымышленного исторического события.</a:t>
            </a:r>
            <a:br>
              <a:rPr lang="ru-RU" sz="2400" dirty="0" smtClean="0"/>
            </a:br>
            <a:r>
              <a:rPr lang="ru-RU" sz="2400" dirty="0" smtClean="0"/>
              <a:t>- Научная конференция.</a:t>
            </a:r>
            <a:br>
              <a:rPr lang="ru-RU" sz="2400" dirty="0" smtClean="0"/>
            </a:br>
            <a:r>
              <a:rPr lang="ru-RU" sz="2400" dirty="0" smtClean="0"/>
              <a:t>- Отчет исследовательской экспедиции.</a:t>
            </a:r>
            <a:br>
              <a:rPr lang="ru-RU" sz="2400" dirty="0" smtClean="0"/>
            </a:br>
            <a:r>
              <a:rPr lang="ru-RU" sz="2400" dirty="0" smtClean="0"/>
              <a:t>- Пресс-конференция.</a:t>
            </a:r>
            <a:br>
              <a:rPr lang="ru-RU" sz="2400" dirty="0" smtClean="0"/>
            </a:br>
            <a:r>
              <a:rPr lang="ru-RU" sz="2400" dirty="0" smtClean="0"/>
              <a:t>- Путешествие.</a:t>
            </a:r>
            <a:br>
              <a:rPr lang="ru-RU" sz="2400" dirty="0" smtClean="0"/>
            </a:br>
            <a:r>
              <a:rPr lang="ru-RU" sz="2400" dirty="0" smtClean="0"/>
              <a:t>- Реклама.</a:t>
            </a:r>
            <a:br>
              <a:rPr lang="ru-RU" sz="2400" dirty="0" smtClean="0"/>
            </a:br>
            <a:r>
              <a:rPr lang="ru-RU" sz="2400" dirty="0" smtClean="0"/>
              <a:t>- Ролевая игра.</a:t>
            </a:r>
            <a:br>
              <a:rPr lang="ru-RU" sz="2400" dirty="0" smtClean="0"/>
            </a:br>
            <a:r>
              <a:rPr lang="ru-RU" sz="2400" dirty="0" smtClean="0"/>
              <a:t>- Соревнования.</a:t>
            </a:r>
            <a:br>
              <a:rPr lang="ru-RU" sz="2400" dirty="0" smtClean="0"/>
            </a:br>
            <a:r>
              <a:rPr lang="ru-RU" sz="2400" dirty="0" smtClean="0"/>
              <a:t>- Спектакль.</a:t>
            </a:r>
            <a:br>
              <a:rPr lang="ru-RU" sz="2400" dirty="0" smtClean="0"/>
            </a:br>
            <a:r>
              <a:rPr lang="ru-RU" sz="2400" dirty="0" smtClean="0"/>
              <a:t>- Спортивная игра.</a:t>
            </a:r>
            <a:br>
              <a:rPr lang="ru-RU" sz="2400" dirty="0" smtClean="0"/>
            </a:br>
            <a:r>
              <a:rPr lang="ru-RU" sz="2400" dirty="0" smtClean="0"/>
              <a:t>- Телепередача.</a:t>
            </a:r>
            <a:br>
              <a:rPr lang="ru-RU" sz="2400" dirty="0" smtClean="0"/>
            </a:br>
            <a:r>
              <a:rPr lang="ru-RU" sz="2400" dirty="0" smtClean="0"/>
              <a:t>- Экскурсия.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809335" cy="35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1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/>
              <a:t>Педагогической целью проведения презентации является выработка и/или развитие </a:t>
            </a:r>
            <a:r>
              <a:rPr lang="ru-RU" sz="2000" b="1" i="1" u="sng" dirty="0" err="1"/>
              <a:t>презентативных</a:t>
            </a:r>
            <a:r>
              <a:rPr lang="ru-RU" sz="2000" b="1" i="1" u="sng" dirty="0"/>
              <a:t> умений и навыков</a:t>
            </a:r>
            <a:r>
              <a:rPr lang="ru-RU" sz="2000" i="1" u="sng" dirty="0"/>
              <a:t>. К ним относятся умения:</a:t>
            </a:r>
          </a:p>
          <a:p>
            <a:r>
              <a:rPr lang="ru-RU" sz="2000" dirty="0"/>
              <a:t>- кратко, достаточно полно и лаконично(укладываясь в 10-12 минут) рассказать о постановке и решении задачи проекта;</a:t>
            </a:r>
            <a:br>
              <a:rPr lang="ru-RU" sz="2000" dirty="0"/>
            </a:br>
            <a:r>
              <a:rPr lang="ru-RU" sz="2000" dirty="0"/>
              <a:t>- демонстрировать понимание проблемы проекта, собственную формулировку цели и задач проекта, выбранный путь решения;</a:t>
            </a:r>
            <a:br>
              <a:rPr lang="ru-RU" sz="2000" dirty="0"/>
            </a:br>
            <a:r>
              <a:rPr lang="ru-RU" sz="2000" dirty="0"/>
              <a:t>- анализировать ход поиска решения для аргументации выбора способа решения;</a:t>
            </a:r>
            <a:br>
              <a:rPr lang="ru-RU" sz="2000" dirty="0"/>
            </a:br>
            <a:r>
              <a:rPr lang="ru-RU" sz="2000" dirty="0"/>
              <a:t>- демонстрировать найденное решение;</a:t>
            </a:r>
            <a:br>
              <a:rPr lang="ru-RU" sz="2000" dirty="0"/>
            </a:br>
            <a:r>
              <a:rPr lang="ru-RU" sz="2000" dirty="0"/>
              <a:t>- анализировать влияние различных факторов на ход работы над проектом;</a:t>
            </a:r>
            <a:br>
              <a:rPr lang="ru-RU" sz="2000" dirty="0"/>
            </a:br>
            <a:r>
              <a:rPr lang="ru-RU" sz="2000" dirty="0"/>
              <a:t>- проводить самоанализ успешности и результативности решения проблемы, адекватности уровня постановки проблемы тем средствам, с помощью которых отыскивать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234625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33864" y="620688"/>
            <a:ext cx="784735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Таким образом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использование проектно-исследовательского метода учителем позволяет активизировать познавательную деятельность учащихся, оживляет традиционный учебный процесс, способствует проявлению индивидуальных качеств каждого ученика.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http://t3.gstatic.com/images?q=tbn:ANd9GcQ36Ryq-bAng9F3_8MMjXlP2gaxqpjYOH7BpDP3vRHSPVkAF6Ebg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1872208" cy="17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7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8683" y="329149"/>
            <a:ext cx="5549731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Скажи и я забуду.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Покажи и я  запомню.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                       Вовлеки и я научусь.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Китайская ПОСЛОВАИЦА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5786" y="2491974"/>
            <a:ext cx="4957762" cy="3870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Ученик – 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это не сосуд, который нужно заполнить, а факел, который нужно зажечь 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" name="Picture 1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4849"/>
            <a:ext cx="1489979" cy="20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 descr="data:image/jpeg;base64,/9j/4AAQSkZJRgABAQAAAQABAAD/2wCEAAkGBxQSEhUUEhQVFRUXFxgZGBgWFxcUFhwYGBcYFhoYFhgYHCgiGholHBoVITEjJSkrLi4uGB8zODMsNygtLisBCgoKDg0OGxAQGy8kICQsLDg0NDcvLCw0LDQ0LCwsLCw3LDAsLDQyLCw0LCwvLzQsLCwsLCwsLCwsLCwsLCwsLP/AABEIAMgA/AMBEQACEQEDEQH/xAAcAAEAAgIDAQAAAAAAAAAAAAAABQYEBwECAwj/xABJEAABAwIDBQUDBwgJAwUAAAABAAIDBBEFEiEGEzFBYQciUXGBMpGhFCMzUmKCkiRCQ1Nyg7HRFWNzk6LB0uHwNLLCCBZUlLP/xAAbAQEAAwEBAQEAAAAAAAAAAAAAAwQFAgYBB//EADkRAAIBAwEDCgYBAwQDAQAAAAABAgMEESEFEjEGQVFhcYGRscHRExQiMqHwQiNS4RUzcvFiorIW/9oADAMBAAIRAxEAPwDeKAIAgCAIAgCAIAgCAIAgCAIAgCAIAgCAIAgCAIAgCAIAgCAIAgCAIAgCAIAgCAIAgCAIAgCAIAgCAIASgOkUrXC7SHDxBBGhsdR1QEdtBtDT0LBJVSbthNgcr3a+Hcadf9/AoCHd2kYaONQf7me/u3d1x8WH9y8SyrK5ayqcsf8AF+xj1HahQN9l0sn7MMjfjIGrh3FJfyLNPY99U+2k+/TzwR1V2swi+7p5XHlnLIwfUF1vcoZX1NcMmlS5L3kvvcY9+fJepCVnatUuPzcUMY+1mkPvu0fBQSv5cyNSjyTpL/dqN9iS88kXP2i17uEzWfsxx/8Ak0qN3lVl2HJmxjxTfa/bBinbiv8A/kv/AAx/6Vz83V6fwib/APO7P/s/9pe53ptvMQYf+pLh4PZG4e/Lf4rpXtVccMgqcmLKX270ex++SdoO1mob9NTxS66mNzoSBfXR2cONuo9FYjfr+SMivyTqrWjUT6msfnXyRfNm9s6Wt7sbiyS191IMr/u6lr/uk25q3CrCf2s87dWFxavFaDXXzeK0LEpCoEAQBAEAQBAEAQBAEAQBAEAQBAEBj1ldHELyyMjB4F7g254WFzqUBjf0pm+iilk6lu6Z+KSxI6tDkB5mGrk9qSKBvMRtMz+hbJJZo9YygDsAieQ6YvnIt9K4uZcG4O6Fo81+eW6AlGtAFhoBwAQHSoja5pDw0tI7wcAW26g6WQGtccosAjJuY2vFwWUr3usTyMURLGnXmAoaqpcZ4NCynfPS2c+7OPY17WihzEwsxBwufpZ6eJvoI4Xm3mQqcp2y4LJ6OhZ7cqaTqbq62s/hPzI+qY13ss3YtbSSZzvO7pMt/uBRO4h/GCNGnsa5bzWup9zx6vyPFlKB+c8+b3H/ADULqN8y8EadOwhD+c32zk/UyYoXO9kE28AT71DKSXEt70YJJvxZ1X0kLZs5Jh83cqYRG82Ac18gYeWve7p89PJZV4r2n9VGWV0YWfLXzMG/jtCj9dCe9Fc2I58tfMl8Z7OOLqaTwsyTxvr3x05W9VTt9uLRVo969ija8o39tePevb/JSsVwmameGzMLDxaeRseLXD08tFt29zTrLepS/wAHoKNxb3lN7rUlzr3TLTsh2iy0xEdUXzw3AznvTRjhe/GRo42Pe42vo1a9C8/jU8Ty21uTmE6tou2Pt7eHQbjpKlkrGvjcHscLtc03BHQhaJ449UAQBAEAQBAEAQBALIAgCAg3bWUxdlhc6pde1qZjp2gjk+RgLGH9pwQHsypq5PZhZA23GZ+8kB6xRd23Xe+iA7uwpz/pp5X/AGWO3DL9N1Z9ujnFAZNLh0UZJjjY1x4uDQHHzdxPPigMpAdJZWtBc4hoHEkgAeZKAqWL9pNDD7DzUO8IAHjz3hIZbyddRTr04cWX7bZd3cf7dN46eC8WUrFu1OrkuII4oG6gE3mk6EE2a09MrvMqpO+X8UehtuScnrXqY6lr+X7FOxPEp6k/lE0s32XuOTTh82LMHo1VZ3VWXObttsGxoaqG8+vX8cPwYzGcAB0AA/gFXb52a6UYLoSLJhGxVVM7vMMLbXzSC3oG8brNuNq29JaPefQjJutt2tGP0vefQvctdD2cQho3skj3c8tmN8rEE/FZNXbtVv6IpLr1MStyjryl/TikuvV+nkT/AP7YpLNHyePugAd3XT6x4u9brP8A9Quct771/e7uMv8A1K7y38R69f7juM+ioY4QWxMawE3Ia0NufE2VerWqVXmbbK1WtUqvNSTb63k5koo3Czo2EHWxa06+5FWqLVSfifFWqReVJ+J5/wBFw5g/dR5gLA5G3seXBdfM1t3d3njtOvma27u77x2sy1CQmJiOGxTtDZmNeAbi/I9CNQpaNxUovNN4JqFzVoS3qcmmay2y2QdTEyQguhPIXJj/AGjzb19D19Ts7aSrrcqaS8/89R7HZW143C+HVeJ//X+erwPLYTan5HLupjekmNpA72Yy7TeC/BpvZ44W73EHN6a0uP4S7vYyuUOxlh3VFf8AJeq9fHpLjsxjD6LEZMMmeXwO71G97i5zQW5xA551c22YNJN+5a5uLX99b26eT+Xn8H4y4Zx2PCf55uxmxl2QBAEAQBAEAQBAEAQBAcNaBw0QHKAICDx7a2ko7iaZuf8AVs78n4G6i/ibDquZTjFZk8E1C2q15btKLk+o15i/atPJcU0LYW8nSWkk88rTkafV6pVL5L7Fk9NZ8las/quJbvUtX48F+SkYniE1S7NUSvmN7jO67QeHdZ7LPugKlO4qT4s9Pa7Hs7fDhBZXO9X+eHcYyhNMICbwTZx89nPeyGI3s+QtFyNLNaSC7X046qnc3saOVFOUuher5jNvNpQoZjFOclzLOna8aF2w3C8Pw8h0kzHSjUFxBI6tY29vPU9Vh1ri9vE4wg1H952ecr3W0NoJxhBqPV6t/vUZkm3tGL2e91hpZjtegvbXzsoFsa6fFJd5XjsG9eMxS70YEnaTB+bFKfPKP4EqdbBq88l+S1Hk3X55x/Psd4+0inJAMcoHM2abegdwXx7CrJaSX59jmXJy5SypRfj7EjRbbUkrwwPLSdBmaQCTyvy9VWqbJuYR3sZ7GVK2xbulDfccpdDLGs0yggPOeYMaXONmjUmxOnouoQc5bseJ1CLnJRXFmLh+MQTkiKVjyOQOtvG3GylrWtaiszi0TVrSvRWakGjNc0EWIuDxB4KBNp5RXTxqjVuM7EloqTGHfNkPY02LXQuBuG88zSDcHkB4hest9qqXw97Guj6pezPZW22Y1PhwqYxJYfVLr6n+8Courpy5kjn5pIhGInEHQQ23WbW7iCASedyvRSuW6kZ9H6zuhsONO0rW+c77bXV/b3rCZ9IYRXCogimboJI2PA8MzQ63pdbB+dNNPDMtD4EAQBAY9VWxxWMkjI7mwzua25PIXKA93OAFzoBxJ4IDhjwQCCCDqCNQR0KA7IAgCAi8V2ipabSoqIYieDXvaHG3g29z6BD6k28IqWL9q9MwEU0clQ7kSDDF6ueM3uYVXnc04c+TWtdh3txqobq6Zafjj+Ci45t1W1VwZNzGbjJDdlx9qQ98+haDfgqVS9nLSOh6ez5L0KeJV3vvo4L3fjjqK0Bb+Pr4qm228s9JTpQpx3YJJdC0OV8JAgCAIDgm3FfT42kss9IIHyX3cckluO6jfLbzyAqWNvUlwiZ1bbFlR+6qu7XyyY0kxDsmRxI4kZcoPgTf2vEcRzX2VBw+5pEdDa0Ll4t4SkunGI+Lx+EzOw2hkne2ONuZ7uQ4dSSeXVVK1WFKLnN4SL1a4hQpfEqvGO//AL8C84L2cm5NU8W0s2J2vXMXN8uCw7nbixiivH/s85d8o9MW8e9ryw/MuuEYPFTMyQtsOJJ1cT1Kw7i6q15b02eeuburcz36ryZznWFzoAq6WXhFZLOiIyk2ipZXFrJ2Fw629xOjvRW6lhcU4qUoMuVNn3NOKlKDw/3u7yTa4EXBuOiqNNaMptY4lH2u2VeHmrpCWyA53NGhuBq5nXxHP4He2ftGLj8vX1T0T9H7no9mbUg4fK3KzF6J+j9HzEtsRtB8rhs9wMzPb0tcXOV3hrztz8NFT2nZfL1MxX0vh7FLa+z/AJWt9K+h8PVFjWaZJqntCwAU8u+YQGSuPcAtlIAJt4gm56L1uybx1qfw5cYrj0ntthX7r0/hS4xXHp/6Nh9ldSX4bDmNywyM9GyODR+DKvaUJZpxfUeG2nT+HeVYr+5+eS2qUomDiuLwUzQ6eVkYcbNzGxc76rG8XO6AEoCJO0FRMbUlFKR+tqj8ki8w1wdKf7seaA6DBK2Y/lNcWNP6OjjEPvlkL3nzbk/kBn4VsvS07s8cLd7zlfeWY8zeWQl596Al3tBBBAIOhB1BHgUBqnaLYKponOnweadkZN3Uschs0ni+JriWv/YcL+BOjVHUU8fQ9S1aSt1LFxFuL508NdfQ+8qbdt8TBLflsgLdHNdDT5gbcHB0NwehVGd3Vg8Sij1Vtyf2fdQ36NWTXdp3Y0Osm2OIu4103o2Bv/bGFw76p0Itx5K2i4yk+9exgVWLVMv0lTUvHgZpMv4A4NPuUbu6r5y3T5O2EHncz2t+5gxwtb7LQPIAe9QynKXFmpQtaNBYpQS7Ed1wWAgCAIfD2oaSSY2hjklI47tjpLeeUG3qpY0KkuCKFfatnQzv1Fno4vwWWWbDOzqvmsXRthH9a8A2te4azMR4WNirMLGb+54MW45VW8dKUHL8L1f4LLh3ZG3jUVLjw0hY1noXPzX8wArELKmuOpjXHKe8qaU8QXi/F+x3xStwrCw5kEMc9S2/dJ3rmu/rJX5t3xHdGtuAspJSpUF0FKjRv9pyxlyWeLb3V+9SNfY/tBU1pPyiUuYeETLxwAeG7BOfzeXHy4KhUu5z4aI9dYcnLagk6q35dfDw98k9sxsLJK69S10UQGg0D3HTS2uUWv8A84ebvdrwprFJqUvwhf7bpUYbls03+EbGwrCIaZuWFgb4ni4/tO4lebr3VWu81Hny8Dylzd1riW9Vlny8DGxXaWmpzlllAd9VoLz6hoNvVS0Nn3FZZhHTwJrbZtzcLNOGnTw8znBto4KokQl5I43Y4AebrWHvS5satus1MeK8j5d7Pr2qTqpLPWvLiSyplIgNpdlIqsE2DJeUgHwcL97+K0bLaVS3eOMeg09n7Vq2jxxj0e3QU4bP4hQOL6c5288moI+1GdSfK/mtn52yvI7tXR9fub3+obPv47tdbr6/SXvgu+yuOirhzaNkbpI0cj4i/I/zHJYV/Zu2qYX2vgzzu0bF2lXd4xfB9K/wYowhtPXRywtDGTNkZKB7OYDO0gcicp93VTfMutaShUeXHDXl6kzu5V7OVOq8uLTj2cHr3ljWYZRTe1Np+SsPISi/4Xra2E18eX/H1Rv8nGvmmv8Axfmif7LKcsw2K+hc6V3oZX2+Fl+jW6xSj2GBtealfVWv7n+NC2qYzjqYwSCQLi9jbUX42PLgPcgOyAIAgCAICC2k2Spq4HfMtJazZWWbK3ws62oHg4EdFzOEZrElknt7mtby36UnF9X7r3mucY7KqmO5ppWTt5Nf81Lbwvqxx/AqU7FP7Xg9La8qqsdK8FLrWj8OHkVWr2erIjZ9JUg/ZifKPxRBzfiqzs6q5jchyk2fJLMmu2L9E1+TF/o+e1/k9T/9eb/QuflavQTrb2z2s/EXg/Y9ocDq3+xR1R84JGcesgA9V0rOq+YgnyksI8JN9ifrgnaDs4xCWxMUcIPHeyjMB4gRB9/K49FLGwlzszqvK2mv9qm32tLyyWOh7Iv19W7yhjawj70hcD+EKeNlTXHUy6/Ke8qaQSiuzL/On4LPh3Z3h8Wu4ErtNZiZRpzyO7gPUNCsQpQh9qMe4vrm4/3Zt9+nhwLPHG1jQGgNaBoAAAB0A4BSFQqm0HaJR0t2teaiThkgyvsR9d98rPIm/gCo51YQ+5lu1sLi6eKMG+vm8eBrjaDtBrKsFoIp4z+bE45yPty6H0aG9bqhVvW9IaHrtn8mKcPrunvPoXD0b/C7SpsYGiwAAHIaBUW23lnqoU404qMFhLmRYsJx2ngaPyNkjxY55H5jm5kNy2Avwss+vaVqrf8AVaXQl65My5sLivJ5rOK6Eubtz4mfJ2kVN/ZhF+Ayu/16lV1sK3x/L97ilLYNlDCnN5fWtfwRdTjlZVyBm8eS42DGHI3XlYcfMq1C0traG9upY53qaFOws7SDlurC53q/3sLVs52fZSH1ZDvCNpNr/bdz8h71k3m2srdoePsYt/ygcluW2nX7IvFFQxwtyxMaweDQBfqbcSsKrWqVXmbbPN1a9Sq96pJt9ZzW1kcLDJK9sbG8XPIa0eZKUqU6slCmm2+ZETaXEoWL9rdMwltNG+cj84/NRehcC4/ht1XobfkzXks1pKPVxft+TnfzwK9P2tVbvo4qZnRwkk+Icz+C0o8mrVfdKT8F6MZZhYX2gTxTyzbmAuly5g3PG24vqO87U316qxX2JRq0o0t6SUeHB+iLdW7q1aMKUsYjnHt3cxbsM7VoHkCpgfF9thEzB1NgH+PBpWNX5NVopujNS6n9L9V4tFXLXEvlBXxTsEkMjJGHg5jg4eVxz6Lz1ahUoy3KkWn1n1PPA1/2p4iXSR07dbAPIGpL3Xa1vnb/ALgvRbAtsp1OdvC/f3gep2FCFChUu582fBav96jamB0HyenhhvfdxsYT4lrQCfU3K98lhYR4mpN1JucuLbfiZy+nAQBAEAQBAR+J43BTlomla1zjZrPakcfBkbbud6AoDDdjM8n/AE1JIRbR9Q4UzL6/mkGUcuMY0KAm2XsL2B52NxfoeaA5QBAEAQBAUjaehxp0j/klTTiE+yAwMmbr7N5GyNdpz08guZb2PpJ6Do739ZPHU0vNMoeL7J4xNcTsnqB4GohMZ/dmRrR+FVJ07iX8l5G9bXuxqXGjJvpeJfjOPwR42JxAafIpB9+C3wkVZ2VXqNyHKaxSwlJLsXoz1i2FxFxt8keOpkgA/wD0T5Kp1HT5UWS4KT7v8mfB2aV7tXCCJvMySE2HM2Y0j4hSRsJfyZTrcrKaX9Km32tLyyV3FqanjJZDM6pdqDK0COD92AS6Qj6+YN6O5cVI0aWi+pk9nV2ltH65S+FT6lq+xvPj4ZO+zWzZnJOYRxN+kmk1A6ZidT0usq8vvhJLGZPhFF+tUobPSUIuVR8OLk+16vH6kWujxnD8PDjTh9RKQQXnQacg4jRv7IN/csmpa3l7hVcQj0fvqZ9a0v7/AA67UILm9ce7R0Y7FMTd8010UXEO70MVje3ftmk+6CPJbNnsKnTWd3vev4Kju9lWH0wXxZdPFePDwySkHZZO43mrupDI3ON+ffdJ8cq14bOpR/UihU5S1s/06cIrsz7eRr3tjwg0Tqen+UyTAtdKWv0DdQxrsoNrnv625KajaUqMnKC1Zl3e0Kl3jfjFY6FjPaUeF2nM+Nrn+C6kiGLMhsv2XfD+a4x1kil1HqyYcwR6G3vC53WdbyMuGQH2SD6/88ly01xPqafAkcFxaajlEtO7K7TM0+xILezIP4HiOSrXVrSuqfw6q05nzrrX7hnxrnReezigdiVaayUXjjdvHX1vNxZH9zR3TKzkVJYWao6c0dF7m5tbaVL5KnbW/Ok31LofW3x7Os3UtQ8oEAQBAYWI4vBT2300cZPshzgHO1tZreLjfSwQGAcYmlH5LTPOuj6m9NH1IaWmU+rAD480Bw3Bp5daqqeR+qpx8njtpxdcyk9Q8A3OiAz8MweCnB3EMcd/aLWgOcfFzuLj1JKAzkAQBAYdfikMNt7Kxhd7Ic5rXO/ZBN3HoEBijGHSD5inmf4OkHydl+u9tJbqGFActgqnnvyxwt+rE3ePB/tZO6f7tAe0GFNa4Pc6SR44F8jiL2tcMBDAfJoQGegCAICqY/ti+DM2GhrJ3gkXEL2xXH2w0kjwLWlcyeFlLJJShGcsSkorpefRNmsdocVxOuBbPDUiL9THTTxxkfbBbmk+8S24vYKlVncS0jHB6mwtdj0cTq1VN9awvDGvfldRH0uy9ZJoyln+9G6Me94AVRWtV8x6Ce39nw0+J4Jv0LNhvZxXStY2Z7YYhrlLzIWk8bMb3b+Jze9S09nfVvSx3cTGr8p6EW5UKWZPneF5Zb7NC8YJ2fUVOLuj37/rTgP/AAstlb52v1K0KdCFPgjzd5tS5u3/AFZadC0Xh75LWpTPBQGhf/UBgkxq4qrKTAYWxZhwbIHvdlf4XzCxPHguZaLJ3DV4NTvnIuG2ABt10XCinqztza0R64bT5y4u1t4+P+yTeOAgs8SbpMILnADMNORJ+HD4KvOpFInjBtnFThLmMbKdWOJAeNHABxDSbcnWBvp4HkuVUTe6vA63HjeZ4smLdHm45O/1fzX3GeAzjifRvZXRbnCqUc3s3p/fOMo+Dh7ldSwsFGTy2y2L6fAgCAh5cIlklc6Sql3X5sMQbC0DT2pBeQnyc3igMyiwuGEkxxta4+0613uPC73nvOPUkoDMQBAEAQBAdZGBwIPA9SPiEBj0eHRREmKJjC43cWtDS4+LiBcnzQGUgCAIAgCAxsQxCKBmeaRkbeGZ7g0XPAC/Enw5oCGp9pzO9raWmnkYSM00jDTQhvMgygOf0ytINxqBqgLEgCAIAgCAIDwraSOaN0crGvjcLOa4BzSOoKA+MalzS9+UWbmdYcbC5sPcuTomdnYSWm35zvhoP5+9QVnjiWKS0LVEDHE9w9u1mX+u+zWemYhUn9UkuYtLSLZYG0rWxiOwLAwMseBaBlsR5KtvNy3ucn3UlggcD7PqmslytieykL7b55A+aBAdkv3nnRwabWPdJPNa1KDeJMzqlSKzE+jYow1oa0WAAAHgALAKyVTugCAIAgCAIAgCAIAgCAIAgCAIAgK9NDXzuc3PFSRAuAdH+UTubfRwL2hkZI1tlegMrDdm4IXB+UyzfrpyZpfHuvd7AvY5W2HRAS6AIAgCAIAgCA8K6XJE931WOPuBKA+LGDRcs7Rcdm6T5ppPMEj119+qpV5fUW6MfpLM6AZ4IhyJkcOOkY0/xujPoqm9pKXd4lrGqRLujc8tjZ7cjmsbzsXkNDj0F7noCo6MN+aidVZ7kGzctFStijZEwWYxrWNHg1oAHwC3jFPdAEAQBAEAQBAEAQBAEAQBAEAQBAEAQBAEAQBAEAQBAEBEbYT7ugq3/Vp5j7o3ID4+c0gW/wCcx/Ncc53jQ2Xg9NYMFtAAOHRZdWXE0qceBJYeM00r+Qyxt9Bncf8AE0fdUM9Ipd5JHWTZcNgqDe1ZkPswMuP7SS7GkeTBLcfbarljT4yKt5PhE2WtEoBAEAQBAEAQBAEAQBAEAQBAEAQBAEAQBAEAQBAEAQBAEBWO02XLhVaf6h4/F3f80CPlmhhL5I2kcXtHxF/81DJ4i2TRWWjaVLGGDoAf+eiyJNtmpFYO2EC0LSdC+8hvxBkJfY+V7eiVPva6PQU/tNqdn1BuqNryO9Od8dCNHABgseBEbY79brYoQ3IJGVWnvzbLKpSIIAgCAIAgCAIAgCAIAgCAIAgCAIAgCAIAgCAIAgCAIAgKN20zBuEVDb2LzC0a2J+fjv8AC6+PgfVxPnrZqEuqI78i53hwFv8AMKtXeIMs0VmSL5ibfmsg4yFsfo82d7m5j6LOp/dno1L0/tx0kxR0O/ligH6V4YejLF0mvI7tr7dbLq3hv1Ej5XnuU2zdLRbQaBbJkHKAIAgCAIAgCAIAgCAIAgCAIAgCAIAgCAIAgCAIAgCAICL2gxB0MYEQBmkOSIOuWhxBJe8DUsa0OcRpe1r3IXE5qEd5n1LLwU3FtjYaiB8chc6V4F6l9nzZwSQbng25PcFmgEgALO+Ynvbz8CfcWCpYT2WywS5/lEUmhHsOjI1BvoXeA0X2pWU47vA7ptxllklWbG1GaNzXwHIS4hxkba7cmbhrYF+ml9NQooqOGsvUldZtp4POLZmoik39TUhjWaRilbMJC5xab911ybAixzN5kKanKMNKfHrIas5T+7gbM2Wq5JIniV28dHI6PPlDC4ABwLg3QOs4A2sCQSAOAv05b0Uys1h4JldnwIAgCAIAgCAIAgCAIAgCAIAgCAIAgCAIAgCAIAgCAjMVxyGC4cS+QC+6iBklN+HcbqB1Nh1XMpKOrZ9SbIOkMsr3VE4yPcC2OO4O6jvfKSCQZHWa5xGmjW6hoJzritvvC4E0I4M1VzsICL2gw108eUSmIfnEeBIvqdAbXtcHUjwUlOe6+GT5JZIjbf8ApBzTHRNhbGW9+V77PHHMGNIsLAe0b8eAsu6Pw85kfJZ5i57GNj+Q07oWGNkkTJcrnF77yjeOL3nV7iXElx4k3WoVyaQBAEAQHCA5QBAEAQBAEAQBAEAQBAEAQBAEAQBAeFXVxxNzSPaxvC7iGi54AX4nogIyXHifoYXO+1JeFnucC/8AwW6qCdzCPWdqDZgy76T6WZwH1IbxN9Xgl5PUOAPgqs7uT+3QkVNc5zT07IxlY1rRe9mgC5PEnxJ8VWbbeWdnqvgCA82yk37pFuBNgD5c/gvuARVfRTTSwODgyNpO+hdlcHi2liAdQ4NI1CkjKMU+nmZ8abIjbWSozWbHGICGslma+9S2OV2R+5jNg11ie9roDpopbdRb1ZzPJs+GIMa1rRZrQAAOAAFgPctEgO6AIAgCAIAgCAIAgCAIAgCAIAgCAIAgCAIDrJextxtp5oCtVc9W9xBkjgbwtE3eyaHiJJAGjTluz5qnUut1uKRLGnnU6Q0TGuz2Ln8M7yZJLHiM7iSB0Fh0VOdSU+LJFFLgZC4PoQBAEAQBAV/EWZa2B28k75yCMGzbNY6Qk5Rc3LR7WgAdrrYzRf8ATehy+J0wGObEKiTfRsgip5mh7BIJpJcgbNEHZRlYy7mPNiSS3KdL3t0KMViWckc5PgbFVojCAIAgCAIAgCAIAgCAIAgCAIAgCAIAgCAIAgInFGWffxH+38lm3UcTz0k9N6GGqx2EAQHnPM1jXPe4NY0Xc5xDWgDiSToAiTeiBgw1VTOM1LTB0fJ88jqfP/ZN3bnEdXBoOhBI1VuFpJrLeCN1FzEViW20NLK2GrimgmcA4MsyW4cXNBDonOGpaeNj0XEraUeg6jLPAxZduC5xbBTOcQWtG9kbHmc8gMa0Mz6kkcbe0PSNQTaWeJLuSw2+Yl5Nj6t0zpGzxQZ7bx7GOnmNgWgRuls2IBpdawIuSbalaEaCxh6lVzLTs9gUNFDuoAbZi5znHNI97tXSSOOrnnx6AcAFOcEmgCAIAgCAIAgCAIAgCAIAgCAIAgCAIAgCAIAgMTEYczbjiP4c1Xuae9HK5juEsMiFmE4QGDNiN3mGBhmmHFjdGsvaxmk9mPQ3sbuI4NKmp0JT7DmU0jNoNmMz2y1jhNI05mRgWp4jyLGHV7x9d9zpdoZchaFOjGnwIZSbLGpTk0P2nt3mOsHJkUQPukePi4KtcyxBlm3jmSJjs3w/fVTX27rS6odbgf0UAPm0Zx1iUFtDNTP9qx7+pLcTxDHS/wB9DcC0CiEAQBAEAQBAEAQBAEAQBAEAQBAEAQBAEAQBAEAQBAV/HJI6Zpkke1kY1LnGwGtrdTewA4m9lm1qDjP6ecnjPK1I2jo6is1IfS0x8RlqpRfiB+gYR4/Oa/oyATNStUtZnEqnQWnD6COBgjhY1jBwDRbU6knxJOpJ1JNyrhGZKAIDQm2ji7F65zTq0Rxt/akip2t/xZlTunqk/wBxkuW3Bv8AdTZvZnhwjpd7+uddvSJgyRgH6pALx/alS28N2ms8XqQ15b03jm0LcpyEIAgCAIAgCAIAgCAIAgCAIAgCAIAgCAIAgCAIAgCA8aikZIWF7GuLHZ2FwByvsRmbfg6xIv1QHsgCAIAgPn+tpzU4rVMZcPmrTGCONomiMu+5nc/90VUrR36ij+/uhapS3abl+/upvyngbGxrGABrWhrQOADRYAeitlU9EAQBAEAQBAEAQBAEAQBAEAQBAEAQBAEAQBAEAQBAEAQBAEAQBAaj7KaDfYjX1Lh3Yp52tPIyyTSucR1bGQP3ijUPqcjty+lRNuKQ4CAIAgCAIAgCAIAgCAIAgCAIAgCAIAgCAIAgCAIAgCAIAgCA4sgOUBF7O4DFRROihzWdJJI4uILi6RxcbkAcNAOjRx4oCUQBAcIAgOU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74636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69307" y="548680"/>
            <a:ext cx="9036496" cy="604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Book Antiqua" pitchFamily="18" charset="0"/>
              </a:rPr>
              <a:t>Главная идея метода проектов </a:t>
            </a:r>
            <a:r>
              <a:rPr lang="ru-RU" sz="3100" dirty="0" smtClean="0"/>
              <a:t>– </a:t>
            </a:r>
            <a:r>
              <a:rPr lang="ru-RU" sz="3100" b="1" dirty="0" smtClean="0">
                <a:latin typeface="Cambria" pitchFamily="18" charset="0"/>
              </a:rPr>
              <a:t>направленность учебно-познавательной деятельности обучающихся на результат, который  получается при решении практической и теоретической проблемы. Проектно-исследовательская деятельность учащихся – это совместная учебно-познавательная, творческая и игровая деятельность, имеющая общую цель, согласованные способы деятельности, направленные на достижение общего результата.</a:t>
            </a:r>
          </a:p>
          <a:p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74718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9417" y="637131"/>
            <a:ext cx="84249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22338" algn="l"/>
                <a:tab pos="1641475" algn="l"/>
              </a:tabLst>
            </a:pP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        Под	</a:t>
            </a:r>
            <a:r>
              <a:rPr lang="ru-RU" sz="2200" b="1" i="1" dirty="0">
                <a:solidFill>
                  <a:srgbClr val="FF0000"/>
                </a:solidFill>
                <a:cs typeface="Times New Roman" pitchFamily="18" charset="0"/>
              </a:rPr>
              <a:t>проектом</a:t>
            </a: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	понимается комплекс 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взаимосвязанных действий</a:t>
            </a: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, предпринимаемых для достижения определенной цели в течение заданного периода в рамках имеющихся возможностей. </a:t>
            </a:r>
            <a:endParaRPr lang="ru-RU" sz="2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tabLst>
                <a:tab pos="922338" algn="l"/>
                <a:tab pos="1641475" algn="l"/>
              </a:tabLst>
            </a:pPr>
            <a:endParaRPr lang="ru-RU" sz="22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tabLst>
                <a:tab pos="922338" algn="l"/>
                <a:tab pos="1641475" algn="l"/>
              </a:tabLst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Под </a:t>
            </a:r>
            <a:r>
              <a:rPr lang="ru-RU" sz="2200" b="1" i="1" dirty="0">
                <a:solidFill>
                  <a:srgbClr val="FF0000"/>
                </a:solidFill>
                <a:cs typeface="Times New Roman" pitchFamily="18" charset="0"/>
              </a:rPr>
              <a:t>проектной деятельностью</a:t>
            </a:r>
            <a:r>
              <a:rPr lang="ru-RU" sz="2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понимаются разные 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виды</a:t>
            </a:r>
            <a:r>
              <a:rPr lang="ru-RU" sz="2200" dirty="0"/>
              <a:t> 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деятельности</a:t>
            </a: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, имеющие ряд общих признаков:</a:t>
            </a:r>
          </a:p>
          <a:p>
            <a:pPr eaLnBrk="0" hangingPunct="0">
              <a:tabLst>
                <a:tab pos="922338" algn="l"/>
                <a:tab pos="1641475" algn="l"/>
              </a:tabLst>
            </a:pPr>
            <a:endParaRPr lang="ru-RU" sz="2200" dirty="0"/>
          </a:p>
          <a:p>
            <a:pPr eaLnBrk="0" hangingPunct="0">
              <a:tabLst>
                <a:tab pos="922338" algn="l"/>
                <a:tab pos="1641475" algn="l"/>
              </a:tabLst>
            </a:pP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1) направлены на достижение конкретных целей;</a:t>
            </a:r>
            <a:endParaRPr lang="ru-RU" sz="2200" dirty="0"/>
          </a:p>
          <a:p>
            <a:pPr eaLnBrk="0" hangingPunct="0">
              <a:tabLst>
                <a:tab pos="922338" algn="l"/>
                <a:tab pos="1641475" algn="l"/>
              </a:tabLst>
            </a:pP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2) включают в себя координированное выполнение взаимосвязанных действий;</a:t>
            </a:r>
            <a:endParaRPr lang="ru-RU" sz="2200" dirty="0"/>
          </a:p>
          <a:p>
            <a:pPr eaLnBrk="0" hangingPunct="0">
              <a:tabLst>
                <a:tab pos="922338" algn="l"/>
                <a:tab pos="1641475" algn="l"/>
              </a:tabLst>
            </a:pP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3) имеют ограниченную протяженность во времени, с определенным началом и концом;</a:t>
            </a:r>
            <a:endParaRPr lang="ru-RU" sz="2200" dirty="0"/>
          </a:p>
          <a:p>
            <a:pPr eaLnBrk="0" hangingPunct="0">
              <a:tabLst>
                <a:tab pos="922338" algn="l"/>
                <a:tab pos="1641475" algn="l"/>
              </a:tabLst>
            </a:pPr>
            <a:r>
              <a:rPr lang="ru-RU" sz="2200" dirty="0">
                <a:solidFill>
                  <a:srgbClr val="000000"/>
                </a:solidFill>
                <a:cs typeface="Times New Roman" pitchFamily="18" charset="0"/>
              </a:rPr>
              <a:t>4) в определенной степени неповторимы и уникальны.</a:t>
            </a: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57" y="5469223"/>
            <a:ext cx="864096" cy="12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08720"/>
            <a:ext cx="8064896" cy="51845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Цель работы над проектами в начальной школе :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Развитие личности и создание основ творческого потенциала учащихся</a:t>
            </a:r>
            <a:r>
              <a:rPr lang="ru-RU" sz="2200" dirty="0" smtClean="0"/>
              <a:t>.</a:t>
            </a:r>
          </a:p>
          <a:p>
            <a:pPr algn="l"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Задачи 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1. Формирование позитивной самооценки, самоуважения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b="1" dirty="0" smtClean="0"/>
              <a:t>2. Формирование коммуникативной компетентности в сотрудничестве: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— умение вести диалог, координировать свои действия </a:t>
            </a:r>
            <a:r>
              <a:rPr lang="ru-RU" sz="2200" dirty="0" smtClean="0"/>
              <a:t>с действиями </a:t>
            </a:r>
            <a:r>
              <a:rPr lang="ru-RU" sz="2200" dirty="0" smtClean="0"/>
              <a:t>партнеров по совместной деятельности;</a:t>
            </a:r>
            <a:br>
              <a:rPr lang="ru-RU" sz="2200" dirty="0" smtClean="0"/>
            </a:br>
            <a:r>
              <a:rPr lang="ru-RU" sz="2200" dirty="0" smtClean="0"/>
              <a:t>— способности доброжелательно и чутко относиться к людям, сопереживать;</a:t>
            </a:r>
            <a:br>
              <a:rPr lang="ru-RU" sz="2200" dirty="0" smtClean="0"/>
            </a:br>
            <a:r>
              <a:rPr lang="ru-RU" sz="2200" dirty="0" smtClean="0"/>
              <a:t>— формирование социально адекватных способов поведения.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419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201" y="980728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3. Формирование способности к организации деятельности</a:t>
            </a:r>
            <a:br>
              <a:rPr lang="ru-RU" sz="2200" b="1" dirty="0" smtClean="0"/>
            </a:br>
            <a:r>
              <a:rPr lang="ru-RU" sz="2200" b="1" dirty="0" smtClean="0"/>
              <a:t>и управлению ею: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— воспитание целеустремленности и настойчивости;</a:t>
            </a:r>
            <a:br>
              <a:rPr lang="ru-RU" sz="2200" dirty="0" smtClean="0"/>
            </a:br>
            <a:r>
              <a:rPr lang="ru-RU" sz="2200" dirty="0" smtClean="0"/>
              <a:t>— формирование навыков организации рабочего пространства и рационального использования рабочего времени;</a:t>
            </a:r>
            <a:br>
              <a:rPr lang="ru-RU" sz="2200" dirty="0" smtClean="0"/>
            </a:br>
            <a:r>
              <a:rPr lang="ru-RU" sz="2200" dirty="0" smtClean="0"/>
              <a:t>— формирование умения самостоятельно и совместно планировать деятельность и сотрудничество;</a:t>
            </a:r>
            <a:br>
              <a:rPr lang="ru-RU" sz="2200" dirty="0" smtClean="0"/>
            </a:br>
            <a:r>
              <a:rPr lang="ru-RU" sz="2200" dirty="0" smtClean="0"/>
              <a:t>— формирование умения самостоятельно и совместно принимать решения.</a:t>
            </a:r>
            <a:br>
              <a:rPr lang="ru-RU" sz="2200" dirty="0" smtClean="0"/>
            </a:br>
            <a:r>
              <a:rPr lang="ru-RU" sz="2200" b="1" dirty="0" smtClean="0"/>
              <a:t>4. Формирование умения решать творческие задачи.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5. Формирование умения работать с информацией (сбор, систематизация, хранение, использование).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610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539552" y="620688"/>
            <a:ext cx="82296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Включая младших школьников в проект, можно сформировать у них следующие умения: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–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определить цель деятельности, планировать ее, выполнять действия и операции, соотносить результат деятельности и ее цель, контролировать свои действия;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выполнять мыслительные операции, входящие в состав проектной деятельности;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проводить наблюдения. Ставить простые эксперименты, строить простые модели объектов и явлений окружающего мира.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41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63836" y="1196752"/>
            <a:ext cx="8229600" cy="3340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Проект как комплексный и многоцелевой метод имеет большое количество видов и разновидностей.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240360" cy="34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268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469</Words>
  <Application>Microsoft Office PowerPoint</Application>
  <PresentationFormat>Экран (4:3)</PresentationFormat>
  <Paragraphs>62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Проектная деятельность в начальной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в начальной школе</dc:title>
  <dc:creator>123</dc:creator>
  <cp:lastModifiedBy>123</cp:lastModifiedBy>
  <cp:revision>5</cp:revision>
  <dcterms:created xsi:type="dcterms:W3CDTF">2013-04-24T15:59:46Z</dcterms:created>
  <dcterms:modified xsi:type="dcterms:W3CDTF">2013-04-24T16:45:25Z</dcterms:modified>
</cp:coreProperties>
</file>