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8" r:id="rId18"/>
    <p:sldId id="272" r:id="rId19"/>
    <p:sldId id="273" r:id="rId20"/>
    <p:sldId id="274" r:id="rId21"/>
    <p:sldId id="275" r:id="rId22"/>
    <p:sldId id="276" r:id="rId23"/>
    <p:sldId id="271" r:id="rId24"/>
    <p:sldId id="280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74B4-3ADD-4CD3-A633-F18B7A63EC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7533-C577-4943-A3A9-46382415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74B4-3ADD-4CD3-A633-F18B7A63EC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7533-C577-4943-A3A9-46382415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74B4-3ADD-4CD3-A633-F18B7A63EC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7533-C577-4943-A3A9-46382415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74B4-3ADD-4CD3-A633-F18B7A63EC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7533-C577-4943-A3A9-46382415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74B4-3ADD-4CD3-A633-F18B7A63EC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7533-C577-4943-A3A9-46382415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74B4-3ADD-4CD3-A633-F18B7A63EC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7533-C577-4943-A3A9-46382415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74B4-3ADD-4CD3-A633-F18B7A63EC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7533-C577-4943-A3A9-46382415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74B4-3ADD-4CD3-A633-F18B7A63EC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7533-C577-4943-A3A9-46382415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74B4-3ADD-4CD3-A633-F18B7A63EC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7533-C577-4943-A3A9-46382415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74B4-3ADD-4CD3-A633-F18B7A63EC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7533-C577-4943-A3A9-46382415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74B4-3ADD-4CD3-A633-F18B7A63EC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7533-C577-4943-A3A9-46382415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D74B4-3ADD-4CD3-A633-F18B7A63EC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7533-C577-4943-A3A9-46382415E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Французский язык – начало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i="1" dirty="0"/>
              <a:t>Сочетания с согласными</a:t>
            </a:r>
            <a:r>
              <a:rPr lang="fr-FR" b="1" i="1" dirty="0"/>
              <a:t>:</a:t>
            </a:r>
            <a:endParaRPr lang="ru-RU" dirty="0"/>
          </a:p>
          <a:p>
            <a:r>
              <a:rPr lang="fr-FR" b="1" i="1" dirty="0"/>
              <a:t> </a:t>
            </a:r>
            <a:r>
              <a:rPr lang="en-US" b="1" dirty="0" err="1" smtClean="0"/>
              <a:t>il</a:t>
            </a:r>
            <a:r>
              <a:rPr lang="en-US" dirty="0" smtClean="0"/>
              <a:t> </a:t>
            </a:r>
            <a:r>
              <a:rPr lang="ru-RU" dirty="0"/>
              <a:t>и</a:t>
            </a:r>
            <a:r>
              <a:rPr lang="ru-RU" b="1" dirty="0"/>
              <a:t> </a:t>
            </a:r>
            <a:r>
              <a:rPr lang="en-US" b="1" dirty="0" err="1"/>
              <a:t>ille</a:t>
            </a:r>
            <a:r>
              <a:rPr lang="en-US" b="1" dirty="0"/>
              <a:t> </a:t>
            </a:r>
            <a:r>
              <a:rPr lang="ru-RU" dirty="0"/>
              <a:t>после гласного  - читаются как </a:t>
            </a:r>
            <a:r>
              <a:rPr lang="ru-RU" b="1" dirty="0" err="1"/>
              <a:t>й</a:t>
            </a:r>
            <a:r>
              <a:rPr lang="ru-RU" dirty="0"/>
              <a:t> :</a:t>
            </a:r>
          </a:p>
          <a:p>
            <a:r>
              <a:rPr lang="en-US" dirty="0"/>
              <a:t>Verme</a:t>
            </a:r>
            <a:r>
              <a:rPr lang="en-US" dirty="0">
                <a:solidFill>
                  <a:srgbClr val="FF0000"/>
                </a:solidFill>
              </a:rPr>
              <a:t>il</a:t>
            </a:r>
            <a:r>
              <a:rPr lang="ru-RU" dirty="0"/>
              <a:t>, </a:t>
            </a:r>
            <a:r>
              <a:rPr lang="en-US" dirty="0"/>
              <a:t>deta</a:t>
            </a:r>
            <a:r>
              <a:rPr lang="en-US" dirty="0">
                <a:solidFill>
                  <a:srgbClr val="FF0000"/>
                </a:solidFill>
              </a:rPr>
              <a:t>il</a:t>
            </a:r>
            <a:r>
              <a:rPr lang="ru-RU" dirty="0"/>
              <a:t>, </a:t>
            </a:r>
            <a:r>
              <a:rPr lang="en-US" dirty="0" err="1"/>
              <a:t>abe</a:t>
            </a:r>
            <a:r>
              <a:rPr lang="en-US" dirty="0" err="1">
                <a:solidFill>
                  <a:srgbClr val="FF0000"/>
                </a:solidFill>
              </a:rPr>
              <a:t>ille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b="1" dirty="0" err="1"/>
              <a:t>il</a:t>
            </a:r>
            <a:r>
              <a:rPr lang="en-US" dirty="0"/>
              <a:t> </a:t>
            </a:r>
            <a:r>
              <a:rPr lang="ru-RU" dirty="0"/>
              <a:t>и</a:t>
            </a:r>
            <a:r>
              <a:rPr lang="ru-RU" b="1" dirty="0"/>
              <a:t> </a:t>
            </a:r>
            <a:r>
              <a:rPr lang="en-US" b="1" dirty="0" err="1"/>
              <a:t>ille</a:t>
            </a:r>
            <a:r>
              <a:rPr lang="en-US" dirty="0"/>
              <a:t> </a:t>
            </a:r>
            <a:r>
              <a:rPr lang="ru-RU" dirty="0"/>
              <a:t>после согласного – читаются как </a:t>
            </a:r>
            <a:r>
              <a:rPr lang="ru-RU" b="1" dirty="0" err="1"/>
              <a:t>ий</a:t>
            </a:r>
            <a:r>
              <a:rPr lang="ru-RU" dirty="0"/>
              <a:t>:</a:t>
            </a:r>
          </a:p>
          <a:p>
            <a:r>
              <a:rPr lang="en-US" dirty="0" err="1"/>
              <a:t>Fam</a:t>
            </a:r>
            <a:r>
              <a:rPr lang="en-US" dirty="0" err="1">
                <a:solidFill>
                  <a:srgbClr val="FF0000"/>
                </a:solidFill>
              </a:rPr>
              <a:t>ill</a:t>
            </a:r>
            <a:r>
              <a:rPr lang="en-US" dirty="0" err="1"/>
              <a:t>e</a:t>
            </a:r>
            <a:r>
              <a:rPr lang="ru-RU" dirty="0"/>
              <a:t>, </a:t>
            </a:r>
            <a:r>
              <a:rPr lang="en-US" dirty="0" err="1"/>
              <a:t>hab</a:t>
            </a:r>
            <a:r>
              <a:rPr lang="en-US" dirty="0" err="1">
                <a:solidFill>
                  <a:srgbClr val="FF0000"/>
                </a:solidFill>
              </a:rPr>
              <a:t>ill</a:t>
            </a:r>
            <a:r>
              <a:rPr lang="en-US" dirty="0" err="1"/>
              <a:t>er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Исключением </a:t>
            </a:r>
            <a:r>
              <a:rPr lang="ru-RU" b="1" dirty="0" smtClean="0">
                <a:solidFill>
                  <a:srgbClr val="FF0000"/>
                </a:solidFill>
              </a:rPr>
              <a:t>являются слов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</a:rPr>
              <a:t>ville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[</a:t>
            </a:r>
            <a:r>
              <a:rPr lang="en-US" b="1" dirty="0" err="1">
                <a:solidFill>
                  <a:srgbClr val="FF0000"/>
                </a:solidFill>
              </a:rPr>
              <a:t>vil</a:t>
            </a:r>
            <a:r>
              <a:rPr lang="ru-RU" b="1" dirty="0" smtClean="0">
                <a:solidFill>
                  <a:srgbClr val="FF0000"/>
                </a:solidFill>
              </a:rPr>
              <a:t>], </a:t>
            </a:r>
            <a:r>
              <a:rPr lang="en-US" b="1" dirty="0" smtClean="0">
                <a:solidFill>
                  <a:srgbClr val="FF0000"/>
                </a:solidFill>
              </a:rPr>
              <a:t>mille, </a:t>
            </a:r>
            <a:r>
              <a:rPr lang="en-US" b="1" dirty="0" err="1" smtClean="0">
                <a:solidFill>
                  <a:srgbClr val="FF0000"/>
                </a:solidFill>
              </a:rPr>
              <a:t>tranquille</a:t>
            </a:r>
            <a:r>
              <a:rPr lang="ru-RU" b="1" dirty="0" smtClean="0">
                <a:solidFill>
                  <a:srgbClr val="FF0000"/>
                </a:solidFill>
              </a:rPr>
              <a:t>  (ль)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dirty="0"/>
              <a:t> </a:t>
            </a:r>
            <a:r>
              <a:rPr lang="en-US" b="1" dirty="0" err="1" smtClean="0"/>
              <a:t>qu</a:t>
            </a:r>
            <a:r>
              <a:rPr lang="en-US" dirty="0" smtClean="0"/>
              <a:t> </a:t>
            </a:r>
            <a:r>
              <a:rPr lang="ru-RU" dirty="0"/>
              <a:t>буква</a:t>
            </a:r>
            <a:r>
              <a:rPr lang="ru-RU" b="1" dirty="0"/>
              <a:t> </a:t>
            </a:r>
            <a:r>
              <a:rPr lang="en-US" b="1" dirty="0"/>
              <a:t>u</a:t>
            </a:r>
            <a:r>
              <a:rPr lang="en-US" dirty="0"/>
              <a:t> </a:t>
            </a:r>
            <a:r>
              <a:rPr lang="ru-RU" dirty="0"/>
              <a:t>не читается, и поэтому слог читается как </a:t>
            </a:r>
            <a:r>
              <a:rPr lang="ru-RU" b="1" dirty="0" smtClean="0"/>
              <a:t>к</a:t>
            </a:r>
            <a:r>
              <a:rPr lang="ru-RU" dirty="0" smtClean="0"/>
              <a:t>:   </a:t>
            </a:r>
            <a:r>
              <a:rPr lang="en-US" dirty="0" err="1" smtClean="0"/>
              <a:t>Que</a:t>
            </a:r>
            <a:r>
              <a:rPr lang="ru-RU" dirty="0"/>
              <a:t>, </a:t>
            </a:r>
            <a:r>
              <a:rPr lang="en-US" dirty="0" smtClean="0"/>
              <a:t>qui, quitter</a:t>
            </a:r>
            <a:r>
              <a:rPr lang="ru-RU" dirty="0" smtClean="0"/>
              <a:t>, </a:t>
            </a:r>
            <a:r>
              <a:rPr lang="en-US" dirty="0" err="1" smtClean="0"/>
              <a:t>quelle</a:t>
            </a:r>
            <a:r>
              <a:rPr lang="en-US" dirty="0" smtClean="0"/>
              <a:t>, quart</a:t>
            </a:r>
            <a:endParaRPr lang="ru-RU" dirty="0"/>
          </a:p>
          <a:p>
            <a:r>
              <a:rPr lang="ru-RU" dirty="0"/>
              <a:t> </a:t>
            </a:r>
            <a:r>
              <a:rPr lang="en-US" b="1" dirty="0" err="1" smtClean="0"/>
              <a:t>gu</a:t>
            </a:r>
            <a:r>
              <a:rPr lang="ru-RU" dirty="0" smtClean="0"/>
              <a:t> </a:t>
            </a:r>
            <a:r>
              <a:rPr lang="ru-RU" dirty="0"/>
              <a:t>- буква</a:t>
            </a:r>
            <a:r>
              <a:rPr lang="ru-RU" b="1" dirty="0"/>
              <a:t> </a:t>
            </a:r>
            <a:r>
              <a:rPr lang="en-US" b="1" dirty="0"/>
              <a:t>u</a:t>
            </a:r>
            <a:r>
              <a:rPr lang="en-US" dirty="0"/>
              <a:t> </a:t>
            </a:r>
            <a:r>
              <a:rPr lang="ru-RU" dirty="0"/>
              <a:t>не читается, и поэтому слог читается как </a:t>
            </a:r>
            <a:r>
              <a:rPr lang="ru-RU" b="1" dirty="0" smtClean="0"/>
              <a:t>г</a:t>
            </a:r>
            <a:r>
              <a:rPr lang="ru-RU" dirty="0" smtClean="0"/>
              <a:t>:</a:t>
            </a:r>
            <a:r>
              <a:rPr lang="en-US" dirty="0" smtClean="0"/>
              <a:t>   </a:t>
            </a:r>
            <a:r>
              <a:rPr lang="en-US" dirty="0" err="1" smtClean="0"/>
              <a:t>guirlande</a:t>
            </a:r>
            <a:r>
              <a:rPr lang="en-US" dirty="0" smtClean="0"/>
              <a:t>, </a:t>
            </a:r>
            <a:r>
              <a:rPr lang="en-US" dirty="0" err="1" smtClean="0"/>
              <a:t>guitare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Упражнение4 </a:t>
            </a:r>
            <a:r>
              <a:rPr lang="en-US" dirty="0" smtClean="0"/>
              <a:t>       </a:t>
            </a:r>
            <a:r>
              <a:rPr lang="ru-RU" b="1" dirty="0" smtClean="0"/>
              <a:t>Прочитать</a:t>
            </a:r>
            <a:r>
              <a:rPr lang="fr-FR" b="1" dirty="0"/>
              <a:t>:</a:t>
            </a:r>
            <a:r>
              <a:rPr lang="fr-FR" dirty="0"/>
              <a:t> </a:t>
            </a:r>
            <a:endParaRPr lang="ru-RU" dirty="0"/>
          </a:p>
          <a:p>
            <a:r>
              <a:rPr lang="fr-FR" sz="5400" b="1" dirty="0"/>
              <a:t>Vermeil, detail, abeille, famille, habiller, fille, bille, quille, piller, ciller, triller, détail, pareil, ail, bail, émail, grille, ville, que, quitter, quart, qualité, quel, mystique, question, guirlande </a:t>
            </a:r>
            <a:endParaRPr lang="ru-RU" sz="5400" b="1" dirty="0"/>
          </a:p>
          <a:p>
            <a:pPr>
              <a:buNone/>
            </a:pPr>
            <a:r>
              <a:rPr lang="fr-FR" sz="5400" b="1" dirty="0"/>
              <a:t> </a:t>
            </a:r>
            <a:endParaRPr lang="ru-RU" sz="54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3600" b="1" i="1" dirty="0"/>
              <a:t>Согласные:</a:t>
            </a:r>
            <a:endParaRPr lang="ru-RU" sz="3600" dirty="0"/>
          </a:p>
          <a:p>
            <a:r>
              <a:rPr lang="ru-RU" sz="3600" b="1" dirty="0">
                <a:solidFill>
                  <a:srgbClr val="FF0000"/>
                </a:solidFill>
              </a:rPr>
              <a:t> </a:t>
            </a:r>
            <a:r>
              <a:rPr lang="ru-RU" sz="3600" b="1" dirty="0" smtClean="0">
                <a:solidFill>
                  <a:srgbClr val="FF0000"/>
                </a:solidFill>
              </a:rPr>
              <a:t>с </a:t>
            </a:r>
            <a:r>
              <a:rPr lang="ru-RU" sz="3600" dirty="0"/>
              <a:t>перед гласными </a:t>
            </a:r>
            <a:r>
              <a:rPr lang="en-US" sz="3600" b="1" dirty="0">
                <a:solidFill>
                  <a:srgbClr val="FF0000"/>
                </a:solidFill>
              </a:rPr>
              <a:t>e</a:t>
            </a:r>
            <a:r>
              <a:rPr lang="ru-RU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i</a:t>
            </a:r>
            <a:r>
              <a:rPr lang="ru-RU" sz="3600" b="1" dirty="0">
                <a:solidFill>
                  <a:srgbClr val="FF0000"/>
                </a:solidFill>
              </a:rPr>
              <a:t> , </a:t>
            </a:r>
            <a:r>
              <a:rPr lang="en-US" sz="3600" b="1" dirty="0">
                <a:solidFill>
                  <a:srgbClr val="FF0000"/>
                </a:solidFill>
              </a:rPr>
              <a:t>y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/>
              <a:t>- читается как русское </a:t>
            </a:r>
            <a:r>
              <a:rPr lang="ru-RU" sz="3600" b="1" dirty="0">
                <a:solidFill>
                  <a:srgbClr val="FF0000"/>
                </a:solidFill>
              </a:rPr>
              <a:t>с:</a:t>
            </a:r>
            <a:endParaRPr lang="ru-RU" sz="3600" dirty="0">
              <a:solidFill>
                <a:srgbClr val="FF0000"/>
              </a:solidFill>
            </a:endParaRPr>
          </a:p>
          <a:p>
            <a:r>
              <a:rPr lang="en-US" sz="3600" b="1" dirty="0"/>
              <a:t>pla</a:t>
            </a:r>
            <a:r>
              <a:rPr lang="en-US" sz="3600" b="1" dirty="0">
                <a:solidFill>
                  <a:srgbClr val="FF0000"/>
                </a:solidFill>
              </a:rPr>
              <a:t>c</a:t>
            </a:r>
            <a:r>
              <a:rPr lang="en-US" sz="3600" b="1" dirty="0">
                <a:solidFill>
                  <a:srgbClr val="0070C0"/>
                </a:solidFill>
              </a:rPr>
              <a:t>e</a:t>
            </a:r>
            <a:r>
              <a:rPr lang="ru-RU" sz="3600" b="1" dirty="0"/>
              <a:t>, </a:t>
            </a:r>
            <a:r>
              <a:rPr lang="en-US" sz="3600" b="1" dirty="0"/>
              <a:t>fa</a:t>
            </a:r>
            <a:r>
              <a:rPr lang="en-US" sz="3600" b="1" dirty="0">
                <a:solidFill>
                  <a:srgbClr val="FF0000"/>
                </a:solidFill>
              </a:rPr>
              <a:t>c</a:t>
            </a:r>
            <a:r>
              <a:rPr lang="en-US" sz="3600" b="1" dirty="0">
                <a:solidFill>
                  <a:srgbClr val="0070C0"/>
                </a:solidFill>
              </a:rPr>
              <a:t>e</a:t>
            </a:r>
            <a:r>
              <a:rPr lang="ru-RU" sz="3600" b="1" dirty="0"/>
              <a:t>, </a:t>
            </a:r>
            <a:r>
              <a:rPr lang="en-US" sz="3600" b="1" dirty="0">
                <a:solidFill>
                  <a:srgbClr val="FF0000"/>
                </a:solidFill>
              </a:rPr>
              <a:t>c</a:t>
            </a:r>
            <a:r>
              <a:rPr lang="en-US" sz="3600" b="1" dirty="0">
                <a:solidFill>
                  <a:srgbClr val="0070C0"/>
                </a:solidFill>
              </a:rPr>
              <a:t>i</a:t>
            </a:r>
            <a:r>
              <a:rPr lang="en-US" sz="3600" b="1" dirty="0"/>
              <a:t>nema</a:t>
            </a:r>
            <a:r>
              <a:rPr lang="ru-RU" sz="3600" b="1" dirty="0"/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c</a:t>
            </a:r>
            <a:r>
              <a:rPr lang="en-US" sz="3600" b="1" dirty="0" err="1">
                <a:solidFill>
                  <a:srgbClr val="0070C0"/>
                </a:solidFill>
              </a:rPr>
              <a:t>y</a:t>
            </a:r>
            <a:r>
              <a:rPr lang="en-US" sz="3600" b="1" dirty="0" err="1"/>
              <a:t>clope</a:t>
            </a:r>
            <a:endParaRPr lang="ru-RU" sz="3600" b="1" dirty="0"/>
          </a:p>
          <a:p>
            <a:r>
              <a:rPr lang="en-US" sz="3600" b="1" dirty="0">
                <a:solidFill>
                  <a:srgbClr val="FF0000"/>
                </a:solidFill>
              </a:rPr>
              <a:t>c</a:t>
            </a:r>
            <a:r>
              <a:rPr lang="en-US" sz="3600" b="1" dirty="0"/>
              <a:t> </a:t>
            </a:r>
            <a:r>
              <a:rPr lang="ru-RU" sz="3600" dirty="0"/>
              <a:t>в остальных случаях - читается как русское </a:t>
            </a:r>
            <a:r>
              <a:rPr lang="ru-RU" sz="3600" b="1" dirty="0">
                <a:solidFill>
                  <a:srgbClr val="FF0000"/>
                </a:solidFill>
              </a:rPr>
              <a:t>к</a:t>
            </a:r>
            <a:r>
              <a:rPr lang="ru-RU" sz="3600" dirty="0"/>
              <a:t>:</a:t>
            </a:r>
          </a:p>
          <a:p>
            <a:r>
              <a:rPr lang="en-US" sz="3600" dirty="0">
                <a:solidFill>
                  <a:srgbClr val="FF0000"/>
                </a:solidFill>
              </a:rPr>
              <a:t>c</a:t>
            </a:r>
            <a:r>
              <a:rPr lang="en-US" sz="3600" dirty="0"/>
              <a:t>arte</a:t>
            </a:r>
            <a:r>
              <a:rPr lang="ru-RU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c</a:t>
            </a:r>
            <a:r>
              <a:rPr lang="en-US" sz="3600" dirty="0"/>
              <a:t>ommode</a:t>
            </a:r>
            <a:r>
              <a:rPr lang="ru-RU" sz="3600" dirty="0"/>
              <a:t>, </a:t>
            </a:r>
            <a:r>
              <a:rPr lang="en-US" sz="3600" dirty="0" err="1">
                <a:solidFill>
                  <a:srgbClr val="FF0000"/>
                </a:solidFill>
              </a:rPr>
              <a:t>c</a:t>
            </a:r>
            <a:r>
              <a:rPr lang="en-US" sz="3600" dirty="0" err="1"/>
              <a:t>ravate</a:t>
            </a:r>
            <a:r>
              <a:rPr lang="ru-RU" sz="3600" dirty="0"/>
              <a:t>, </a:t>
            </a:r>
            <a:r>
              <a:rPr lang="en-US" sz="3600" dirty="0"/>
              <a:t>ave</a:t>
            </a:r>
            <a:r>
              <a:rPr lang="en-US" sz="3600" dirty="0">
                <a:solidFill>
                  <a:srgbClr val="FF0000"/>
                </a:solidFill>
              </a:rPr>
              <a:t>c</a:t>
            </a:r>
            <a:endParaRPr lang="ru-RU" sz="3600" dirty="0">
              <a:solidFill>
                <a:srgbClr val="FF0000"/>
              </a:solidFill>
            </a:endParaRPr>
          </a:p>
          <a:p>
            <a:r>
              <a:rPr lang="en-US" sz="3600" b="1" dirty="0"/>
              <a:t>c</a:t>
            </a:r>
            <a:r>
              <a:rPr lang="en-US" sz="3600" dirty="0"/>
              <a:t> </a:t>
            </a:r>
            <a:r>
              <a:rPr lang="ru-RU" sz="3600" dirty="0"/>
              <a:t>после носового гласного на конце слова -  не </a:t>
            </a:r>
            <a:r>
              <a:rPr lang="ru-RU" sz="3600" dirty="0" smtClean="0"/>
              <a:t>читается:</a:t>
            </a:r>
            <a:r>
              <a:rPr lang="en-US" sz="3600" dirty="0" smtClean="0"/>
              <a:t>          </a:t>
            </a:r>
            <a:r>
              <a:rPr lang="en-US" sz="3600" dirty="0" err="1" smtClean="0"/>
              <a:t>blan</a:t>
            </a:r>
            <a:r>
              <a:rPr lang="en-US" sz="3600" dirty="0" err="1" smtClean="0">
                <a:solidFill>
                  <a:srgbClr val="FF0000"/>
                </a:solidFill>
              </a:rPr>
              <a:t>c</a:t>
            </a:r>
            <a:endParaRPr lang="ru-RU" sz="3600" dirty="0">
              <a:solidFill>
                <a:srgbClr val="FF0000"/>
              </a:solidFill>
            </a:endParaRPr>
          </a:p>
          <a:p>
            <a:r>
              <a:rPr lang="ru-RU" sz="3600" b="1" dirty="0" err="1">
                <a:solidFill>
                  <a:srgbClr val="FF0000"/>
                </a:solidFill>
              </a:rPr>
              <a:t>ç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/>
              <a:t>-</a:t>
            </a:r>
            <a:r>
              <a:rPr lang="ru-RU" sz="3600" dirty="0"/>
              <a:t> читается как русское </a:t>
            </a:r>
            <a:r>
              <a:rPr lang="ru-RU" sz="3600" b="1" dirty="0" smtClean="0"/>
              <a:t>с</a:t>
            </a:r>
            <a:r>
              <a:rPr lang="ru-RU" sz="3600" dirty="0" smtClean="0"/>
              <a:t>:</a:t>
            </a:r>
            <a:r>
              <a:rPr lang="en-US" sz="3600" dirty="0" smtClean="0"/>
              <a:t>     </a:t>
            </a:r>
            <a:r>
              <a:rPr lang="fr-FR" sz="3600" dirty="0" smtClean="0"/>
              <a:t>leçon</a:t>
            </a:r>
            <a:r>
              <a:rPr lang="fr-FR" sz="3600" dirty="0"/>
              <a:t>, français</a:t>
            </a:r>
            <a:endParaRPr lang="ru-RU" sz="3600" dirty="0"/>
          </a:p>
          <a:p>
            <a:pPr>
              <a:buNone/>
            </a:pPr>
            <a:r>
              <a:rPr lang="fr-FR" sz="3600" b="1" dirty="0"/>
              <a:t> 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g</a:t>
            </a:r>
            <a:r>
              <a:rPr lang="ru-RU" sz="4000" dirty="0"/>
              <a:t> перед гласными </a:t>
            </a:r>
            <a:r>
              <a:rPr lang="en-US" sz="4000" b="1" dirty="0">
                <a:solidFill>
                  <a:srgbClr val="FF0000"/>
                </a:solidFill>
              </a:rPr>
              <a:t>e</a:t>
            </a:r>
            <a:r>
              <a:rPr lang="ru-RU" sz="4000" b="1" dirty="0">
                <a:solidFill>
                  <a:srgbClr val="FF0000"/>
                </a:solidFill>
              </a:rPr>
              <a:t>, </a:t>
            </a:r>
            <a:r>
              <a:rPr lang="en-US" sz="4000" b="1" dirty="0" err="1">
                <a:solidFill>
                  <a:srgbClr val="FF0000"/>
                </a:solidFill>
              </a:rPr>
              <a:t>i</a:t>
            </a:r>
            <a:r>
              <a:rPr lang="ru-RU" sz="4000" b="1" dirty="0">
                <a:solidFill>
                  <a:srgbClr val="FF0000"/>
                </a:solidFill>
              </a:rPr>
              <a:t>, </a:t>
            </a:r>
            <a:r>
              <a:rPr lang="en-US" sz="4000" b="1" dirty="0">
                <a:solidFill>
                  <a:srgbClr val="FF0000"/>
                </a:solidFill>
              </a:rPr>
              <a:t>y </a:t>
            </a:r>
            <a:r>
              <a:rPr lang="ru-RU" sz="4000" dirty="0"/>
              <a:t>- читается как русское </a:t>
            </a:r>
            <a:r>
              <a:rPr lang="ru-RU" sz="4000" b="1" dirty="0" smtClean="0"/>
              <a:t>ж:</a:t>
            </a:r>
            <a:r>
              <a:rPr lang="en-US" sz="4000" b="1" dirty="0" smtClean="0"/>
              <a:t>     </a:t>
            </a:r>
            <a:r>
              <a:rPr lang="en-US" sz="4000" b="1" dirty="0" err="1" smtClean="0"/>
              <a:t>pla</a:t>
            </a:r>
            <a:r>
              <a:rPr lang="en-US" sz="4000" b="1" dirty="0" err="1" smtClean="0">
                <a:solidFill>
                  <a:srgbClr val="FF0000"/>
                </a:solidFill>
              </a:rPr>
              <a:t>g</a:t>
            </a:r>
            <a:r>
              <a:rPr lang="en-US" sz="4000" b="1" dirty="0" err="1" smtClean="0">
                <a:solidFill>
                  <a:srgbClr val="0070C0"/>
                </a:solidFill>
              </a:rPr>
              <a:t>e</a:t>
            </a:r>
            <a:r>
              <a:rPr lang="ru-RU" sz="4000" b="1" dirty="0"/>
              <a:t>, </a:t>
            </a:r>
            <a:r>
              <a:rPr lang="en-US" sz="4000" b="1" dirty="0" err="1">
                <a:solidFill>
                  <a:srgbClr val="FF0000"/>
                </a:solidFill>
              </a:rPr>
              <a:t>g</a:t>
            </a:r>
            <a:r>
              <a:rPr lang="en-US" sz="4000" b="1" dirty="0" err="1">
                <a:solidFill>
                  <a:srgbClr val="0070C0"/>
                </a:solidFill>
              </a:rPr>
              <a:t>i</a:t>
            </a:r>
            <a:r>
              <a:rPr lang="en-US" sz="4000" b="1" dirty="0" err="1"/>
              <a:t>rafe</a:t>
            </a:r>
            <a:r>
              <a:rPr lang="ru-RU" sz="4000" b="1" dirty="0"/>
              <a:t>, </a:t>
            </a:r>
            <a:r>
              <a:rPr lang="en-US" sz="4000" b="1" dirty="0" err="1">
                <a:solidFill>
                  <a:srgbClr val="FF0000"/>
                </a:solidFill>
              </a:rPr>
              <a:t>g</a:t>
            </a:r>
            <a:r>
              <a:rPr lang="en-US" sz="4000" b="1" dirty="0" err="1">
                <a:solidFill>
                  <a:srgbClr val="0070C0"/>
                </a:solidFill>
              </a:rPr>
              <a:t>e</a:t>
            </a:r>
            <a:r>
              <a:rPr lang="en-US" sz="4000" b="1" dirty="0" err="1"/>
              <a:t>rbe</a:t>
            </a:r>
            <a:r>
              <a:rPr lang="ru-RU" sz="4000" b="1" dirty="0"/>
              <a:t>, </a:t>
            </a:r>
            <a:r>
              <a:rPr lang="en-US" sz="4000" b="1" dirty="0" err="1"/>
              <a:t>ber</a:t>
            </a:r>
            <a:r>
              <a:rPr lang="en-US" sz="4000" b="1" dirty="0" err="1">
                <a:solidFill>
                  <a:srgbClr val="FF0000"/>
                </a:solidFill>
              </a:rPr>
              <a:t>g</a:t>
            </a:r>
            <a:r>
              <a:rPr lang="en-US" sz="4000" b="1" dirty="0" err="1">
                <a:solidFill>
                  <a:srgbClr val="0070C0"/>
                </a:solidFill>
              </a:rPr>
              <a:t>e</a:t>
            </a:r>
            <a:endParaRPr lang="ru-RU" sz="4000" b="1" dirty="0">
              <a:solidFill>
                <a:srgbClr val="0070C0"/>
              </a:solidFill>
            </a:endParaRPr>
          </a:p>
          <a:p>
            <a:r>
              <a:rPr lang="en-US" sz="4000" b="1" dirty="0"/>
              <a:t>g</a:t>
            </a:r>
            <a:r>
              <a:rPr lang="ru-RU" sz="4000" dirty="0"/>
              <a:t> в остальных случаях читается как русское </a:t>
            </a:r>
            <a:r>
              <a:rPr lang="ru-RU" sz="4000" b="1" dirty="0" smtClean="0"/>
              <a:t>г</a:t>
            </a:r>
            <a:r>
              <a:rPr lang="ru-RU" sz="4000" dirty="0" smtClean="0"/>
              <a:t>:</a:t>
            </a:r>
            <a:r>
              <a:rPr lang="en-US" sz="4000" dirty="0" smtClean="0"/>
              <a:t>     </a:t>
            </a:r>
            <a:r>
              <a:rPr lang="en-US" sz="4000" b="1" dirty="0" err="1" smtClean="0">
                <a:solidFill>
                  <a:srgbClr val="FF0000"/>
                </a:solidFill>
              </a:rPr>
              <a:t>g</a:t>
            </a:r>
            <a:r>
              <a:rPr lang="en-US" sz="4000" b="1" dirty="0" err="1" smtClean="0"/>
              <a:t>are</a:t>
            </a:r>
            <a:r>
              <a:rPr lang="ru-RU" sz="4000" b="1" dirty="0"/>
              <a:t>, </a:t>
            </a:r>
            <a:r>
              <a:rPr lang="en-US" sz="4000" b="1" dirty="0" err="1">
                <a:solidFill>
                  <a:srgbClr val="FF0000"/>
                </a:solidFill>
              </a:rPr>
              <a:t>g</a:t>
            </a:r>
            <a:r>
              <a:rPr lang="en-US" sz="4000" b="1" dirty="0" err="1"/>
              <a:t>r</a:t>
            </a:r>
            <a:r>
              <a:rPr lang="ru-RU" sz="4000" b="1" dirty="0" err="1"/>
              <a:t>è</a:t>
            </a:r>
            <a:r>
              <a:rPr lang="en-US" sz="4000" b="1" dirty="0" err="1"/>
              <a:t>ve</a:t>
            </a:r>
            <a:endParaRPr lang="ru-RU" sz="4000" b="1" dirty="0"/>
          </a:p>
          <a:p>
            <a:r>
              <a:rPr lang="ru-RU" sz="4000" b="1" dirty="0">
                <a:solidFill>
                  <a:srgbClr val="FF0000"/>
                </a:solidFill>
              </a:rPr>
              <a:t> </a:t>
            </a:r>
            <a:r>
              <a:rPr lang="en-US" sz="4000" b="1" dirty="0" smtClean="0">
                <a:solidFill>
                  <a:srgbClr val="FF0000"/>
                </a:solidFill>
              </a:rPr>
              <a:t>h </a:t>
            </a:r>
            <a:r>
              <a:rPr lang="ru-RU" sz="4000" b="1" dirty="0">
                <a:solidFill>
                  <a:srgbClr val="FF0000"/>
                </a:solidFill>
              </a:rPr>
              <a:t>- никогда не </a:t>
            </a:r>
            <a:r>
              <a:rPr lang="ru-RU" sz="4000" b="1" dirty="0" smtClean="0">
                <a:solidFill>
                  <a:srgbClr val="FF0000"/>
                </a:solidFill>
              </a:rPr>
              <a:t>читается</a:t>
            </a:r>
            <a:r>
              <a:rPr lang="ru-RU" sz="4000" b="1" dirty="0" smtClean="0"/>
              <a:t>:</a:t>
            </a:r>
            <a:r>
              <a:rPr lang="en-US" sz="4000" b="1" dirty="0" smtClean="0"/>
              <a:t>  l</a:t>
            </a:r>
            <a:r>
              <a:rPr lang="ru-RU" sz="4000" b="1" dirty="0"/>
              <a:t>‘</a:t>
            </a:r>
            <a:r>
              <a:rPr lang="en-US" sz="4000" b="1" dirty="0" err="1">
                <a:solidFill>
                  <a:srgbClr val="FF0000"/>
                </a:solidFill>
              </a:rPr>
              <a:t>h</a:t>
            </a:r>
            <a:r>
              <a:rPr lang="en-US" sz="4000" b="1" dirty="0" err="1"/>
              <a:t>eure</a:t>
            </a:r>
            <a:r>
              <a:rPr lang="ru-RU" sz="4000" b="1" dirty="0"/>
              <a:t>, </a:t>
            </a:r>
            <a:r>
              <a:rPr lang="en-US" sz="4000" b="1" dirty="0" err="1">
                <a:solidFill>
                  <a:srgbClr val="FF0000"/>
                </a:solidFill>
              </a:rPr>
              <a:t>h</a:t>
            </a:r>
            <a:r>
              <a:rPr lang="en-US" sz="4000" b="1" dirty="0" err="1"/>
              <a:t>eureux</a:t>
            </a:r>
            <a:endParaRPr lang="ru-RU" sz="4000" b="1" dirty="0"/>
          </a:p>
          <a:p>
            <a:r>
              <a:rPr lang="ru-RU" sz="4000" dirty="0"/>
              <a:t>Если </a:t>
            </a:r>
            <a:r>
              <a:rPr lang="en-US" sz="4000" b="1" dirty="0">
                <a:solidFill>
                  <a:srgbClr val="FF0000"/>
                </a:solidFill>
              </a:rPr>
              <a:t>h</a:t>
            </a:r>
            <a:r>
              <a:rPr lang="en-US" sz="4000" dirty="0"/>
              <a:t> </a:t>
            </a:r>
            <a:r>
              <a:rPr lang="ru-RU" sz="4000" dirty="0"/>
              <a:t>стоит внутри слова между гласными, то она указывает на раздельное чтение этих </a:t>
            </a:r>
            <a:r>
              <a:rPr lang="ru-RU" sz="4000" dirty="0" smtClean="0"/>
              <a:t>гласных:</a:t>
            </a:r>
            <a:r>
              <a:rPr lang="en-US" sz="4000" dirty="0" smtClean="0"/>
              <a:t>     Ca</a:t>
            </a:r>
            <a:r>
              <a:rPr lang="en-US" sz="4000" b="1" dirty="0" smtClean="0"/>
              <a:t>h</a:t>
            </a:r>
            <a:r>
              <a:rPr lang="en-US" sz="4000" dirty="0" smtClean="0"/>
              <a:t>ier</a:t>
            </a:r>
            <a:r>
              <a:rPr lang="ru-RU" sz="4000" dirty="0"/>
              <a:t>, </a:t>
            </a:r>
            <a:r>
              <a:rPr lang="en-US" sz="4000" dirty="0" err="1"/>
              <a:t>tra</a:t>
            </a:r>
            <a:r>
              <a:rPr lang="en-US" sz="4000" b="1" dirty="0" err="1"/>
              <a:t>h</a:t>
            </a:r>
            <a:r>
              <a:rPr lang="en-US" sz="4000" dirty="0" err="1"/>
              <a:t>ir</a:t>
            </a:r>
            <a:r>
              <a:rPr lang="ru-RU" sz="4000" dirty="0"/>
              <a:t>, </a:t>
            </a:r>
            <a:r>
              <a:rPr lang="en-US" sz="4000" dirty="0"/>
              <a:t>Sa</a:t>
            </a:r>
            <a:r>
              <a:rPr lang="en-US" sz="4000" b="1" dirty="0"/>
              <a:t>h</a:t>
            </a:r>
            <a:r>
              <a:rPr lang="en-US" sz="4000" dirty="0"/>
              <a:t>ara</a:t>
            </a:r>
            <a:endParaRPr lang="ru-RU" sz="4000" dirty="0"/>
          </a:p>
          <a:p>
            <a:pPr>
              <a:buNone/>
            </a:pP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38944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j</a:t>
            </a:r>
            <a:r>
              <a:rPr lang="ru-RU" b="1" dirty="0"/>
              <a:t> - </a:t>
            </a:r>
            <a:r>
              <a:rPr lang="ru-RU" dirty="0"/>
              <a:t> читается как русское </a:t>
            </a:r>
            <a:r>
              <a:rPr lang="ru-RU" b="1" dirty="0"/>
              <a:t>ж</a:t>
            </a:r>
            <a:r>
              <a:rPr lang="ru-RU" dirty="0"/>
              <a:t>:</a:t>
            </a:r>
          </a:p>
          <a:p>
            <a:r>
              <a:rPr lang="en-US" dirty="0"/>
              <a:t>D</a:t>
            </a:r>
            <a:r>
              <a:rPr lang="ru-RU" dirty="0" err="1"/>
              <a:t>é</a:t>
            </a:r>
            <a:r>
              <a:rPr lang="en-US" dirty="0" err="1">
                <a:solidFill>
                  <a:srgbClr val="FF0000"/>
                </a:solidFill>
              </a:rPr>
              <a:t>j</a:t>
            </a:r>
            <a:r>
              <a:rPr lang="en-US" dirty="0" err="1"/>
              <a:t>euner</a:t>
            </a:r>
            <a:r>
              <a:rPr lang="ru-RU" dirty="0"/>
              <a:t>, </a:t>
            </a:r>
            <a:r>
              <a:rPr lang="en-US" dirty="0" err="1">
                <a:solidFill>
                  <a:srgbClr val="FF0000"/>
                </a:solidFill>
              </a:rPr>
              <a:t>j</a:t>
            </a:r>
            <a:r>
              <a:rPr lang="en-US" dirty="0" err="1"/>
              <a:t>eun</a:t>
            </a:r>
            <a:r>
              <a:rPr lang="ru-RU" dirty="0"/>
              <a:t>, </a:t>
            </a:r>
            <a:r>
              <a:rPr lang="en-US" dirty="0" err="1">
                <a:solidFill>
                  <a:srgbClr val="FF0000"/>
                </a:solidFill>
              </a:rPr>
              <a:t>j</a:t>
            </a:r>
            <a:r>
              <a:rPr lang="en-US" dirty="0" err="1"/>
              <a:t>uin</a:t>
            </a:r>
            <a:endParaRPr lang="ru-RU" dirty="0"/>
          </a:p>
          <a:p>
            <a:r>
              <a:rPr lang="ru-RU" b="1" dirty="0"/>
              <a:t> </a:t>
            </a:r>
            <a:r>
              <a:rPr lang="en-US" b="1" dirty="0" smtClean="0"/>
              <a:t>l</a:t>
            </a:r>
            <a:r>
              <a:rPr lang="ru-RU" b="1" dirty="0" smtClean="0"/>
              <a:t> </a:t>
            </a:r>
            <a:r>
              <a:rPr lang="ru-RU" b="1" dirty="0"/>
              <a:t>–</a:t>
            </a:r>
            <a:r>
              <a:rPr lang="ru-RU" dirty="0"/>
              <a:t> всегда читается мягкой как русское </a:t>
            </a:r>
            <a:r>
              <a:rPr lang="ru-RU" b="1" dirty="0"/>
              <a:t>ль</a:t>
            </a:r>
            <a:r>
              <a:rPr lang="ru-RU" dirty="0"/>
              <a:t>.</a:t>
            </a:r>
          </a:p>
          <a:p>
            <a:r>
              <a:rPr lang="fr-FR" dirty="0"/>
              <a:t>Place, bal, mal, banal, canal, </a:t>
            </a:r>
            <a:r>
              <a:rPr lang="fr-FR" dirty="0" smtClean="0"/>
              <a:t>carnaval</a:t>
            </a:r>
            <a:r>
              <a:rPr lang="ru-RU" dirty="0" smtClean="0"/>
              <a:t>, </a:t>
            </a:r>
            <a:r>
              <a:rPr lang="en-US" dirty="0" err="1" smtClean="0"/>
              <a:t>loup</a:t>
            </a:r>
            <a:endParaRPr lang="ru-RU" dirty="0"/>
          </a:p>
          <a:p>
            <a:r>
              <a:rPr lang="fr-FR" b="1" dirty="0"/>
              <a:t> </a:t>
            </a:r>
            <a:r>
              <a:rPr lang="ru-RU" b="1" dirty="0" smtClean="0"/>
              <a:t>Упражнение5 </a:t>
            </a:r>
            <a:r>
              <a:rPr lang="en-US" dirty="0" smtClean="0"/>
              <a:t>    </a:t>
            </a:r>
            <a:r>
              <a:rPr lang="ru-RU" b="1" dirty="0" smtClean="0"/>
              <a:t>Прочитать</a:t>
            </a:r>
            <a:r>
              <a:rPr lang="fr-FR" b="1" dirty="0"/>
              <a:t>:</a:t>
            </a:r>
            <a:endParaRPr lang="ru-RU" dirty="0"/>
          </a:p>
          <a:p>
            <a:r>
              <a:rPr lang="fr-FR" sz="3600" b="1" dirty="0"/>
              <a:t>lacet, cadet, cave, cinema, caste, face, acte, carafe, trace, glace, pacte, leçon, français, Gerbe, gène, bèrge, grele, serge, marge, galere, charge, bagatelle, servage, grappe, sage, l‘heure, heureux, caha, horleuge, heureux, cahier, trahir, Sahara, déjeuner, jeun, juin, Place, bal, mal, banal, canal, carnaval</a:t>
            </a:r>
            <a:endParaRPr lang="ru-RU" sz="3600" b="1" dirty="0"/>
          </a:p>
          <a:p>
            <a:pPr>
              <a:buNone/>
            </a:pPr>
            <a:r>
              <a:rPr lang="fr-FR" sz="3600" b="1" dirty="0"/>
              <a:t> 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/>
              <a:t>m</a:t>
            </a:r>
            <a:r>
              <a:rPr lang="ru-RU" b="1" dirty="0"/>
              <a:t>, </a:t>
            </a:r>
            <a:r>
              <a:rPr lang="en-US" b="1" dirty="0"/>
              <a:t>n</a:t>
            </a:r>
            <a:r>
              <a:rPr lang="en-US" dirty="0"/>
              <a:t> </a:t>
            </a:r>
            <a:r>
              <a:rPr lang="ru-RU" dirty="0"/>
              <a:t> читаются как русские </a:t>
            </a:r>
            <a:r>
              <a:rPr lang="ru-RU" b="1" dirty="0"/>
              <a:t>м</a:t>
            </a:r>
            <a:r>
              <a:rPr lang="ru-RU" dirty="0"/>
              <a:t> и </a:t>
            </a:r>
            <a:r>
              <a:rPr lang="ru-RU" b="1" dirty="0" err="1"/>
              <a:t>н</a:t>
            </a:r>
            <a:r>
              <a:rPr lang="ru-RU" dirty="0"/>
              <a:t>, но в сочетании с впередистоящей гласной дают носовой гласный звук:</a:t>
            </a:r>
          </a:p>
          <a:p>
            <a:r>
              <a:rPr lang="en-US" b="1" dirty="0"/>
              <a:t>on</a:t>
            </a:r>
            <a:r>
              <a:rPr lang="ru-RU" b="1" dirty="0"/>
              <a:t>, </a:t>
            </a:r>
            <a:r>
              <a:rPr lang="en-US" b="1" dirty="0" err="1"/>
              <a:t>om</a:t>
            </a:r>
            <a:r>
              <a:rPr lang="en-US" dirty="0"/>
              <a:t> </a:t>
            </a:r>
            <a:r>
              <a:rPr lang="ru-RU" dirty="0"/>
              <a:t>читаются как русское </a:t>
            </a:r>
            <a:r>
              <a:rPr lang="ru-RU" b="1" dirty="0"/>
              <a:t>он, </a:t>
            </a:r>
            <a:r>
              <a:rPr lang="ru-RU" dirty="0"/>
              <a:t>с прочтением </a:t>
            </a:r>
            <a:r>
              <a:rPr lang="ru-RU" b="1" dirty="0" err="1"/>
              <a:t>н</a:t>
            </a:r>
            <a:r>
              <a:rPr lang="ru-RU" b="1" dirty="0"/>
              <a:t> </a:t>
            </a:r>
            <a:r>
              <a:rPr lang="ru-RU" dirty="0"/>
              <a:t>в нос:</a:t>
            </a:r>
          </a:p>
          <a:p>
            <a:r>
              <a:rPr lang="en-US" dirty="0"/>
              <a:t>nom</a:t>
            </a:r>
            <a:r>
              <a:rPr lang="ru-RU" dirty="0"/>
              <a:t>, </a:t>
            </a:r>
            <a:r>
              <a:rPr lang="en-US" dirty="0" err="1"/>
              <a:t>pont</a:t>
            </a:r>
            <a:r>
              <a:rPr lang="ru-RU" dirty="0"/>
              <a:t>, </a:t>
            </a:r>
            <a:r>
              <a:rPr lang="en-US" dirty="0" err="1"/>
              <a:t>maison</a:t>
            </a:r>
            <a:r>
              <a:rPr lang="ru-RU" dirty="0"/>
              <a:t>, </a:t>
            </a:r>
            <a:r>
              <a:rPr lang="en-US" dirty="0" err="1"/>
              <a:t>compter</a:t>
            </a:r>
            <a:endParaRPr lang="ru-RU" dirty="0"/>
          </a:p>
          <a:p>
            <a:r>
              <a:rPr lang="en-US" b="1" dirty="0"/>
              <a:t>in</a:t>
            </a:r>
            <a:r>
              <a:rPr lang="ru-RU" b="1" dirty="0"/>
              <a:t>, </a:t>
            </a:r>
            <a:r>
              <a:rPr lang="en-US" b="1" dirty="0" err="1"/>
              <a:t>im</a:t>
            </a:r>
            <a:r>
              <a:rPr lang="ru-RU" b="1" dirty="0"/>
              <a:t>, </a:t>
            </a:r>
            <a:r>
              <a:rPr lang="en-US" b="1" dirty="0" err="1"/>
              <a:t>ain</a:t>
            </a:r>
            <a:r>
              <a:rPr lang="ru-RU" b="1" dirty="0"/>
              <a:t>, </a:t>
            </a:r>
            <a:r>
              <a:rPr lang="en-US" b="1" dirty="0"/>
              <a:t>aim</a:t>
            </a:r>
            <a:r>
              <a:rPr lang="ru-RU" b="1" dirty="0"/>
              <a:t>, </a:t>
            </a:r>
            <a:r>
              <a:rPr lang="en-US" b="1" dirty="0" err="1"/>
              <a:t>ein</a:t>
            </a:r>
            <a:r>
              <a:rPr lang="ru-RU" b="1" dirty="0"/>
              <a:t>, </a:t>
            </a:r>
            <a:r>
              <a:rPr lang="en-US" b="1" dirty="0" err="1"/>
              <a:t>yn</a:t>
            </a:r>
            <a:r>
              <a:rPr lang="ru-RU" b="1" dirty="0"/>
              <a:t>, </a:t>
            </a:r>
            <a:r>
              <a:rPr lang="en-US" b="1" dirty="0" err="1"/>
              <a:t>ym</a:t>
            </a:r>
            <a:r>
              <a:rPr lang="en-US" dirty="0"/>
              <a:t> </a:t>
            </a:r>
            <a:r>
              <a:rPr lang="ru-RU" dirty="0"/>
              <a:t>читаются между русскими </a:t>
            </a:r>
            <a:r>
              <a:rPr lang="ru-RU" b="1" dirty="0"/>
              <a:t>ан </a:t>
            </a:r>
            <a:r>
              <a:rPr lang="ru-RU" dirty="0"/>
              <a:t>и</a:t>
            </a:r>
            <a:r>
              <a:rPr lang="ru-RU" b="1" dirty="0"/>
              <a:t> </a:t>
            </a:r>
            <a:r>
              <a:rPr lang="ru-RU" b="1" dirty="0" err="1"/>
              <a:t>ен</a:t>
            </a:r>
            <a:r>
              <a:rPr lang="ru-RU" b="1" dirty="0"/>
              <a:t>, </a:t>
            </a:r>
            <a:r>
              <a:rPr lang="ru-RU" dirty="0"/>
              <a:t>где</a:t>
            </a:r>
            <a:r>
              <a:rPr lang="ru-RU" b="1" dirty="0"/>
              <a:t> </a:t>
            </a:r>
            <a:r>
              <a:rPr lang="ru-RU" b="1" dirty="0" err="1"/>
              <a:t>н</a:t>
            </a:r>
            <a:r>
              <a:rPr lang="ru-RU" b="1" dirty="0"/>
              <a:t> </a:t>
            </a:r>
            <a:r>
              <a:rPr lang="ru-RU" dirty="0"/>
              <a:t>произносится в нос</a:t>
            </a:r>
            <a:r>
              <a:rPr lang="ru-RU" b="1" dirty="0"/>
              <a:t>:</a:t>
            </a:r>
            <a:endParaRPr lang="ru-RU" dirty="0"/>
          </a:p>
          <a:p>
            <a:r>
              <a:rPr lang="fr-FR" dirty="0"/>
              <a:t>matin, simple,ecrivain, faim, plein, syntaxe, symphony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um</a:t>
            </a:r>
            <a:r>
              <a:rPr lang="ru-RU" sz="4000" b="1" dirty="0" smtClean="0"/>
              <a:t>,</a:t>
            </a:r>
            <a:r>
              <a:rPr lang="en-US" sz="4000" b="1" dirty="0" smtClean="0"/>
              <a:t>un</a:t>
            </a:r>
            <a:r>
              <a:rPr lang="en-US" sz="4000" dirty="0" smtClean="0"/>
              <a:t> </a:t>
            </a:r>
            <a:r>
              <a:rPr lang="ru-RU" sz="4000" dirty="0" smtClean="0"/>
              <a:t>произносятся как русской </a:t>
            </a:r>
            <a:r>
              <a:rPr lang="ru-RU" sz="4000" b="1" dirty="0" err="1" smtClean="0"/>
              <a:t>ён</a:t>
            </a:r>
            <a:r>
              <a:rPr lang="ru-RU" sz="4000" dirty="0" smtClean="0"/>
              <a:t> где </a:t>
            </a:r>
            <a:r>
              <a:rPr lang="ru-RU" sz="4000" b="1" dirty="0" err="1" smtClean="0"/>
              <a:t>н</a:t>
            </a:r>
            <a:r>
              <a:rPr lang="ru-RU" sz="4000" dirty="0" smtClean="0"/>
              <a:t> произносится в нос:  </a:t>
            </a:r>
            <a:r>
              <a:rPr lang="en-US" sz="4000" dirty="0" smtClean="0"/>
              <a:t>un</a:t>
            </a:r>
            <a:r>
              <a:rPr lang="ru-RU" sz="4000" dirty="0" smtClean="0"/>
              <a:t>, </a:t>
            </a:r>
            <a:r>
              <a:rPr lang="en-US" sz="4000" dirty="0" err="1" smtClean="0"/>
              <a:t>tribun</a:t>
            </a:r>
            <a:r>
              <a:rPr lang="ru-RU" sz="4000" dirty="0" smtClean="0"/>
              <a:t>,                      </a:t>
            </a:r>
            <a:r>
              <a:rPr lang="en-US" sz="4000" dirty="0" smtClean="0"/>
              <a:t>le </a:t>
            </a:r>
            <a:r>
              <a:rPr lang="en-US" sz="4000" dirty="0" err="1" smtClean="0"/>
              <a:t>parfum</a:t>
            </a:r>
            <a:endParaRPr lang="ru-RU" sz="4000" dirty="0" smtClean="0"/>
          </a:p>
          <a:p>
            <a:r>
              <a:rPr lang="en-US" sz="4000" b="1" dirty="0" smtClean="0"/>
              <a:t>an</a:t>
            </a:r>
            <a:r>
              <a:rPr lang="ru-RU" sz="4000" b="1" dirty="0"/>
              <a:t>, </a:t>
            </a:r>
            <a:r>
              <a:rPr lang="en-US" sz="4000" b="1" dirty="0"/>
              <a:t>am</a:t>
            </a:r>
            <a:r>
              <a:rPr lang="ru-RU" sz="4000" b="1" dirty="0"/>
              <a:t>, </a:t>
            </a:r>
            <a:r>
              <a:rPr lang="en-US" sz="4000" b="1" dirty="0"/>
              <a:t>en</a:t>
            </a:r>
            <a:r>
              <a:rPr lang="ru-RU" sz="4000" b="1" dirty="0"/>
              <a:t>, </a:t>
            </a:r>
            <a:r>
              <a:rPr lang="en-US" sz="4000" b="1" dirty="0" err="1"/>
              <a:t>em</a:t>
            </a:r>
            <a:r>
              <a:rPr lang="en-US" sz="4000" dirty="0"/>
              <a:t> </a:t>
            </a:r>
            <a:r>
              <a:rPr lang="ru-RU" sz="4000" dirty="0"/>
              <a:t>читаются как </a:t>
            </a:r>
            <a:r>
              <a:rPr lang="ru-RU" sz="4000" b="1" dirty="0"/>
              <a:t>ан, </a:t>
            </a:r>
            <a:r>
              <a:rPr lang="ru-RU" sz="4000" dirty="0"/>
              <a:t>где</a:t>
            </a:r>
            <a:r>
              <a:rPr lang="ru-RU" sz="4000" b="1" dirty="0"/>
              <a:t> </a:t>
            </a:r>
            <a:r>
              <a:rPr lang="ru-RU" sz="4000" b="1" dirty="0" err="1"/>
              <a:t>н</a:t>
            </a:r>
            <a:r>
              <a:rPr lang="ru-RU" sz="4000" b="1" dirty="0"/>
              <a:t> </a:t>
            </a:r>
            <a:r>
              <a:rPr lang="ru-RU" sz="4000" dirty="0"/>
              <a:t>произносится в </a:t>
            </a:r>
            <a:r>
              <a:rPr lang="ru-RU" sz="4000" dirty="0" smtClean="0"/>
              <a:t>нос</a:t>
            </a:r>
            <a:r>
              <a:rPr lang="ru-RU" sz="4000" b="1" dirty="0" smtClean="0"/>
              <a:t>:</a:t>
            </a:r>
            <a:r>
              <a:rPr lang="en-US" sz="4000" dirty="0" smtClean="0"/>
              <a:t>    divan</a:t>
            </a:r>
            <a:r>
              <a:rPr lang="ru-RU" sz="4000" dirty="0"/>
              <a:t>, </a:t>
            </a:r>
            <a:r>
              <a:rPr lang="en-US" sz="4000" dirty="0" err="1"/>
              <a:t>lampe</a:t>
            </a:r>
            <a:r>
              <a:rPr lang="ru-RU" sz="4000" dirty="0"/>
              <a:t>, </a:t>
            </a:r>
            <a:r>
              <a:rPr lang="en-US" sz="4000" dirty="0"/>
              <a:t>centre</a:t>
            </a:r>
            <a:r>
              <a:rPr lang="ru-RU" sz="4000" dirty="0"/>
              <a:t>, </a:t>
            </a:r>
            <a:r>
              <a:rPr lang="en-US" sz="4000" dirty="0"/>
              <a:t>ensemble</a:t>
            </a:r>
            <a:endParaRPr lang="ru-RU" sz="4000" dirty="0"/>
          </a:p>
          <a:p>
            <a:r>
              <a:rPr lang="ru-RU" sz="4000" dirty="0"/>
              <a:t>Если после этих сочетаний стоит гласная или если </a:t>
            </a:r>
            <a:r>
              <a:rPr lang="en-US" sz="4000" b="1" dirty="0"/>
              <a:t>n</a:t>
            </a:r>
            <a:r>
              <a:rPr lang="ru-RU" sz="4000" dirty="0"/>
              <a:t> или </a:t>
            </a:r>
            <a:r>
              <a:rPr lang="en-US" sz="4000" b="1" dirty="0"/>
              <a:t>m</a:t>
            </a:r>
            <a:r>
              <a:rPr lang="ru-RU" sz="4000" dirty="0"/>
              <a:t> удвоены, то такие сочетания не дают носового гласного звука, и читаются полностью:</a:t>
            </a:r>
          </a:p>
          <a:p>
            <a:r>
              <a:rPr lang="fr-FR" sz="4000" dirty="0"/>
              <a:t>prononcer, promener, sonner </a:t>
            </a:r>
            <a:endParaRPr lang="ru-RU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ru-RU" sz="4400" b="1" dirty="0" smtClean="0"/>
              <a:t>Упражнение6 </a:t>
            </a:r>
            <a:r>
              <a:rPr lang="en-US" sz="4400" b="1" dirty="0" smtClean="0"/>
              <a:t>     </a:t>
            </a:r>
            <a:r>
              <a:rPr lang="ru-RU" sz="4400" b="1" dirty="0" smtClean="0"/>
              <a:t>Прочитать:</a:t>
            </a:r>
          </a:p>
          <a:p>
            <a:r>
              <a:rPr lang="fr-FR" sz="4400" b="1" dirty="0" smtClean="0"/>
              <a:t>nom, pont, maison, compter, fonder, matin, simple,ecrivain, faim, plein, syntaxe, symphony, un, tribun, parfum, divan, lampe, centre, ensemble, une, unique, amande, commande 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fr-FR" b="1" dirty="0"/>
              <a:t>p</a:t>
            </a:r>
            <a:r>
              <a:rPr lang="ru-RU" dirty="0"/>
              <a:t> - читается как русское</a:t>
            </a:r>
            <a:r>
              <a:rPr lang="ru-RU" b="1" dirty="0"/>
              <a:t> </a:t>
            </a:r>
            <a:r>
              <a:rPr lang="ru-RU" b="1" dirty="0" smtClean="0"/>
              <a:t>п</a:t>
            </a:r>
            <a:r>
              <a:rPr lang="ru-RU" dirty="0" smtClean="0"/>
              <a:t>:     </a:t>
            </a:r>
            <a:r>
              <a:rPr lang="fr-FR" dirty="0" smtClean="0"/>
              <a:t>portrait</a:t>
            </a:r>
            <a:r>
              <a:rPr lang="fr-FR" b="1" dirty="0"/>
              <a:t>, </a:t>
            </a:r>
            <a:r>
              <a:rPr lang="fr-FR" dirty="0"/>
              <a:t>pomme</a:t>
            </a:r>
            <a:endParaRPr lang="ru-RU" dirty="0"/>
          </a:p>
          <a:p>
            <a:r>
              <a:rPr lang="ru-RU" dirty="0"/>
              <a:t>В середине слова буква </a:t>
            </a:r>
            <a:r>
              <a:rPr lang="en-US" b="1" dirty="0"/>
              <a:t>p</a:t>
            </a:r>
            <a:r>
              <a:rPr lang="en-US" dirty="0"/>
              <a:t> </a:t>
            </a:r>
            <a:r>
              <a:rPr lang="ru-RU" dirty="0"/>
              <a:t>перед </a:t>
            </a:r>
            <a:r>
              <a:rPr lang="en-US" b="1" dirty="0"/>
              <a:t>t</a:t>
            </a:r>
            <a:r>
              <a:rPr lang="ru-RU" dirty="0"/>
              <a:t> не читается: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err="1" smtClean="0"/>
              <a:t>Com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err="1" smtClean="0"/>
              <a:t>ter</a:t>
            </a:r>
            <a:r>
              <a:rPr lang="ru-RU" dirty="0"/>
              <a:t>, </a:t>
            </a:r>
            <a:r>
              <a:rPr lang="en-US" dirty="0"/>
              <a:t>scul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ture</a:t>
            </a:r>
            <a:endParaRPr lang="ru-RU" dirty="0"/>
          </a:p>
          <a:p>
            <a:r>
              <a:rPr lang="ru-RU" b="1" dirty="0"/>
              <a:t> </a:t>
            </a:r>
            <a:r>
              <a:rPr lang="en-US" b="1" dirty="0" smtClean="0"/>
              <a:t>r</a:t>
            </a:r>
            <a:r>
              <a:rPr lang="en-US" dirty="0" smtClean="0"/>
              <a:t> </a:t>
            </a:r>
            <a:r>
              <a:rPr lang="ru-RU" dirty="0"/>
              <a:t>читается как </a:t>
            </a:r>
            <a:r>
              <a:rPr lang="ru-RU" dirty="0" err="1"/>
              <a:t>грассированное</a:t>
            </a:r>
            <a:r>
              <a:rPr lang="ru-RU" dirty="0"/>
              <a:t> </a:t>
            </a:r>
            <a:r>
              <a:rPr lang="ru-RU" b="1" dirty="0" err="1"/>
              <a:t>р</a:t>
            </a:r>
            <a:r>
              <a:rPr lang="ru-RU" dirty="0"/>
              <a:t>, похожий звук получается при полоскании </a:t>
            </a:r>
            <a:r>
              <a:rPr lang="ru-RU" dirty="0" err="1" smtClean="0"/>
              <a:t>горла^</a:t>
            </a:r>
            <a:r>
              <a:rPr lang="ru-RU" dirty="0"/>
              <a:t> </a:t>
            </a:r>
            <a:r>
              <a:rPr lang="en-US" dirty="0" err="1" smtClean="0"/>
              <a:t>Ava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dirty="0" err="1" smtClean="0"/>
              <a:t>e</a:t>
            </a:r>
            <a:r>
              <a:rPr lang="ru-RU" dirty="0"/>
              <a:t>, </a:t>
            </a:r>
            <a:r>
              <a:rPr lang="en-US" dirty="0"/>
              <a:t>ta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e</a:t>
            </a:r>
            <a:endParaRPr lang="ru-RU" dirty="0"/>
          </a:p>
          <a:p>
            <a:r>
              <a:rPr lang="ru-RU" dirty="0"/>
              <a:t>Если слово заканчивается на </a:t>
            </a:r>
            <a:r>
              <a:rPr lang="en-US" b="1" dirty="0" err="1"/>
              <a:t>er</a:t>
            </a:r>
            <a:r>
              <a:rPr lang="ru-RU" b="1" dirty="0"/>
              <a:t>, </a:t>
            </a:r>
            <a:r>
              <a:rPr lang="ru-RU" dirty="0"/>
              <a:t>то буква</a:t>
            </a:r>
            <a:r>
              <a:rPr lang="ru-RU" b="1" dirty="0"/>
              <a:t> </a:t>
            </a:r>
            <a:r>
              <a:rPr lang="en-US" b="1" dirty="0"/>
              <a:t>r </a:t>
            </a:r>
            <a:r>
              <a:rPr lang="ru-RU" dirty="0"/>
              <a:t>в этом сочетании не читается:</a:t>
            </a:r>
          </a:p>
          <a:p>
            <a:r>
              <a:rPr lang="en-US" dirty="0" err="1"/>
              <a:t>Repete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ru-RU" dirty="0"/>
              <a:t>, </a:t>
            </a:r>
            <a:r>
              <a:rPr lang="en-US" dirty="0" err="1"/>
              <a:t>demeure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ru-RU" dirty="0"/>
              <a:t>, </a:t>
            </a:r>
            <a:r>
              <a:rPr lang="en-US" dirty="0"/>
              <a:t>premie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ru-RU" dirty="0"/>
              <a:t>, </a:t>
            </a:r>
            <a:r>
              <a:rPr lang="en-US" dirty="0"/>
              <a:t>le </a:t>
            </a:r>
            <a:r>
              <a:rPr lang="en-US" dirty="0" smtClean="0"/>
              <a:t>cahie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fr-FR" b="1" dirty="0"/>
              <a:t>s </a:t>
            </a:r>
            <a:r>
              <a:rPr lang="ru-RU" dirty="0"/>
              <a:t>читается как русское </a:t>
            </a:r>
            <a:r>
              <a:rPr lang="ru-RU" b="1" dirty="0" smtClean="0"/>
              <a:t>с</a:t>
            </a:r>
            <a:r>
              <a:rPr lang="ru-RU" dirty="0" smtClean="0"/>
              <a:t>:  </a:t>
            </a:r>
            <a:r>
              <a:rPr lang="fr-FR" dirty="0" smtClean="0"/>
              <a:t>Sa </a:t>
            </a:r>
            <a:r>
              <a:rPr lang="fr-FR" dirty="0"/>
              <a:t>vest</a:t>
            </a:r>
            <a:r>
              <a:rPr lang="ru-RU" dirty="0"/>
              <a:t>, </a:t>
            </a:r>
            <a:r>
              <a:rPr lang="fr-FR" dirty="0"/>
              <a:t>traverse</a:t>
            </a:r>
            <a:endParaRPr lang="ru-RU" dirty="0"/>
          </a:p>
          <a:p>
            <a:r>
              <a:rPr lang="en-US" b="1" dirty="0"/>
              <a:t>s</a:t>
            </a:r>
            <a:r>
              <a:rPr lang="en-US" dirty="0"/>
              <a:t> </a:t>
            </a:r>
            <a:r>
              <a:rPr lang="ru-RU" dirty="0"/>
              <a:t>между двумя гласными озвучивается и читается как  русское </a:t>
            </a:r>
            <a:r>
              <a:rPr lang="ru-RU" b="1" dirty="0" smtClean="0"/>
              <a:t>з</a:t>
            </a:r>
            <a:r>
              <a:rPr lang="ru-RU" dirty="0" smtClean="0"/>
              <a:t>:     </a:t>
            </a:r>
            <a:r>
              <a:rPr lang="en-US" dirty="0" smtClean="0"/>
              <a:t>chaise</a:t>
            </a:r>
            <a:r>
              <a:rPr lang="ru-RU" dirty="0"/>
              <a:t>, </a:t>
            </a:r>
            <a:r>
              <a:rPr lang="en-US" dirty="0" err="1"/>
              <a:t>maison</a:t>
            </a:r>
            <a:r>
              <a:rPr lang="en-US" dirty="0"/>
              <a:t>, </a:t>
            </a:r>
            <a:r>
              <a:rPr lang="en-US" dirty="0" err="1"/>
              <a:t>paysan</a:t>
            </a:r>
            <a:endParaRPr lang="ru-RU" dirty="0"/>
          </a:p>
          <a:p>
            <a:r>
              <a:rPr lang="en-US" b="1" dirty="0"/>
              <a:t> </a:t>
            </a:r>
            <a:r>
              <a:rPr lang="en-US" b="1" dirty="0" smtClean="0"/>
              <a:t>t</a:t>
            </a:r>
            <a:r>
              <a:rPr lang="en-US" dirty="0" smtClean="0"/>
              <a:t> </a:t>
            </a:r>
            <a:r>
              <a:rPr lang="ru-RU" dirty="0"/>
              <a:t>читается как русское </a:t>
            </a:r>
            <a:r>
              <a:rPr lang="ru-RU" b="1" dirty="0" smtClean="0"/>
              <a:t>т</a:t>
            </a:r>
            <a:r>
              <a:rPr lang="ru-RU" dirty="0" smtClean="0"/>
              <a:t>:    </a:t>
            </a:r>
            <a:r>
              <a:rPr lang="en-US" dirty="0" err="1" smtClean="0"/>
              <a:t>Tirer</a:t>
            </a:r>
            <a:r>
              <a:rPr lang="ru-RU" dirty="0"/>
              <a:t>, </a:t>
            </a:r>
            <a:r>
              <a:rPr lang="en-US" dirty="0"/>
              <a:t>t</a:t>
            </a:r>
            <a:r>
              <a:rPr lang="ru-RU" dirty="0" err="1"/>
              <a:t>é</a:t>
            </a:r>
            <a:r>
              <a:rPr lang="en-US" dirty="0" err="1"/>
              <a:t>atre</a:t>
            </a:r>
            <a:endParaRPr lang="ru-RU" dirty="0"/>
          </a:p>
          <a:p>
            <a:r>
              <a:rPr lang="en-US" b="1" dirty="0"/>
              <a:t>t</a:t>
            </a:r>
            <a:r>
              <a:rPr lang="en-US" dirty="0"/>
              <a:t> </a:t>
            </a:r>
            <a:r>
              <a:rPr lang="ru-RU" dirty="0"/>
              <a:t>в сочетании </a:t>
            </a:r>
            <a:r>
              <a:rPr lang="en-US" b="1" dirty="0" err="1"/>
              <a:t>ti</a:t>
            </a:r>
            <a:r>
              <a:rPr lang="ru-RU" b="1" dirty="0"/>
              <a:t> + гласный</a:t>
            </a:r>
            <a:r>
              <a:rPr lang="ru-RU" dirty="0"/>
              <a:t> читается русское</a:t>
            </a:r>
            <a:r>
              <a:rPr lang="ru-RU" b="1" dirty="0"/>
              <a:t> с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fr-FR" dirty="0" smtClean="0"/>
              <a:t>national</a:t>
            </a:r>
            <a:r>
              <a:rPr lang="fr-FR" dirty="0"/>
              <a:t>, actionner, democratie, initiale, initiative, </a:t>
            </a:r>
            <a:endParaRPr lang="ru-RU" dirty="0"/>
          </a:p>
          <a:p>
            <a:r>
              <a:rPr lang="ru-RU" dirty="0"/>
              <a:t>Если группе </a:t>
            </a:r>
            <a:r>
              <a:rPr lang="en-US" b="1" dirty="0" err="1"/>
              <a:t>ti</a:t>
            </a:r>
            <a:r>
              <a:rPr lang="ru-RU" b="1" dirty="0"/>
              <a:t> + гласный </a:t>
            </a:r>
            <a:r>
              <a:rPr lang="ru-RU" dirty="0"/>
              <a:t>предшествует буква </a:t>
            </a:r>
            <a:r>
              <a:rPr lang="en-US" b="1" dirty="0"/>
              <a:t>s</a:t>
            </a:r>
            <a:r>
              <a:rPr lang="ru-RU" dirty="0"/>
              <a:t>, то </a:t>
            </a:r>
            <a:r>
              <a:rPr lang="en-US" b="1" dirty="0"/>
              <a:t>t</a:t>
            </a:r>
            <a:r>
              <a:rPr lang="en-US" dirty="0"/>
              <a:t> </a:t>
            </a:r>
            <a:r>
              <a:rPr lang="ru-RU" dirty="0"/>
              <a:t>читается как русское </a:t>
            </a:r>
            <a:r>
              <a:rPr lang="ru-RU" b="1" dirty="0"/>
              <a:t>т</a:t>
            </a:r>
            <a:r>
              <a:rPr lang="ru-RU" dirty="0"/>
              <a:t>:</a:t>
            </a:r>
          </a:p>
          <a:p>
            <a:r>
              <a:rPr lang="en-US" dirty="0" err="1"/>
              <a:t>ve</a:t>
            </a:r>
            <a:r>
              <a:rPr lang="en-US" dirty="0" err="1">
                <a:solidFill>
                  <a:srgbClr val="FF0000"/>
                </a:solidFill>
              </a:rPr>
              <a:t>st</a:t>
            </a:r>
            <a:r>
              <a:rPr lang="en-US" dirty="0" err="1"/>
              <a:t>iaire</a:t>
            </a:r>
            <a:r>
              <a:rPr lang="en-US" dirty="0"/>
              <a:t>, </a:t>
            </a:r>
            <a:r>
              <a:rPr lang="en-US" dirty="0" err="1"/>
              <a:t>mode</a:t>
            </a:r>
            <a:r>
              <a:rPr lang="en-US" dirty="0" err="1">
                <a:solidFill>
                  <a:srgbClr val="FF0000"/>
                </a:solidFill>
              </a:rPr>
              <a:t>st</a:t>
            </a:r>
            <a:r>
              <a:rPr lang="en-US" dirty="0" err="1"/>
              <a:t>ie</a:t>
            </a:r>
            <a:r>
              <a:rPr lang="en-US" dirty="0"/>
              <a:t>, </a:t>
            </a:r>
            <a:r>
              <a:rPr lang="en-US" dirty="0" err="1" smtClean="0"/>
              <a:t>fore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err="1" smtClean="0"/>
              <a:t>ier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605464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Правила чтения</a:t>
            </a:r>
            <a:endParaRPr lang="ru-RU" b="1" dirty="0"/>
          </a:p>
          <a:p>
            <a:r>
              <a:rPr lang="ru-RU" dirty="0"/>
              <a:t> </a:t>
            </a:r>
            <a:r>
              <a:rPr lang="ru-RU" b="1" dirty="0" smtClean="0"/>
              <a:t>Французский </a:t>
            </a:r>
            <a:r>
              <a:rPr lang="ru-RU" b="1" dirty="0"/>
              <a:t>алфавит совпадает с английским – это латинский алфавит и содержит </a:t>
            </a:r>
            <a:r>
              <a:rPr lang="ru-RU" b="1" dirty="0">
                <a:solidFill>
                  <a:srgbClr val="FF0000"/>
                </a:solidFill>
              </a:rPr>
              <a:t>28 букв</a:t>
            </a:r>
            <a:r>
              <a:rPr lang="ru-RU" b="1" dirty="0"/>
              <a:t>, из которых 6 гласных. Во французском языке над гласными иногда ставятся </a:t>
            </a:r>
            <a:r>
              <a:rPr lang="ru-RU" b="1" dirty="0" err="1"/>
              <a:t>аксанты</a:t>
            </a:r>
            <a:r>
              <a:rPr lang="ru-RU" b="1" dirty="0"/>
              <a:t> – черточки, крышечки, точки – </a:t>
            </a:r>
            <a:r>
              <a:rPr lang="ru-RU" b="1" dirty="0" smtClean="0"/>
              <a:t>некоторые </a:t>
            </a:r>
            <a:r>
              <a:rPr lang="ru-RU" b="1" dirty="0"/>
              <a:t>на чтение не влияют, кроме случаев, указанных в правилах чтения.</a:t>
            </a:r>
          </a:p>
          <a:p>
            <a:r>
              <a:rPr lang="ru-RU" b="1" dirty="0">
                <a:solidFill>
                  <a:srgbClr val="FF0000"/>
                </a:solidFill>
              </a:rPr>
              <a:t>При чтении ударение всегда ставится на последний слог</a:t>
            </a:r>
            <a:r>
              <a:rPr lang="ru-RU" b="1" dirty="0"/>
              <a:t>. Все слова читаются по правилам, которых около </a:t>
            </a:r>
            <a:r>
              <a:rPr lang="ru-RU" b="1" dirty="0" smtClean="0"/>
              <a:t>тридцати.</a:t>
            </a:r>
            <a:endParaRPr lang="ru-RU" b="1" dirty="0"/>
          </a:p>
          <a:p>
            <a:pPr>
              <a:buNone/>
            </a:pP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/>
              <a:t>x</a:t>
            </a:r>
            <a:r>
              <a:rPr lang="en-US" dirty="0"/>
              <a:t> </a:t>
            </a:r>
            <a:r>
              <a:rPr lang="ru-RU" dirty="0"/>
              <a:t>в словах, начинающихся с </a:t>
            </a:r>
            <a:r>
              <a:rPr lang="en-US" b="1" dirty="0"/>
              <a:t>ex</a:t>
            </a:r>
            <a:r>
              <a:rPr lang="ru-RU" b="1" dirty="0"/>
              <a:t>- </a:t>
            </a:r>
            <a:r>
              <a:rPr lang="ru-RU" dirty="0"/>
              <a:t>перед гласными читается как русское </a:t>
            </a:r>
            <a:r>
              <a:rPr lang="ru-RU" b="1" dirty="0" err="1"/>
              <a:t>гз</a:t>
            </a:r>
            <a:r>
              <a:rPr lang="ru-RU" dirty="0"/>
              <a:t>: 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en-US" dirty="0" smtClean="0"/>
              <a:t>l</a:t>
            </a:r>
            <a:r>
              <a:rPr lang="ru-RU" dirty="0"/>
              <a:t>’</a:t>
            </a:r>
            <a:r>
              <a:rPr lang="en-US" dirty="0" err="1"/>
              <a:t>examen</a:t>
            </a:r>
            <a:r>
              <a:rPr lang="ru-RU" dirty="0"/>
              <a:t>, </a:t>
            </a:r>
            <a:r>
              <a:rPr lang="en-US" dirty="0"/>
              <a:t>inexorable</a:t>
            </a:r>
            <a:endParaRPr lang="ru-RU" dirty="0"/>
          </a:p>
          <a:p>
            <a:r>
              <a:rPr lang="en-US" b="1" dirty="0"/>
              <a:t>x</a:t>
            </a:r>
            <a:r>
              <a:rPr lang="en-US" dirty="0"/>
              <a:t> </a:t>
            </a:r>
            <a:r>
              <a:rPr lang="ru-RU" dirty="0"/>
              <a:t>в словах, начинающихся с </a:t>
            </a:r>
            <a:r>
              <a:rPr lang="en-US" b="1" dirty="0"/>
              <a:t>ex</a:t>
            </a:r>
            <a:r>
              <a:rPr lang="ru-RU" b="1" dirty="0"/>
              <a:t>- </a:t>
            </a:r>
            <a:r>
              <a:rPr lang="ru-RU" dirty="0"/>
              <a:t>перед согласными читается как русское </a:t>
            </a:r>
            <a:r>
              <a:rPr lang="ru-RU" b="1" dirty="0" err="1"/>
              <a:t>кз</a:t>
            </a:r>
            <a:r>
              <a:rPr lang="ru-RU" dirty="0"/>
              <a:t>: 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en-US" dirty="0" err="1" smtClean="0"/>
              <a:t>externe</a:t>
            </a:r>
            <a:r>
              <a:rPr lang="ru-RU" dirty="0"/>
              <a:t>, </a:t>
            </a:r>
            <a:r>
              <a:rPr lang="en-US" dirty="0"/>
              <a:t>excursion</a:t>
            </a:r>
            <a:endParaRPr lang="ru-RU" dirty="0"/>
          </a:p>
          <a:p>
            <a:r>
              <a:rPr lang="en-US" b="1" dirty="0"/>
              <a:t>x</a:t>
            </a:r>
            <a:r>
              <a:rPr lang="en-US" dirty="0"/>
              <a:t> </a:t>
            </a:r>
            <a:r>
              <a:rPr lang="ru-RU" dirty="0"/>
              <a:t>в середине слова читается как русское </a:t>
            </a:r>
            <a:r>
              <a:rPr lang="ru-RU" b="1" dirty="0" err="1"/>
              <a:t>кз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en-US" dirty="0" smtClean="0"/>
              <a:t>La </a:t>
            </a:r>
            <a:r>
              <a:rPr lang="en-US" dirty="0"/>
              <a:t>mixture</a:t>
            </a:r>
            <a:r>
              <a:rPr lang="ru-RU" dirty="0"/>
              <a:t>, </a:t>
            </a:r>
            <a:r>
              <a:rPr lang="en-US" dirty="0"/>
              <a:t>le </a:t>
            </a:r>
            <a:r>
              <a:rPr lang="en-US" dirty="0" err="1"/>
              <a:t>lexique</a:t>
            </a:r>
            <a:endParaRPr lang="ru-RU" dirty="0"/>
          </a:p>
          <a:p>
            <a:r>
              <a:rPr lang="ru-RU" dirty="0"/>
              <a:t>В порядковых числительных </a:t>
            </a:r>
            <a:r>
              <a:rPr lang="en-US" b="1" dirty="0"/>
              <a:t>x </a:t>
            </a:r>
            <a:r>
              <a:rPr lang="ru-RU" dirty="0"/>
              <a:t>читается как русское </a:t>
            </a:r>
            <a:r>
              <a:rPr lang="ru-RU" b="1" dirty="0" smtClean="0"/>
              <a:t>з</a:t>
            </a:r>
            <a:r>
              <a:rPr lang="ru-RU" dirty="0" smtClean="0"/>
              <a:t>:      </a:t>
            </a:r>
            <a:r>
              <a:rPr lang="en-US" dirty="0" err="1" smtClean="0"/>
              <a:t>Deuxi</a:t>
            </a:r>
            <a:r>
              <a:rPr lang="ru-RU" dirty="0" err="1"/>
              <a:t>è</a:t>
            </a:r>
            <a:r>
              <a:rPr lang="en-US" dirty="0"/>
              <a:t>me</a:t>
            </a:r>
            <a:r>
              <a:rPr lang="ru-RU" dirty="0"/>
              <a:t>, </a:t>
            </a:r>
            <a:r>
              <a:rPr lang="en-US" dirty="0" err="1"/>
              <a:t>sixi</a:t>
            </a:r>
            <a:r>
              <a:rPr lang="ru-RU" dirty="0" err="1"/>
              <a:t>è</a:t>
            </a:r>
            <a:r>
              <a:rPr lang="en-US" dirty="0"/>
              <a:t>me</a:t>
            </a:r>
            <a:endParaRPr lang="ru-RU" dirty="0"/>
          </a:p>
          <a:p>
            <a:r>
              <a:rPr lang="ru-RU" dirty="0"/>
              <a:t> </a:t>
            </a:r>
            <a:r>
              <a:rPr lang="en-US" b="1" dirty="0" smtClean="0"/>
              <a:t>z</a:t>
            </a:r>
            <a:r>
              <a:rPr lang="ru-RU" dirty="0" smtClean="0"/>
              <a:t> </a:t>
            </a:r>
            <a:r>
              <a:rPr lang="ru-RU" dirty="0"/>
              <a:t>читается как русское </a:t>
            </a:r>
            <a:r>
              <a:rPr lang="ru-RU" b="1" dirty="0" smtClean="0"/>
              <a:t>з</a:t>
            </a:r>
            <a:r>
              <a:rPr lang="ru-RU" dirty="0" smtClean="0"/>
              <a:t>:  </a:t>
            </a:r>
            <a:r>
              <a:rPr lang="en-US" dirty="0" err="1" smtClean="0"/>
              <a:t>Quatorze</a:t>
            </a:r>
            <a:r>
              <a:rPr lang="ru-RU" dirty="0"/>
              <a:t>, </a:t>
            </a:r>
            <a:r>
              <a:rPr lang="en-US" dirty="0"/>
              <a:t>z</a:t>
            </a:r>
            <a:r>
              <a:rPr lang="ru-RU" dirty="0" err="1"/>
              <a:t>é</a:t>
            </a:r>
            <a:r>
              <a:rPr lang="en-US" dirty="0" err="1"/>
              <a:t>ro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Упражнение7</a:t>
            </a:r>
            <a:r>
              <a:rPr lang="ru-RU" sz="4000" b="1" dirty="0"/>
              <a:t> </a:t>
            </a:r>
            <a:r>
              <a:rPr lang="ru-RU" sz="4000" b="1" dirty="0" smtClean="0"/>
              <a:t>   Прочитать</a:t>
            </a:r>
            <a:r>
              <a:rPr lang="ru-RU" sz="4000" b="1" dirty="0"/>
              <a:t>: </a:t>
            </a:r>
          </a:p>
          <a:p>
            <a:r>
              <a:rPr lang="fr-FR" sz="4000" b="1" dirty="0"/>
              <a:t>portrait, pomme, compter, sculpture, sept, avare, tare, repeter, demeurer, premier, cahier, sa vest, traverse, chaise, maison, paysan, tirer, téatre, national, actionner, democratie, initiale, initiative, vestiaire, modestie, forestier, l’examen, inexorable, externe, excursion, mixture, lexique, deuxième, sixième, quatorze, zéro</a:t>
            </a:r>
            <a:endParaRPr lang="ru-RU" sz="4000" b="1" dirty="0"/>
          </a:p>
          <a:p>
            <a:endParaRPr lang="ru-RU" sz="4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389440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Сочетания согласных</a:t>
            </a:r>
            <a:r>
              <a:rPr lang="fr-FR" b="1" i="1" dirty="0"/>
              <a:t>:</a:t>
            </a:r>
            <a:endParaRPr lang="ru-RU" dirty="0"/>
          </a:p>
          <a:p>
            <a:r>
              <a:rPr lang="fr-FR" b="1" dirty="0"/>
              <a:t> </a:t>
            </a:r>
            <a:r>
              <a:rPr lang="en-US" b="1" dirty="0" err="1" smtClean="0"/>
              <a:t>th</a:t>
            </a:r>
            <a:r>
              <a:rPr lang="en-US" dirty="0" smtClean="0"/>
              <a:t> </a:t>
            </a:r>
            <a:r>
              <a:rPr lang="ru-RU" dirty="0"/>
              <a:t>читается как русское </a:t>
            </a:r>
            <a:r>
              <a:rPr lang="ru-RU" b="1" dirty="0" smtClean="0"/>
              <a:t>т</a:t>
            </a:r>
            <a:r>
              <a:rPr lang="ru-RU" dirty="0" smtClean="0"/>
              <a:t>:   </a:t>
            </a:r>
            <a:r>
              <a:rPr lang="en-US" dirty="0" err="1" smtClean="0"/>
              <a:t>Mar</a:t>
            </a:r>
            <a:r>
              <a:rPr lang="en-US" dirty="0" err="1" smtClean="0">
                <a:solidFill>
                  <a:srgbClr val="FF0000"/>
                </a:solidFill>
              </a:rPr>
              <a:t>th</a:t>
            </a:r>
            <a:r>
              <a:rPr lang="en-US" dirty="0" err="1" smtClean="0"/>
              <a:t>e</a:t>
            </a:r>
            <a:r>
              <a:rPr lang="ru-RU" dirty="0"/>
              <a:t>, </a:t>
            </a:r>
            <a:r>
              <a:rPr lang="en-US" dirty="0" err="1">
                <a:solidFill>
                  <a:srgbClr val="FF0000"/>
                </a:solidFill>
              </a:rPr>
              <a:t>th</a:t>
            </a:r>
            <a:r>
              <a:rPr lang="ru-RU" dirty="0" err="1"/>
              <a:t>éâ</a:t>
            </a:r>
            <a:r>
              <a:rPr lang="en-US" dirty="0" err="1"/>
              <a:t>tre</a:t>
            </a:r>
            <a:r>
              <a:rPr lang="ru-RU" dirty="0"/>
              <a:t>, </a:t>
            </a:r>
            <a:r>
              <a:rPr lang="en-US" dirty="0" err="1">
                <a:solidFill>
                  <a:srgbClr val="FF0000"/>
                </a:solidFill>
              </a:rPr>
              <a:t>th</a:t>
            </a:r>
            <a:r>
              <a:rPr lang="ru-RU" dirty="0" err="1"/>
              <a:t>é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 smtClean="0"/>
              <a:t>с</a:t>
            </a:r>
            <a:r>
              <a:rPr lang="en-US" b="1" dirty="0"/>
              <a:t>h</a:t>
            </a:r>
            <a:r>
              <a:rPr lang="en-US" dirty="0"/>
              <a:t> </a:t>
            </a:r>
            <a:r>
              <a:rPr lang="ru-RU" dirty="0"/>
              <a:t>читается как русское </a:t>
            </a:r>
            <a:r>
              <a:rPr lang="ru-RU" b="1" dirty="0" err="1" smtClean="0"/>
              <a:t>ш</a:t>
            </a: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fr-FR" dirty="0" smtClean="0"/>
              <a:t>mar</a:t>
            </a:r>
            <a:r>
              <a:rPr lang="fr-FR" dirty="0" smtClean="0">
                <a:solidFill>
                  <a:srgbClr val="FF0000"/>
                </a:solidFill>
              </a:rPr>
              <a:t>ch</a:t>
            </a:r>
            <a:r>
              <a:rPr lang="fr-FR" dirty="0" smtClean="0"/>
              <a:t>e</a:t>
            </a:r>
            <a:r>
              <a:rPr lang="fr-FR" dirty="0"/>
              <a:t>, </a:t>
            </a:r>
            <a:r>
              <a:rPr lang="fr-FR" dirty="0">
                <a:solidFill>
                  <a:srgbClr val="FF0000"/>
                </a:solidFill>
              </a:rPr>
              <a:t>ch</a:t>
            </a:r>
            <a:r>
              <a:rPr lang="fr-FR" dirty="0"/>
              <a:t>ien, </a:t>
            </a:r>
            <a:r>
              <a:rPr lang="fr-FR" dirty="0">
                <a:solidFill>
                  <a:srgbClr val="FF0000"/>
                </a:solidFill>
              </a:rPr>
              <a:t>ch</a:t>
            </a:r>
            <a:r>
              <a:rPr lang="fr-FR" dirty="0"/>
              <a:t>at, co</a:t>
            </a:r>
            <a:r>
              <a:rPr lang="fr-FR" dirty="0">
                <a:solidFill>
                  <a:srgbClr val="FF0000"/>
                </a:solidFill>
              </a:rPr>
              <a:t>ch</a:t>
            </a:r>
            <a:r>
              <a:rPr lang="fr-FR" dirty="0"/>
              <a:t>emar</a:t>
            </a:r>
            <a:endParaRPr lang="ru-RU" dirty="0"/>
          </a:p>
          <a:p>
            <a:r>
              <a:rPr lang="fr-FR" b="1" dirty="0"/>
              <a:t> </a:t>
            </a:r>
            <a:r>
              <a:rPr lang="fr-FR" b="1" dirty="0" smtClean="0"/>
              <a:t>ph</a:t>
            </a:r>
            <a:r>
              <a:rPr lang="fr-FR" dirty="0" smtClean="0"/>
              <a:t> </a:t>
            </a:r>
            <a:r>
              <a:rPr lang="ru-RU" dirty="0"/>
              <a:t>читается как </a:t>
            </a:r>
            <a:r>
              <a:rPr lang="ru-RU" b="1" dirty="0" smtClean="0"/>
              <a:t>ф:</a:t>
            </a:r>
            <a:r>
              <a:rPr lang="fr-FR" dirty="0" smtClean="0"/>
              <a:t> </a:t>
            </a:r>
            <a:r>
              <a:rPr lang="ru-RU" dirty="0" smtClean="0"/>
              <a:t>   </a:t>
            </a:r>
            <a:r>
              <a:rPr lang="fr-FR" dirty="0" smtClean="0">
                <a:solidFill>
                  <a:srgbClr val="FF0000"/>
                </a:solidFill>
              </a:rPr>
              <a:t>ph</a:t>
            </a:r>
            <a:r>
              <a:rPr lang="fr-FR" dirty="0" smtClean="0"/>
              <a:t>oto</a:t>
            </a:r>
            <a:r>
              <a:rPr lang="fr-FR" dirty="0"/>
              <a:t>, le paragra</a:t>
            </a:r>
            <a:r>
              <a:rPr lang="fr-FR" dirty="0">
                <a:solidFill>
                  <a:srgbClr val="FF0000"/>
                </a:solidFill>
              </a:rPr>
              <a:t>ph</a:t>
            </a:r>
            <a:r>
              <a:rPr lang="fr-FR" dirty="0"/>
              <a:t>e, </a:t>
            </a:r>
            <a:r>
              <a:rPr lang="fr-FR" dirty="0">
                <a:solidFill>
                  <a:srgbClr val="FF0000"/>
                </a:solidFill>
              </a:rPr>
              <a:t>ph</a:t>
            </a:r>
            <a:r>
              <a:rPr lang="fr-FR" dirty="0"/>
              <a:t>ysicien</a:t>
            </a:r>
            <a:endParaRPr lang="ru-RU" dirty="0"/>
          </a:p>
          <a:p>
            <a:r>
              <a:rPr lang="fr-FR" b="1" dirty="0"/>
              <a:t> </a:t>
            </a:r>
            <a:r>
              <a:rPr lang="fr-FR" b="1" dirty="0" smtClean="0"/>
              <a:t>gn</a:t>
            </a:r>
            <a:r>
              <a:rPr lang="fr-FR" dirty="0" smtClean="0"/>
              <a:t> </a:t>
            </a:r>
            <a:r>
              <a:rPr lang="ru-RU" dirty="0"/>
              <a:t>читается как русское </a:t>
            </a:r>
            <a:r>
              <a:rPr lang="ru-RU" b="1" dirty="0" err="1"/>
              <a:t>нь</a:t>
            </a:r>
            <a:r>
              <a:rPr lang="fr-FR" b="1" dirty="0" smtClean="0"/>
              <a:t>:</a:t>
            </a:r>
            <a:r>
              <a:rPr lang="ru-RU" dirty="0" smtClean="0"/>
              <a:t>   </a:t>
            </a:r>
            <a:r>
              <a:rPr lang="fr-FR" dirty="0" smtClean="0"/>
              <a:t>espa</a:t>
            </a:r>
            <a:r>
              <a:rPr lang="fr-FR" dirty="0" smtClean="0">
                <a:solidFill>
                  <a:srgbClr val="FF0000"/>
                </a:solidFill>
              </a:rPr>
              <a:t>gn</a:t>
            </a:r>
            <a:r>
              <a:rPr lang="fr-FR" dirty="0" smtClean="0"/>
              <a:t>ol</a:t>
            </a:r>
            <a:r>
              <a:rPr lang="fr-FR" dirty="0"/>
              <a:t>, coca</a:t>
            </a:r>
            <a:r>
              <a:rPr lang="fr-FR" dirty="0">
                <a:solidFill>
                  <a:srgbClr val="FF0000"/>
                </a:solidFill>
              </a:rPr>
              <a:t>gn</a:t>
            </a:r>
            <a:r>
              <a:rPr lang="fr-FR" dirty="0"/>
              <a:t>e, Bourgo</a:t>
            </a:r>
            <a:r>
              <a:rPr lang="fr-FR" dirty="0">
                <a:solidFill>
                  <a:srgbClr val="FF0000"/>
                </a:solidFill>
              </a:rPr>
              <a:t>gn</a:t>
            </a:r>
            <a:r>
              <a:rPr lang="fr-FR" dirty="0"/>
              <a:t>e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 smtClean="0"/>
              <a:t>Упражнение8</a:t>
            </a:r>
            <a:r>
              <a:rPr lang="ru-RU" dirty="0" smtClean="0"/>
              <a:t>         </a:t>
            </a:r>
            <a:r>
              <a:rPr lang="ru-RU" b="1" dirty="0" smtClean="0"/>
              <a:t>Прочитать</a:t>
            </a:r>
            <a:r>
              <a:rPr lang="ru-RU" b="1" dirty="0"/>
              <a:t>:</a:t>
            </a:r>
            <a:endParaRPr lang="ru-RU" dirty="0"/>
          </a:p>
          <a:p>
            <a:pPr>
              <a:buNone/>
            </a:pPr>
            <a:r>
              <a:rPr lang="ru-RU" dirty="0" smtClean="0"/>
              <a:t>    </a:t>
            </a:r>
            <a:r>
              <a:rPr lang="fr-FR" sz="4000" b="1" dirty="0" smtClean="0"/>
              <a:t>Marthe</a:t>
            </a:r>
            <a:r>
              <a:rPr lang="fr-FR" sz="4000" b="1" dirty="0"/>
              <a:t>, théâtre, thé, marche, chien, chat, cochemar, photo, paragraphe, physicien, espagnol, cocagne, Bourgogne</a:t>
            </a:r>
            <a:endParaRPr lang="ru-RU" sz="4000" b="1" dirty="0"/>
          </a:p>
          <a:p>
            <a:pPr>
              <a:buNone/>
            </a:pPr>
            <a:r>
              <a:rPr lang="fr-FR" sz="4000" b="1" dirty="0"/>
              <a:t> </a:t>
            </a:r>
            <a:endParaRPr lang="ru-RU" sz="40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/>
          </a:bodyPr>
          <a:lstStyle/>
          <a:p>
            <a:r>
              <a:rPr lang="fr-FR" b="1" dirty="0"/>
              <a:t>p</a:t>
            </a:r>
            <a:r>
              <a:rPr lang="ru-RU" dirty="0"/>
              <a:t> - читается как русское</a:t>
            </a:r>
            <a:r>
              <a:rPr lang="ru-RU" b="1" dirty="0"/>
              <a:t> </a:t>
            </a:r>
            <a:r>
              <a:rPr lang="ru-RU" b="1" dirty="0" err="1"/>
              <a:t>п</a:t>
            </a:r>
            <a:endParaRPr lang="ru-RU" dirty="0"/>
          </a:p>
          <a:p>
            <a:r>
              <a:rPr lang="fr-FR" dirty="0"/>
              <a:t>portrait</a:t>
            </a:r>
            <a:r>
              <a:rPr lang="fr-FR" b="1" dirty="0"/>
              <a:t>, </a:t>
            </a:r>
            <a:r>
              <a:rPr lang="fr-FR" dirty="0"/>
              <a:t>pomme</a:t>
            </a:r>
            <a:endParaRPr lang="ru-RU" dirty="0"/>
          </a:p>
          <a:p>
            <a:r>
              <a:rPr lang="ru-RU" dirty="0"/>
              <a:t>В середине слова буква </a:t>
            </a:r>
            <a:r>
              <a:rPr lang="en-US" b="1" dirty="0"/>
              <a:t>p</a:t>
            </a:r>
            <a:r>
              <a:rPr lang="en-US" dirty="0"/>
              <a:t> </a:t>
            </a:r>
            <a:r>
              <a:rPr lang="ru-RU" dirty="0"/>
              <a:t>перед </a:t>
            </a:r>
            <a:r>
              <a:rPr lang="en-US" b="1" dirty="0"/>
              <a:t>t</a:t>
            </a:r>
            <a:r>
              <a:rPr lang="ru-RU" dirty="0"/>
              <a:t> не читается:</a:t>
            </a:r>
          </a:p>
          <a:p>
            <a:r>
              <a:rPr lang="en-US" dirty="0" err="1"/>
              <a:t>Compter</a:t>
            </a:r>
            <a:r>
              <a:rPr lang="ru-RU" dirty="0"/>
              <a:t>, </a:t>
            </a:r>
            <a:r>
              <a:rPr lang="en-US" dirty="0"/>
              <a:t>sculpture</a:t>
            </a:r>
            <a:endParaRPr lang="ru-RU" dirty="0"/>
          </a:p>
          <a:p>
            <a:r>
              <a:rPr lang="ru-RU" b="1" dirty="0"/>
              <a:t> </a:t>
            </a:r>
            <a:r>
              <a:rPr lang="en-US" b="1" dirty="0" smtClean="0"/>
              <a:t>r</a:t>
            </a:r>
            <a:r>
              <a:rPr lang="en-US" dirty="0" smtClean="0"/>
              <a:t> </a:t>
            </a:r>
            <a:r>
              <a:rPr lang="ru-RU" dirty="0"/>
              <a:t>читается как </a:t>
            </a:r>
            <a:r>
              <a:rPr lang="ru-RU" dirty="0" err="1"/>
              <a:t>грассированное</a:t>
            </a:r>
            <a:r>
              <a:rPr lang="ru-RU" dirty="0"/>
              <a:t> </a:t>
            </a:r>
            <a:r>
              <a:rPr lang="ru-RU" b="1" dirty="0" err="1"/>
              <a:t>р</a:t>
            </a:r>
            <a:r>
              <a:rPr lang="ru-RU" dirty="0"/>
              <a:t>, похожий звук получается при полоскании </a:t>
            </a:r>
            <a:r>
              <a:rPr lang="ru-RU" dirty="0" err="1"/>
              <a:t>горла^</a:t>
            </a:r>
            <a:endParaRPr lang="ru-RU" dirty="0"/>
          </a:p>
          <a:p>
            <a:r>
              <a:rPr lang="en-US" dirty="0" err="1"/>
              <a:t>Avare</a:t>
            </a:r>
            <a:r>
              <a:rPr lang="ru-RU" dirty="0"/>
              <a:t>, </a:t>
            </a:r>
            <a:r>
              <a:rPr lang="en-US" dirty="0"/>
              <a:t>tare</a:t>
            </a:r>
            <a:endParaRPr lang="ru-RU" dirty="0"/>
          </a:p>
          <a:p>
            <a:r>
              <a:rPr lang="ru-RU" dirty="0"/>
              <a:t>Если слово заканчивается на </a:t>
            </a:r>
            <a:r>
              <a:rPr lang="en-US" b="1" dirty="0" err="1"/>
              <a:t>er</a:t>
            </a:r>
            <a:r>
              <a:rPr lang="ru-RU" b="1" dirty="0"/>
              <a:t>, </a:t>
            </a:r>
            <a:r>
              <a:rPr lang="ru-RU" dirty="0"/>
              <a:t>то буква</a:t>
            </a:r>
            <a:r>
              <a:rPr lang="ru-RU" b="1" dirty="0"/>
              <a:t> </a:t>
            </a:r>
            <a:r>
              <a:rPr lang="en-US" b="1" dirty="0"/>
              <a:t>r </a:t>
            </a:r>
            <a:r>
              <a:rPr lang="ru-RU" dirty="0"/>
              <a:t>в этом сочетании не читается:</a:t>
            </a:r>
          </a:p>
          <a:p>
            <a:r>
              <a:rPr lang="en-US" dirty="0" err="1"/>
              <a:t>Repeter</a:t>
            </a:r>
            <a:r>
              <a:rPr lang="ru-RU" dirty="0"/>
              <a:t>, </a:t>
            </a:r>
            <a:r>
              <a:rPr lang="en-US" dirty="0" err="1"/>
              <a:t>demeurer</a:t>
            </a:r>
            <a:r>
              <a:rPr lang="ru-RU" dirty="0"/>
              <a:t>, </a:t>
            </a:r>
            <a:r>
              <a:rPr lang="en-US" dirty="0"/>
              <a:t>premier</a:t>
            </a:r>
            <a:r>
              <a:rPr lang="ru-RU" dirty="0"/>
              <a:t>, </a:t>
            </a:r>
            <a:r>
              <a:rPr lang="en-US" dirty="0"/>
              <a:t>le </a:t>
            </a:r>
            <a:r>
              <a:rPr lang="en-US" dirty="0" smtClean="0"/>
              <a:t>cahier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Чтение окончаний глаголов:</a:t>
            </a:r>
            <a:endParaRPr lang="ru-RU" dirty="0"/>
          </a:p>
        </p:txBody>
      </p:sp>
      <p:pic>
        <p:nvPicPr>
          <p:cNvPr id="1027" name="Picture 3" descr="H:\!!!!!!0.0.0.ДИСК  D асус и самсунг кроме УМК для т.студти\1.2.2.ПОСОБИЯ разные- р.р+\ЧТЕНИЕ\11. Произношение\Исп-е в презентации\правило чтения ок.глаголо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-60000">
            <a:off x="-159" y="765350"/>
            <a:ext cx="9145120" cy="6093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!!!!!!0.0.0.ДИСК  D асус и самсунг кроме УМК для т.студти\1.2.2.ПОСОБИЯ разные- р.р+\ЧТЕНИЕ\11. Произношение\Исп-е в презентации\правило чтения ок.глаголов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-60000">
            <a:off x="617" y="-746"/>
            <a:ext cx="9144000" cy="6858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!!!!!!0.0.0.ДИСК  D асус и самсунг кроме УМК для т.студти\1.2.2.ПОСОБИЯ разные- р.р+\ЧТЕНИЕ\11. Произношение\Исп-е в презентации\правило чтения ок.глаголов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!!!!!!0.0.0.ДИСК  D асус и самсунг кроме УМК для т.студти\1.2.2.ПОСОБИЯ разные- р.р+\ЧТЕНИЕ\11. Произношение\Исп-е в презентации\правило чтения ок.глаголов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2420888"/>
          </a:xfrm>
          <a:prstGeom prst="rect">
            <a:avLst/>
          </a:prstGeom>
          <a:noFill/>
        </p:spPr>
      </p:pic>
      <p:pic>
        <p:nvPicPr>
          <p:cNvPr id="4099" name="Picture 3" descr="H:\!!!!!!0.0.0.ДИСК  D асус и самсунг кроме УМК для т.студти\1.2.2.ПОСОБИЯ разные- р.р+\ЧТЕНИЕ\11. Произношение\Исп-е в презентации\правило чтения ок.глаголов4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2348880"/>
            <a:ext cx="9144000" cy="4509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!!!!!!0.0.0.ДИСК  D асус и самсунг кроме УМК для т.студти\1.2.2.ПОСОБИЯ разные- р.р+\ЧТЕНИЕ\11. Произношение\Исп-е в презентации\правило чтения ок.глаголов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Правила чтения</a:t>
            </a:r>
            <a:endParaRPr lang="ru-RU" dirty="0"/>
          </a:p>
          <a:p>
            <a:r>
              <a:rPr lang="ru-RU" b="1" dirty="0"/>
              <a:t> </a:t>
            </a:r>
            <a:r>
              <a:rPr lang="ru-RU" b="1" i="1" dirty="0" smtClean="0"/>
              <a:t>Не </a:t>
            </a:r>
            <a:r>
              <a:rPr lang="ru-RU" b="1" i="1" dirty="0"/>
              <a:t>читаются:</a:t>
            </a:r>
            <a:endParaRPr lang="ru-RU" dirty="0"/>
          </a:p>
          <a:p>
            <a:r>
              <a:rPr lang="ru-RU" b="1" dirty="0"/>
              <a:t> </a:t>
            </a:r>
            <a:r>
              <a:rPr lang="ru-RU" b="1" dirty="0" smtClean="0"/>
              <a:t>-</a:t>
            </a:r>
            <a:r>
              <a:rPr lang="fr-FR" b="1" dirty="0" smtClean="0">
                <a:solidFill>
                  <a:srgbClr val="FF0000"/>
                </a:solidFill>
              </a:rPr>
              <a:t>e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fr-FR" b="1" dirty="0" smtClean="0">
                <a:solidFill>
                  <a:srgbClr val="FF0000"/>
                </a:solidFill>
              </a:rPr>
              <a:t>s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fr-FR" b="1" dirty="0" smtClean="0">
                <a:solidFill>
                  <a:srgbClr val="FF0000"/>
                </a:solidFill>
              </a:rPr>
              <a:t>z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fr-FR" b="1" dirty="0" smtClean="0">
                <a:solidFill>
                  <a:srgbClr val="FF0000"/>
                </a:solidFill>
              </a:rPr>
              <a:t>t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fr-FR" b="1" dirty="0" smtClean="0">
                <a:solidFill>
                  <a:srgbClr val="FF0000"/>
                </a:solidFill>
              </a:rPr>
              <a:t>d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fr-FR" b="1" dirty="0" smtClean="0">
                <a:solidFill>
                  <a:srgbClr val="FF0000"/>
                </a:solidFill>
              </a:rPr>
              <a:t>x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p </a:t>
            </a:r>
            <a:r>
              <a:rPr lang="ru-RU" b="1" dirty="0"/>
              <a:t>- </a:t>
            </a:r>
            <a:r>
              <a:rPr lang="ru-RU" dirty="0"/>
              <a:t>на конце слов не читаются</a:t>
            </a:r>
          </a:p>
          <a:p>
            <a:r>
              <a:rPr lang="ru-RU" dirty="0"/>
              <a:t>Также не читаются сочетания из этих согласных на конце слова, например </a:t>
            </a:r>
            <a:r>
              <a:rPr lang="ru-RU" dirty="0" smtClean="0"/>
              <a:t>-</a:t>
            </a:r>
            <a:r>
              <a:rPr lang="en-US" dirty="0" err="1" smtClean="0">
                <a:solidFill>
                  <a:srgbClr val="FF0000"/>
                </a:solidFill>
              </a:rPr>
              <a:t>ts</a:t>
            </a:r>
            <a:r>
              <a:rPr lang="en-US" dirty="0" smtClean="0"/>
              <a:t> </a:t>
            </a:r>
            <a:r>
              <a:rPr lang="ru-RU" dirty="0"/>
              <a:t>на конце слова не читается.</a:t>
            </a:r>
          </a:p>
          <a:p>
            <a:r>
              <a:rPr lang="en-US" b="1" dirty="0"/>
              <a:t> </a:t>
            </a:r>
            <a:r>
              <a:rPr lang="ru-RU" b="1" dirty="0" smtClean="0"/>
              <a:t>Упражнение </a:t>
            </a:r>
            <a:r>
              <a:rPr lang="ru-RU" b="1" dirty="0"/>
              <a:t>1 </a:t>
            </a:r>
            <a:endParaRPr lang="ru-RU" dirty="0"/>
          </a:p>
          <a:p>
            <a:r>
              <a:rPr lang="ru-RU" b="1" dirty="0" err="1"/>
              <a:t>Вычернуть</a:t>
            </a:r>
            <a:r>
              <a:rPr lang="ru-RU" b="1" dirty="0"/>
              <a:t> в следующих словах буквы, которые не </a:t>
            </a:r>
            <a:r>
              <a:rPr lang="ru-RU" b="1" dirty="0" smtClean="0"/>
              <a:t>читаются (не произнести!!!):</a:t>
            </a:r>
            <a:endParaRPr lang="ru-RU" dirty="0"/>
          </a:p>
          <a:p>
            <a:r>
              <a:rPr lang="fr-FR" dirty="0"/>
              <a:t>Tu parles trop. Tu dois te taire, s’il te plait. Nous n’avons pas assez de temps pour t’entendre. Beaucoup de gens nous attendent.</a:t>
            </a:r>
            <a:endParaRPr lang="ru-RU" dirty="0"/>
          </a:p>
          <a:p>
            <a:r>
              <a:rPr lang="fr-FR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Гласные:</a:t>
            </a:r>
            <a:endParaRPr lang="ru-RU" dirty="0"/>
          </a:p>
          <a:p>
            <a:r>
              <a:rPr lang="ru-RU" b="1" dirty="0"/>
              <a:t> 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/>
              <a:t> </a:t>
            </a:r>
            <a:r>
              <a:rPr lang="ru-RU" b="1" dirty="0"/>
              <a:t>- </a:t>
            </a:r>
            <a:r>
              <a:rPr lang="ru-RU" dirty="0"/>
              <a:t>читается как русское </a:t>
            </a:r>
            <a:r>
              <a:rPr lang="ru-RU" b="1" dirty="0"/>
              <a:t>а</a:t>
            </a:r>
            <a:r>
              <a:rPr lang="ru-RU" dirty="0"/>
              <a:t>:</a:t>
            </a:r>
          </a:p>
          <a:p>
            <a:r>
              <a:rPr lang="fr-FR" dirty="0"/>
              <a:t>Sale , rate, va, date, vaste, valse, gala</a:t>
            </a:r>
            <a:endParaRPr lang="ru-RU" dirty="0"/>
          </a:p>
          <a:p>
            <a:r>
              <a:rPr lang="fr-FR" dirty="0"/>
              <a:t> </a:t>
            </a:r>
            <a:r>
              <a:rPr lang="ru-RU" b="1" dirty="0" err="1" smtClean="0">
                <a:solidFill>
                  <a:srgbClr val="FF0000"/>
                </a:solidFill>
              </a:rPr>
              <a:t>è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ê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и </a:t>
            </a:r>
            <a:r>
              <a:rPr lang="ru-RU" dirty="0"/>
              <a:t>буква</a:t>
            </a: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е</a:t>
            </a:r>
            <a:r>
              <a:rPr lang="ru-RU" dirty="0"/>
              <a:t>, если на нее </a:t>
            </a:r>
            <a:r>
              <a:rPr lang="ru-RU" dirty="0" smtClean="0"/>
              <a:t>падает </a:t>
            </a:r>
            <a:r>
              <a:rPr lang="ru-RU" dirty="0"/>
              <a:t>ударение</a:t>
            </a:r>
            <a:r>
              <a:rPr lang="ru-RU" dirty="0" smtClean="0"/>
              <a:t>, или после 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есть удвоенная согласная </a:t>
            </a:r>
            <a:r>
              <a:rPr lang="ru-RU" dirty="0"/>
              <a:t>читается как </a:t>
            </a:r>
            <a:r>
              <a:rPr lang="ru-RU" b="1" dirty="0"/>
              <a:t>э</a:t>
            </a:r>
            <a:r>
              <a:rPr lang="ru-RU" dirty="0"/>
              <a:t>:</a:t>
            </a:r>
          </a:p>
          <a:p>
            <a:r>
              <a:rPr lang="fr-FR" dirty="0"/>
              <a:t>crème, tête, traverse, fête, bête, crêpe, père, mère, </a:t>
            </a:r>
            <a:r>
              <a:rPr lang="en-US" dirty="0" err="1" smtClean="0"/>
              <a:t>app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/>
              <a:t>lle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- </a:t>
            </a:r>
            <a:r>
              <a:rPr lang="ru-RU" b="1" dirty="0" err="1" smtClean="0">
                <a:solidFill>
                  <a:srgbClr val="FF0000"/>
                </a:solidFill>
              </a:rPr>
              <a:t>é</a:t>
            </a:r>
            <a:r>
              <a:rPr lang="ru-RU" b="1" dirty="0" smtClean="0"/>
              <a:t>  - </a:t>
            </a:r>
            <a:r>
              <a:rPr lang="ru-RU" dirty="0" smtClean="0"/>
              <a:t>читается как русская Э – «КОКЕТЛИВО!» близко по произношению во фразе: </a:t>
            </a:r>
            <a:r>
              <a:rPr lang="ru-RU" dirty="0" smtClean="0">
                <a:solidFill>
                  <a:srgbClr val="FF0000"/>
                </a:solidFill>
              </a:rPr>
              <a:t>Э</a:t>
            </a:r>
            <a:r>
              <a:rPr lang="ru-RU" dirty="0" smtClean="0"/>
              <a:t>ТИ Д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ТИ ТЯНУТ С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ТИ.</a:t>
            </a:r>
            <a:r>
              <a:rPr lang="fr-FR" dirty="0" smtClean="0"/>
              <a:t> arm</a:t>
            </a:r>
            <a:r>
              <a:rPr lang="fr-FR" dirty="0" smtClean="0">
                <a:solidFill>
                  <a:srgbClr val="FF0000"/>
                </a:solidFill>
              </a:rPr>
              <a:t>é</a:t>
            </a:r>
            <a:r>
              <a:rPr lang="fr-FR" dirty="0" smtClean="0"/>
              <a:t>e, march</a:t>
            </a:r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dirty="0" smtClean="0"/>
              <a:t>r, r</a:t>
            </a:r>
            <a:r>
              <a:rPr lang="fr-FR" dirty="0" smtClean="0">
                <a:solidFill>
                  <a:srgbClr val="FF0000"/>
                </a:solidFill>
              </a:rPr>
              <a:t>é</a:t>
            </a:r>
            <a:r>
              <a:rPr lang="fr-FR" dirty="0" smtClean="0"/>
              <a:t>p</a:t>
            </a:r>
            <a:r>
              <a:rPr lang="fr-FR" dirty="0" smtClean="0">
                <a:solidFill>
                  <a:srgbClr val="FF0000"/>
                </a:solidFill>
              </a:rPr>
              <a:t>é</a:t>
            </a:r>
            <a:r>
              <a:rPr lang="fr-FR" dirty="0" smtClean="0"/>
              <a:t>t</a:t>
            </a:r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dirty="0" smtClean="0"/>
              <a:t>r, les, mes, pénétr</a:t>
            </a:r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dirty="0" smtClean="0"/>
              <a:t>r</a:t>
            </a:r>
            <a:r>
              <a:rPr lang="ru-RU" dirty="0" smtClean="0"/>
              <a:t>, </a:t>
            </a:r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в односложных словах читается как русское </a:t>
            </a:r>
            <a:r>
              <a:rPr lang="ru-RU" b="1" dirty="0"/>
              <a:t>ё </a:t>
            </a:r>
            <a:r>
              <a:rPr lang="ru-RU" dirty="0"/>
              <a:t>[</a:t>
            </a:r>
            <a:r>
              <a:rPr lang="ru-RU" dirty="0" err="1"/>
              <a:t>ə</a:t>
            </a:r>
            <a:r>
              <a:rPr lang="ru-RU" dirty="0"/>
              <a:t>]:</a:t>
            </a:r>
          </a:p>
          <a:p>
            <a:r>
              <a:rPr lang="en-US" dirty="0"/>
              <a:t>Le</a:t>
            </a:r>
            <a:r>
              <a:rPr lang="ru-RU" dirty="0"/>
              <a:t>, </a:t>
            </a:r>
            <a:r>
              <a:rPr lang="en-US" dirty="0"/>
              <a:t>je</a:t>
            </a:r>
            <a:r>
              <a:rPr lang="ru-RU" dirty="0"/>
              <a:t>, </a:t>
            </a:r>
            <a:r>
              <a:rPr lang="en-US" dirty="0"/>
              <a:t>me</a:t>
            </a:r>
            <a:r>
              <a:rPr lang="ru-RU" dirty="0"/>
              <a:t>, </a:t>
            </a:r>
            <a:r>
              <a:rPr lang="en-US" dirty="0" err="1" smtClean="0"/>
              <a:t>ce</a:t>
            </a:r>
            <a:r>
              <a:rPr lang="ru-RU" dirty="0" smtClean="0"/>
              <a:t>…</a:t>
            </a:r>
            <a:endParaRPr lang="ru-RU" dirty="0"/>
          </a:p>
          <a:p>
            <a:r>
              <a:rPr lang="en-US" b="1" dirty="0"/>
              <a:t>e </a:t>
            </a:r>
            <a:r>
              <a:rPr lang="ru-RU" dirty="0"/>
              <a:t>в неударном слоге читается как русское </a:t>
            </a:r>
            <a:r>
              <a:rPr lang="ru-RU" b="1" dirty="0"/>
              <a:t>ё </a:t>
            </a:r>
            <a:r>
              <a:rPr lang="ru-RU" dirty="0"/>
              <a:t>или пропускается (что называется беглое е):</a:t>
            </a:r>
          </a:p>
          <a:p>
            <a:r>
              <a:rPr lang="en-US" dirty="0" err="1"/>
              <a:t>r</a:t>
            </a:r>
            <a:r>
              <a:rPr lang="en-US" dirty="0" err="1">
                <a:solidFill>
                  <a:srgbClr val="FF0000"/>
                </a:solidFill>
              </a:rPr>
              <a:t>e</a:t>
            </a:r>
            <a:r>
              <a:rPr lang="en-US" dirty="0" err="1"/>
              <a:t>garder</a:t>
            </a:r>
            <a:r>
              <a:rPr lang="ru-RU" dirty="0"/>
              <a:t>, </a:t>
            </a:r>
            <a:r>
              <a:rPr lang="en-US" dirty="0" err="1"/>
              <a:t>app</a:t>
            </a:r>
            <a:r>
              <a:rPr lang="en-US" dirty="0" err="1">
                <a:solidFill>
                  <a:srgbClr val="FF0000"/>
                </a:solidFill>
              </a:rPr>
              <a:t>e</a:t>
            </a:r>
            <a:r>
              <a:rPr lang="en-US" dirty="0" err="1"/>
              <a:t>ler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FF0000"/>
                </a:solidFill>
              </a:rPr>
              <a:t>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/>
              <a:t>простая или со значками - читается как и:</a:t>
            </a:r>
          </a:p>
          <a:p>
            <a:r>
              <a:rPr lang="en-US" sz="3600" b="1" dirty="0" err="1"/>
              <a:t>V</a:t>
            </a:r>
            <a:r>
              <a:rPr lang="en-US" sz="3600" b="1" dirty="0" err="1">
                <a:solidFill>
                  <a:srgbClr val="FF0000"/>
                </a:solidFill>
              </a:rPr>
              <a:t>i</a:t>
            </a:r>
            <a:r>
              <a:rPr lang="en-US" sz="3600" b="1" dirty="0" err="1"/>
              <a:t>te</a:t>
            </a:r>
            <a:r>
              <a:rPr lang="ru-RU" sz="3600" b="1" dirty="0"/>
              <a:t>, </a:t>
            </a:r>
            <a:r>
              <a:rPr lang="en-US" sz="3600" b="1" dirty="0"/>
              <a:t>d</a:t>
            </a:r>
            <a:r>
              <a:rPr lang="ru-RU" sz="3600" b="1" dirty="0" err="1">
                <a:solidFill>
                  <a:srgbClr val="FF0000"/>
                </a:solidFill>
              </a:rPr>
              <a:t>î</a:t>
            </a:r>
            <a:r>
              <a:rPr lang="en-US" sz="3600" b="1" dirty="0" err="1"/>
              <a:t>ner</a:t>
            </a:r>
            <a:endParaRPr lang="ru-RU" sz="3600" b="1" dirty="0"/>
          </a:p>
          <a:p>
            <a:r>
              <a:rPr lang="ru-RU" sz="3600" b="1" dirty="0" err="1">
                <a:solidFill>
                  <a:srgbClr val="FF0000"/>
                </a:solidFill>
              </a:rPr>
              <a:t>ï</a:t>
            </a:r>
            <a:r>
              <a:rPr lang="ru-RU" sz="3600" b="1" dirty="0"/>
              <a:t>  - всегда читается отдельно, в не зависимости от сочетания в которое она входит:</a:t>
            </a:r>
          </a:p>
          <a:p>
            <a:r>
              <a:rPr lang="en-US" sz="3600" b="1" dirty="0"/>
              <a:t>Na</a:t>
            </a:r>
            <a:r>
              <a:rPr lang="ru-RU" sz="3600" b="1" dirty="0" err="1">
                <a:solidFill>
                  <a:srgbClr val="FF0000"/>
                </a:solidFill>
              </a:rPr>
              <a:t>ï</a:t>
            </a:r>
            <a:r>
              <a:rPr lang="en-US" sz="3600" b="1" dirty="0"/>
              <a:t>f</a:t>
            </a:r>
            <a:r>
              <a:rPr lang="ru-RU" sz="3600" b="1" dirty="0"/>
              <a:t>, </a:t>
            </a:r>
            <a:r>
              <a:rPr lang="en-US" sz="3600" b="1" dirty="0"/>
              <a:t>la</a:t>
            </a:r>
            <a:r>
              <a:rPr lang="ru-RU" sz="3600" b="1" dirty="0" err="1">
                <a:solidFill>
                  <a:srgbClr val="FF0000"/>
                </a:solidFill>
              </a:rPr>
              <a:t>ï</a:t>
            </a:r>
            <a:r>
              <a:rPr lang="en-US" sz="3600" b="1" dirty="0" err="1"/>
              <a:t>que</a:t>
            </a:r>
            <a:endParaRPr lang="ru-RU" sz="3600" b="1" dirty="0"/>
          </a:p>
          <a:p>
            <a:r>
              <a:rPr lang="ru-RU" sz="3600" b="1" dirty="0"/>
              <a:t>Перед любым гласным </a:t>
            </a:r>
            <a:r>
              <a:rPr lang="en-US" sz="3600" b="1" dirty="0" err="1">
                <a:solidFill>
                  <a:srgbClr val="FF0000"/>
                </a:solidFill>
              </a:rPr>
              <a:t>i</a:t>
            </a:r>
            <a:r>
              <a:rPr lang="en-US" sz="3600" b="1" dirty="0"/>
              <a:t> </a:t>
            </a:r>
            <a:r>
              <a:rPr lang="ru-RU" sz="3600" b="1" dirty="0"/>
              <a:t>читается как </a:t>
            </a:r>
            <a:r>
              <a:rPr lang="ru-RU" sz="3600" b="1" dirty="0">
                <a:solidFill>
                  <a:srgbClr val="FF0000"/>
                </a:solidFill>
              </a:rPr>
              <a:t>й</a:t>
            </a:r>
            <a:r>
              <a:rPr lang="ru-RU" sz="3600" b="1" dirty="0"/>
              <a:t>:</a:t>
            </a:r>
          </a:p>
          <a:p>
            <a:r>
              <a:rPr lang="en-US" sz="3600" b="1" dirty="0"/>
              <a:t>P</a:t>
            </a:r>
            <a:r>
              <a:rPr lang="en-US" sz="3600" b="1" dirty="0">
                <a:solidFill>
                  <a:srgbClr val="FF0000"/>
                </a:solidFill>
              </a:rPr>
              <a:t>i</a:t>
            </a:r>
            <a:r>
              <a:rPr lang="ru-RU" sz="3600" b="1" dirty="0" err="1"/>
              <a:t>è</a:t>
            </a:r>
            <a:r>
              <a:rPr lang="en-US" sz="3600" b="1" dirty="0" err="1"/>
              <a:t>ce</a:t>
            </a:r>
            <a:r>
              <a:rPr lang="ru-RU" sz="3600" b="1" dirty="0"/>
              <a:t>, </a:t>
            </a:r>
            <a:r>
              <a:rPr lang="en-US" sz="3600" b="1" dirty="0" err="1"/>
              <a:t>p</a:t>
            </a:r>
            <a:r>
              <a:rPr lang="en-US" sz="3600" b="1" dirty="0" err="1">
                <a:solidFill>
                  <a:srgbClr val="FF0000"/>
                </a:solidFill>
              </a:rPr>
              <a:t>i</a:t>
            </a:r>
            <a:r>
              <a:rPr lang="en-US" sz="3600" b="1" dirty="0" err="1"/>
              <a:t>aniste</a:t>
            </a:r>
            <a:endParaRPr lang="ru-RU" sz="3600" b="1" dirty="0"/>
          </a:p>
          <a:p>
            <a:r>
              <a:rPr lang="ru-RU" sz="3600" b="1" dirty="0"/>
              <a:t> 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 </a:t>
            </a:r>
            <a:r>
              <a:rPr lang="ru-RU" sz="3600" b="1" dirty="0"/>
              <a:t>-  читается как русское </a:t>
            </a:r>
            <a:r>
              <a:rPr lang="en-US" sz="3600" b="1" dirty="0"/>
              <a:t>o</a:t>
            </a:r>
            <a:endParaRPr lang="ru-RU" sz="3600" b="1" dirty="0"/>
          </a:p>
          <a:p>
            <a:r>
              <a:rPr lang="fr-FR" sz="3600" b="1" dirty="0"/>
              <a:t>monopole, donner, pomme</a:t>
            </a:r>
            <a:endParaRPr lang="ru-RU" sz="3600" b="1" dirty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82148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u</a:t>
            </a:r>
            <a:r>
              <a:rPr lang="ru-RU" sz="4000" b="1" dirty="0"/>
              <a:t> -</a:t>
            </a:r>
            <a:r>
              <a:rPr lang="ru-RU" sz="4000" dirty="0"/>
              <a:t> читается как русское </a:t>
            </a:r>
            <a:r>
              <a:rPr lang="ru-RU" sz="4000" b="1" dirty="0" smtClean="0"/>
              <a:t>ю</a:t>
            </a:r>
            <a:r>
              <a:rPr lang="ru-RU" sz="4000" dirty="0" smtClean="0"/>
              <a:t>:  </a:t>
            </a:r>
            <a:r>
              <a:rPr lang="fr-FR" sz="4000" dirty="0" smtClean="0"/>
              <a:t>t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dirty="0"/>
              <a:t>, min</a:t>
            </a:r>
            <a:r>
              <a:rPr lang="fr-FR" sz="4000" dirty="0">
                <a:solidFill>
                  <a:srgbClr val="FF0000"/>
                </a:solidFill>
              </a:rPr>
              <a:t>u</a:t>
            </a:r>
            <a:r>
              <a:rPr lang="fr-FR" sz="4000" dirty="0"/>
              <a:t>te, sûr,</a:t>
            </a:r>
            <a:r>
              <a:rPr lang="fr-FR" sz="4000" dirty="0">
                <a:solidFill>
                  <a:srgbClr val="FF0000"/>
                </a:solidFill>
              </a:rPr>
              <a:t> une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fr-FR" sz="4000" dirty="0"/>
              <a:t> </a:t>
            </a:r>
            <a:r>
              <a:rPr lang="fr-FR" sz="4000" b="1" dirty="0" smtClean="0">
                <a:solidFill>
                  <a:srgbClr val="FF0000"/>
                </a:solidFill>
              </a:rPr>
              <a:t>y</a:t>
            </a:r>
            <a:r>
              <a:rPr lang="fr-FR" sz="4000" b="1" dirty="0" smtClean="0"/>
              <a:t> </a:t>
            </a:r>
            <a:r>
              <a:rPr lang="fr-FR" sz="4000" b="1" dirty="0"/>
              <a:t>-</a:t>
            </a:r>
            <a:r>
              <a:rPr lang="fr-FR" sz="4000" dirty="0"/>
              <a:t> </a:t>
            </a:r>
            <a:r>
              <a:rPr lang="ru-RU" sz="4000" dirty="0"/>
              <a:t>читается как </a:t>
            </a:r>
            <a:r>
              <a:rPr lang="ru-RU" sz="4000" b="1" dirty="0"/>
              <a:t>и</a:t>
            </a:r>
            <a:r>
              <a:rPr lang="fr-FR" sz="4000" dirty="0" smtClean="0"/>
              <a:t>:</a:t>
            </a:r>
            <a:r>
              <a:rPr lang="ru-RU" sz="4000" dirty="0" smtClean="0"/>
              <a:t>    </a:t>
            </a:r>
            <a:r>
              <a:rPr lang="en-US" sz="4000" dirty="0" err="1" smtClean="0"/>
              <a:t>bic</a:t>
            </a:r>
            <a:r>
              <a:rPr lang="en-US" sz="4000" dirty="0" err="1" smtClean="0">
                <a:solidFill>
                  <a:srgbClr val="FF0000"/>
                </a:solidFill>
              </a:rPr>
              <a:t>y</a:t>
            </a:r>
            <a:r>
              <a:rPr lang="en-US" sz="4000" dirty="0" err="1" smtClean="0"/>
              <a:t>clette</a:t>
            </a:r>
            <a:endParaRPr lang="ru-RU" sz="4000" dirty="0"/>
          </a:p>
          <a:p>
            <a:r>
              <a:rPr lang="ru-RU" sz="4000" dirty="0"/>
              <a:t>Буква</a:t>
            </a:r>
            <a:r>
              <a:rPr lang="ru-RU" sz="4000" b="1" dirty="0"/>
              <a:t> </a:t>
            </a:r>
            <a:r>
              <a:rPr lang="en-US" sz="4000" b="1" dirty="0"/>
              <a:t>y </a:t>
            </a:r>
            <a:r>
              <a:rPr lang="ru-RU" sz="4000" dirty="0"/>
              <a:t>между двумя гласными соответствует двум</a:t>
            </a:r>
            <a:r>
              <a:rPr lang="ru-RU" sz="4000" b="1" dirty="0"/>
              <a:t> </a:t>
            </a:r>
            <a:r>
              <a:rPr lang="en-US" sz="4000" b="1" dirty="0" err="1"/>
              <a:t>i</a:t>
            </a:r>
            <a:r>
              <a:rPr lang="ru-RU" sz="4000" b="1" dirty="0"/>
              <a:t>,</a:t>
            </a:r>
            <a:r>
              <a:rPr lang="ru-RU" sz="4000" dirty="0"/>
              <a:t> из которых одно образует </a:t>
            </a:r>
            <a:r>
              <a:rPr lang="ru-RU" sz="4000" dirty="0" err="1"/>
              <a:t>звуко-буквенное</a:t>
            </a:r>
            <a:r>
              <a:rPr lang="ru-RU" sz="4000" dirty="0"/>
              <a:t> сочетание с предыдущей гласной, а другое йотированный </a:t>
            </a:r>
            <a:r>
              <a:rPr lang="ru-RU" sz="4000" dirty="0" smtClean="0"/>
              <a:t>звук:   </a:t>
            </a:r>
            <a:r>
              <a:rPr lang="fr-FR" sz="4000" dirty="0" smtClean="0"/>
              <a:t>Balayer </a:t>
            </a:r>
            <a:r>
              <a:rPr lang="fr-FR" sz="4000" dirty="0"/>
              <a:t>(ba-la</a:t>
            </a:r>
            <a:r>
              <a:rPr lang="fr-FR" sz="4000" dirty="0">
                <a:solidFill>
                  <a:srgbClr val="FF0000"/>
                </a:solidFill>
              </a:rPr>
              <a:t>i-i</a:t>
            </a:r>
            <a:r>
              <a:rPr lang="fr-FR" sz="4000" dirty="0"/>
              <a:t>er) [bal</a:t>
            </a:r>
            <a:r>
              <a:rPr lang="en-US" sz="4000" dirty="0"/>
              <a:t>ε</a:t>
            </a:r>
            <a:r>
              <a:rPr lang="fr-FR" sz="4000" dirty="0"/>
              <a:t>'je], le crayon (cra</a:t>
            </a:r>
            <a:r>
              <a:rPr lang="fr-FR" sz="4000" dirty="0">
                <a:solidFill>
                  <a:srgbClr val="FF0000"/>
                </a:solidFill>
              </a:rPr>
              <a:t>i-i</a:t>
            </a:r>
            <a:r>
              <a:rPr lang="fr-FR" sz="4000" dirty="0"/>
              <a:t>on) [cr</a:t>
            </a:r>
            <a:r>
              <a:rPr lang="en-US" sz="4000" dirty="0"/>
              <a:t>ε</a:t>
            </a:r>
            <a:r>
              <a:rPr lang="fr-FR" sz="4000" dirty="0"/>
              <a:t>’jo]</a:t>
            </a:r>
            <a:endParaRPr lang="ru-RU" sz="4000" dirty="0"/>
          </a:p>
          <a:p>
            <a:pPr>
              <a:buNone/>
            </a:pPr>
            <a:r>
              <a:rPr lang="fr-FR" sz="4000" b="1" dirty="0"/>
              <a:t> </a:t>
            </a:r>
            <a:endParaRPr lang="ru-RU" sz="40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 Упражнение2 </a:t>
            </a:r>
            <a:r>
              <a:rPr lang="ru-RU" sz="4400" dirty="0" smtClean="0"/>
              <a:t>         </a:t>
            </a:r>
            <a:r>
              <a:rPr lang="ru-RU" sz="4400" b="1" dirty="0" smtClean="0"/>
              <a:t>Прочитать:</a:t>
            </a:r>
            <a:endParaRPr lang="ru-RU" sz="4400" dirty="0" smtClean="0"/>
          </a:p>
          <a:p>
            <a:r>
              <a:rPr lang="fr-FR" sz="4400" b="1" dirty="0" smtClean="0"/>
              <a:t>Sale , rate, va, date, vaste, valse, gala, crème, tête, traverse, fête, bête, crêpe, père, mère, armée, marcher, répéter, les, mes, pénétrer, le, je, me, ce, regarder, appeler, vite, dîner, naïf, laïque, pièce, pianiste, fière, ciel, miel, monopole, donner, pomme, tu, minute, sûr, une, bicyclette, pays</a:t>
            </a:r>
            <a:r>
              <a:rPr lang="ru-RU" sz="4400" b="1" dirty="0" smtClean="0"/>
              <a:t>.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i="1" dirty="0"/>
              <a:t>Сочетания гласных:</a:t>
            </a:r>
            <a:endParaRPr lang="ru-RU" dirty="0"/>
          </a:p>
          <a:p>
            <a:r>
              <a:rPr lang="en-US" sz="4000" b="1" dirty="0" err="1"/>
              <a:t>ai</a:t>
            </a:r>
            <a:r>
              <a:rPr lang="ru-RU" sz="4000" b="1" dirty="0"/>
              <a:t>, </a:t>
            </a:r>
            <a:r>
              <a:rPr lang="en-US" sz="4000" b="1" dirty="0" err="1"/>
              <a:t>ei</a:t>
            </a:r>
            <a:r>
              <a:rPr lang="en-US" sz="4000" dirty="0"/>
              <a:t> </a:t>
            </a:r>
            <a:r>
              <a:rPr lang="ru-RU" sz="4000" dirty="0"/>
              <a:t>читаются как  </a:t>
            </a:r>
            <a:r>
              <a:rPr lang="ru-RU" sz="4000" b="1" dirty="0" smtClean="0"/>
              <a:t>э</a:t>
            </a:r>
            <a:r>
              <a:rPr lang="ru-RU" sz="4000" dirty="0" smtClean="0"/>
              <a:t>:    </a:t>
            </a:r>
            <a:r>
              <a:rPr lang="en-US" sz="4000" dirty="0" err="1" smtClean="0"/>
              <a:t>p</a:t>
            </a:r>
            <a:r>
              <a:rPr lang="en-US" sz="4000" dirty="0" err="1" smtClean="0">
                <a:solidFill>
                  <a:srgbClr val="FF0000"/>
                </a:solidFill>
              </a:rPr>
              <a:t>ai</a:t>
            </a:r>
            <a:r>
              <a:rPr lang="en-US" sz="4000" dirty="0" err="1" smtClean="0"/>
              <a:t>re</a:t>
            </a:r>
            <a:r>
              <a:rPr lang="ru-RU" sz="4000" dirty="0"/>
              <a:t>, </a:t>
            </a:r>
            <a:r>
              <a:rPr lang="en-US" sz="4000" dirty="0"/>
              <a:t>b</a:t>
            </a:r>
            <a:r>
              <a:rPr lang="en-US" sz="4000" dirty="0">
                <a:solidFill>
                  <a:srgbClr val="FF0000"/>
                </a:solidFill>
              </a:rPr>
              <a:t>ei</a:t>
            </a:r>
            <a:r>
              <a:rPr lang="en-US" sz="4000" dirty="0"/>
              <a:t>ge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en-US" sz="4000" b="1" dirty="0" err="1" smtClean="0"/>
              <a:t>eu</a:t>
            </a:r>
            <a:r>
              <a:rPr lang="ru-RU" sz="4000" b="1" dirty="0"/>
              <a:t>, </a:t>
            </a:r>
            <a:r>
              <a:rPr lang="ru-RU" sz="4000" b="1" dirty="0" err="1"/>
              <a:t>œ</a:t>
            </a:r>
            <a:r>
              <a:rPr lang="en-US" sz="4000" b="1" dirty="0"/>
              <a:t>u </a:t>
            </a:r>
            <a:r>
              <a:rPr lang="ru-RU" sz="4000" dirty="0"/>
              <a:t>читаются как гласная </a:t>
            </a:r>
            <a:r>
              <a:rPr lang="ru-RU" sz="4000" b="1" dirty="0"/>
              <a:t>ё</a:t>
            </a:r>
            <a:r>
              <a:rPr lang="ru-RU" sz="4000" dirty="0"/>
              <a:t> в слове пёс:</a:t>
            </a:r>
          </a:p>
          <a:p>
            <a:r>
              <a:rPr lang="en-US" sz="4000" dirty="0"/>
              <a:t>d</a:t>
            </a:r>
            <a:r>
              <a:rPr lang="ru-RU" sz="4000" dirty="0" err="1"/>
              <a:t>é</a:t>
            </a:r>
            <a:r>
              <a:rPr lang="en-US" sz="4000" dirty="0" err="1"/>
              <a:t>j</a:t>
            </a:r>
            <a:r>
              <a:rPr lang="en-US" sz="4000" dirty="0" err="1">
                <a:solidFill>
                  <a:srgbClr val="FF0000"/>
                </a:solidFill>
              </a:rPr>
              <a:t>eu</a:t>
            </a:r>
            <a:r>
              <a:rPr lang="en-US" sz="4000" dirty="0" err="1"/>
              <a:t>ner</a:t>
            </a:r>
            <a:r>
              <a:rPr lang="ru-RU" sz="4000" dirty="0"/>
              <a:t>, </a:t>
            </a:r>
            <a:r>
              <a:rPr lang="en-US" sz="4000" dirty="0"/>
              <a:t>fl</a:t>
            </a:r>
            <a:r>
              <a:rPr lang="en-US" sz="4000" dirty="0">
                <a:solidFill>
                  <a:srgbClr val="FF0000"/>
                </a:solidFill>
              </a:rPr>
              <a:t>eu</a:t>
            </a:r>
            <a:r>
              <a:rPr lang="en-US" sz="4000" dirty="0"/>
              <a:t>r</a:t>
            </a:r>
            <a:r>
              <a:rPr lang="ru-RU" sz="4000" dirty="0"/>
              <a:t>, </a:t>
            </a:r>
            <a:r>
              <a:rPr lang="en-US" sz="4000" dirty="0"/>
              <a:t>s</a:t>
            </a:r>
            <a:r>
              <a:rPr lang="ru-RU" sz="4000" dirty="0" err="1">
                <a:solidFill>
                  <a:srgbClr val="FF0000"/>
                </a:solidFill>
              </a:rPr>
              <a:t>œ</a:t>
            </a:r>
            <a:r>
              <a:rPr lang="en-US" sz="4000" dirty="0" err="1">
                <a:solidFill>
                  <a:srgbClr val="FF0000"/>
                </a:solidFill>
              </a:rPr>
              <a:t>u</a:t>
            </a:r>
            <a:r>
              <a:rPr lang="en-US" sz="4000" dirty="0" err="1"/>
              <a:t>r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en-US" sz="4000" b="1" dirty="0" smtClean="0"/>
              <a:t>au</a:t>
            </a:r>
            <a:r>
              <a:rPr lang="ru-RU" sz="4000" dirty="0" smtClean="0"/>
              <a:t> </a:t>
            </a:r>
            <a:r>
              <a:rPr lang="ru-RU" sz="4000" dirty="0"/>
              <a:t>и</a:t>
            </a:r>
            <a:r>
              <a:rPr lang="ru-RU" sz="4000" b="1" dirty="0"/>
              <a:t> </a:t>
            </a:r>
            <a:r>
              <a:rPr lang="en-US" sz="4000" b="1" dirty="0"/>
              <a:t>eau</a:t>
            </a:r>
            <a:r>
              <a:rPr lang="en-US" sz="4000" dirty="0"/>
              <a:t> </a:t>
            </a:r>
            <a:r>
              <a:rPr lang="ru-RU" sz="4000" dirty="0"/>
              <a:t>читается</a:t>
            </a:r>
            <a:r>
              <a:rPr lang="ru-RU" sz="4000" b="1" dirty="0"/>
              <a:t> </a:t>
            </a:r>
            <a:r>
              <a:rPr lang="ru-RU" sz="4000" dirty="0"/>
              <a:t>как русское </a:t>
            </a:r>
            <a:r>
              <a:rPr lang="en-US" sz="4000" b="1" dirty="0"/>
              <a:t>o</a:t>
            </a:r>
            <a:r>
              <a:rPr lang="ru-RU" sz="4000" dirty="0" smtClean="0"/>
              <a:t>:   </a:t>
            </a:r>
            <a:r>
              <a:rPr lang="en-US" sz="4000" dirty="0" smtClean="0">
                <a:solidFill>
                  <a:srgbClr val="FF0000"/>
                </a:solidFill>
              </a:rPr>
              <a:t>au</a:t>
            </a:r>
            <a:r>
              <a:rPr lang="en-US" sz="4000" dirty="0" smtClean="0"/>
              <a:t>rora</a:t>
            </a:r>
            <a:r>
              <a:rPr lang="ru-RU" sz="4000" dirty="0"/>
              <a:t>, </a:t>
            </a:r>
            <a:r>
              <a:rPr lang="en-US" sz="4000" dirty="0" err="1"/>
              <a:t>f</a:t>
            </a:r>
            <a:r>
              <a:rPr lang="en-US" sz="4000" dirty="0" err="1">
                <a:solidFill>
                  <a:srgbClr val="FF0000"/>
                </a:solidFill>
              </a:rPr>
              <a:t>au</a:t>
            </a:r>
            <a:r>
              <a:rPr lang="en-US" sz="4000" dirty="0" err="1"/>
              <a:t>te</a:t>
            </a:r>
            <a:r>
              <a:rPr lang="ru-RU" sz="4000" dirty="0"/>
              <a:t>, </a:t>
            </a:r>
            <a:r>
              <a:rPr lang="en-US" sz="4000" dirty="0"/>
              <a:t>tabl</a:t>
            </a:r>
            <a:r>
              <a:rPr lang="en-US" sz="4000" dirty="0">
                <a:solidFill>
                  <a:srgbClr val="FF0000"/>
                </a:solidFill>
              </a:rPr>
              <a:t>eau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dirty="0"/>
              <a:t> </a:t>
            </a:r>
            <a:r>
              <a:rPr lang="en-US" sz="4000" b="1" dirty="0" err="1" smtClean="0"/>
              <a:t>ou</a:t>
            </a:r>
            <a:r>
              <a:rPr lang="en-US" sz="4000" dirty="0" smtClean="0"/>
              <a:t> </a:t>
            </a:r>
            <a:r>
              <a:rPr lang="ru-RU" sz="4000" dirty="0"/>
              <a:t>читается как русское </a:t>
            </a:r>
            <a:r>
              <a:rPr lang="ru-RU" sz="4000" b="1" dirty="0" smtClean="0"/>
              <a:t>у</a:t>
            </a:r>
            <a:r>
              <a:rPr lang="ru-RU" sz="4000" dirty="0" smtClean="0"/>
              <a:t>:    </a:t>
            </a:r>
            <a:r>
              <a:rPr lang="en-US" sz="4000" dirty="0" err="1" smtClean="0"/>
              <a:t>v</a:t>
            </a:r>
            <a:r>
              <a:rPr lang="en-US" sz="4000" dirty="0" err="1" smtClean="0">
                <a:solidFill>
                  <a:srgbClr val="FF0000"/>
                </a:solidFill>
              </a:rPr>
              <a:t>ou</a:t>
            </a:r>
            <a:r>
              <a:rPr lang="en-US" sz="4000" dirty="0" err="1" smtClean="0"/>
              <a:t>s</a:t>
            </a:r>
            <a:r>
              <a:rPr lang="ru-RU" sz="4000" dirty="0"/>
              <a:t>, </a:t>
            </a:r>
            <a:r>
              <a:rPr lang="en-US" sz="4000" dirty="0"/>
              <a:t>t</a:t>
            </a:r>
            <a:r>
              <a:rPr lang="en-US" sz="4000" dirty="0">
                <a:solidFill>
                  <a:srgbClr val="FF0000"/>
                </a:solidFill>
              </a:rPr>
              <a:t>ou</a:t>
            </a:r>
            <a:r>
              <a:rPr lang="en-US" sz="4000" dirty="0"/>
              <a:t>r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en-US" sz="4000" b="1" dirty="0" err="1" smtClean="0"/>
              <a:t>oi</a:t>
            </a:r>
            <a:r>
              <a:rPr lang="en-US" sz="4000" dirty="0" smtClean="0"/>
              <a:t> </a:t>
            </a:r>
            <a:r>
              <a:rPr lang="ru-RU" sz="4000" dirty="0"/>
              <a:t>читается как русское</a:t>
            </a:r>
            <a:r>
              <a:rPr lang="ru-RU" sz="4000" b="1" dirty="0"/>
              <a:t> </a:t>
            </a:r>
            <a:r>
              <a:rPr lang="ru-RU" sz="4000" b="1" dirty="0" smtClean="0"/>
              <a:t>уа</a:t>
            </a:r>
            <a:r>
              <a:rPr lang="ru-RU" sz="4000" dirty="0" smtClean="0"/>
              <a:t>:    </a:t>
            </a:r>
            <a:r>
              <a:rPr lang="fr-FR" sz="4000" dirty="0" smtClean="0"/>
              <a:t>tr</a:t>
            </a:r>
            <a:r>
              <a:rPr lang="fr-FR" sz="4000" dirty="0" smtClean="0">
                <a:solidFill>
                  <a:srgbClr val="FF0000"/>
                </a:solidFill>
              </a:rPr>
              <a:t>oi</a:t>
            </a:r>
            <a:r>
              <a:rPr lang="fr-FR" sz="4000" dirty="0" smtClean="0"/>
              <a:t>s</a:t>
            </a:r>
            <a:r>
              <a:rPr lang="fr-FR" sz="4000" dirty="0"/>
              <a:t>, la f</a:t>
            </a:r>
            <a:r>
              <a:rPr lang="fr-FR" sz="4000" dirty="0">
                <a:solidFill>
                  <a:srgbClr val="FF0000"/>
                </a:solidFill>
              </a:rPr>
              <a:t>oi</a:t>
            </a:r>
            <a:r>
              <a:rPr lang="fr-FR" sz="4000" dirty="0"/>
              <a:t>, c</a:t>
            </a:r>
            <a:r>
              <a:rPr lang="fr-FR" sz="4000" dirty="0">
                <a:solidFill>
                  <a:srgbClr val="FF0000"/>
                </a:solidFill>
              </a:rPr>
              <a:t>oi</a:t>
            </a:r>
            <a:r>
              <a:rPr lang="fr-FR" sz="4000" dirty="0"/>
              <a:t>n, pourqu</a:t>
            </a:r>
            <a:r>
              <a:rPr lang="fr-FR" sz="4000" dirty="0">
                <a:solidFill>
                  <a:srgbClr val="FF0000"/>
                </a:solidFill>
              </a:rPr>
              <a:t>oi</a:t>
            </a:r>
            <a:endParaRPr lang="ru-RU" sz="4000" dirty="0">
              <a:solidFill>
                <a:srgbClr val="FF0000"/>
              </a:solidFill>
            </a:endParaRP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5400" b="1" dirty="0" smtClean="0"/>
              <a:t>Упражнение3</a:t>
            </a:r>
            <a:r>
              <a:rPr lang="ru-RU" sz="5400" dirty="0"/>
              <a:t> </a:t>
            </a:r>
            <a:r>
              <a:rPr lang="ru-RU" sz="5400" dirty="0" smtClean="0"/>
              <a:t>      </a:t>
            </a:r>
            <a:r>
              <a:rPr lang="ru-RU" sz="5400" b="1" dirty="0" smtClean="0"/>
              <a:t>Прочитать</a:t>
            </a:r>
            <a:r>
              <a:rPr lang="fr-FR" sz="5400" b="1" dirty="0"/>
              <a:t>:</a:t>
            </a:r>
            <a:r>
              <a:rPr lang="fr-FR" sz="5400" dirty="0"/>
              <a:t> </a:t>
            </a:r>
            <a:endParaRPr lang="ru-RU" sz="5400" dirty="0"/>
          </a:p>
          <a:p>
            <a:r>
              <a:rPr lang="fr-FR" sz="6000" b="1" dirty="0"/>
              <a:t>paire, beige, faire, déjeuner, fleur, sœur, aurora, faute, tableau, corbeau, beaucoup, beau. animaux, vous, tour, bateau, taureau, coup, trois, la foi, coin, pourquoi</a:t>
            </a:r>
            <a:endParaRPr lang="ru-RU" sz="6000" b="1" dirty="0"/>
          </a:p>
          <a:p>
            <a:pPr>
              <a:buNone/>
            </a:pPr>
            <a:r>
              <a:rPr lang="fr-FR" sz="5400" b="1" dirty="0"/>
              <a:t> </a:t>
            </a:r>
            <a:endParaRPr lang="ru-RU" sz="5400" b="1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668</Words>
  <Application>Microsoft Office PowerPoint</Application>
  <PresentationFormat>Экран (4:3)</PresentationFormat>
  <Paragraphs>127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Французский язык – начало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Чтение окончаний глаголов: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Французский язык – начало </dc:title>
  <dc:creator>111</dc:creator>
  <cp:lastModifiedBy>111</cp:lastModifiedBy>
  <cp:revision>26</cp:revision>
  <dcterms:created xsi:type="dcterms:W3CDTF">2013-08-31T07:48:19Z</dcterms:created>
  <dcterms:modified xsi:type="dcterms:W3CDTF">2014-08-30T08:26:57Z</dcterms:modified>
</cp:coreProperties>
</file>