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75" r:id="rId3"/>
    <p:sldId id="280" r:id="rId4"/>
    <p:sldId id="261" r:id="rId5"/>
    <p:sldId id="257" r:id="rId6"/>
    <p:sldId id="262" r:id="rId7"/>
    <p:sldId id="265" r:id="rId8"/>
    <p:sldId id="264" r:id="rId9"/>
    <p:sldId id="263" r:id="rId10"/>
    <p:sldId id="278" r:id="rId11"/>
    <p:sldId id="267" r:id="rId12"/>
    <p:sldId id="269" r:id="rId13"/>
    <p:sldId id="266" r:id="rId14"/>
    <p:sldId id="260" r:id="rId15"/>
    <p:sldId id="272" r:id="rId16"/>
    <p:sldId id="271" r:id="rId17"/>
    <p:sldId id="256" r:id="rId18"/>
    <p:sldId id="277" r:id="rId19"/>
    <p:sldId id="270" r:id="rId20"/>
    <p:sldId id="274" r:id="rId21"/>
    <p:sldId id="273" r:id="rId22"/>
    <p:sldId id="281" r:id="rId23"/>
    <p:sldId id="276" r:id="rId24"/>
    <p:sldId id="25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1DD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7EFB-1081-4C5D-9F9E-C95B35A3144D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5B70-E3F1-4121-BC31-D8DDFEBA28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7EFB-1081-4C5D-9F9E-C95B35A3144D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5B70-E3F1-4121-BC31-D8DDFEBA28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7EFB-1081-4C5D-9F9E-C95B35A3144D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5B70-E3F1-4121-BC31-D8DDFEBA28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7EFB-1081-4C5D-9F9E-C95B35A3144D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5B70-E3F1-4121-BC31-D8DDFEBA28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7EFB-1081-4C5D-9F9E-C95B35A3144D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5B70-E3F1-4121-BC31-D8DDFEBA28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7EFB-1081-4C5D-9F9E-C95B35A3144D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5B70-E3F1-4121-BC31-D8DDFEBA28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7EFB-1081-4C5D-9F9E-C95B35A3144D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5B70-E3F1-4121-BC31-D8DDFEBA28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7EFB-1081-4C5D-9F9E-C95B35A3144D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5B70-E3F1-4121-BC31-D8DDFEBA28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7EFB-1081-4C5D-9F9E-C95B35A3144D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5B70-E3F1-4121-BC31-D8DDFEBA28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7EFB-1081-4C5D-9F9E-C95B35A3144D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5B70-E3F1-4121-BC31-D8DDFEBA28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7EFB-1081-4C5D-9F9E-C95B35A3144D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5B70-E3F1-4121-BC31-D8DDFEBA28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D7EFB-1081-4C5D-9F9E-C95B35A3144D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35B70-E3F1-4121-BC31-D8DDFEBA28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&#1084;&#1072;&#1088;&#1080;&#1085;&#1072;\&#1047;&#1072;&#1076;&#1072;&#1085;&#1080;&#1103;%20&#1087;&#1086;%20&#1084;&#1072;&#1090;&#1077;&#1084;\&#1088;&#1077;&#1096;&#1077;&#1085;&#1080;&#1077;%20&#1091;&#1088;&#1072;&#1074;&#1085;&#1077;&#1085;&#1080;&#1081;\&#1052;&#1072;&#1090;&#1077;&#1084;&#1072;&#1090;&#1080;&#1095;&#1077;&#1089;&#1082;&#1080;&#1077;%20&#1054;&#1083;&#1080;&#1084;&#1087;&#1080;&#1081;&#1089;&#1082;&#1080;&#1077;%20&#1080;&#1075;&#1088;&#1099;\Valeriya-Dima-Bilan-Sofiya-Rotaru-Fillip-Kirkorov-Yuliya-Savicheva-Vladimir-Presnyakov-Maks-Pokrovskiy-Timati-Gimn-Olimpiady-v-Sochi-2014(muzofon.com).mp3" TargetMode="Externa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Bookman Old Style" pitchFamily="18" charset="0"/>
              </a:rPr>
              <a:t>Урок </a:t>
            </a:r>
            <a:r>
              <a:rPr lang="ru-RU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Bookman Old Style" pitchFamily="18" charset="0"/>
              </a:rPr>
              <a:t>математики</a:t>
            </a:r>
            <a:br>
              <a:rPr lang="ru-RU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Bookman Old Style" pitchFamily="18" charset="0"/>
              </a:rPr>
              <a:t>в </a:t>
            </a:r>
            <a:r>
              <a:rPr lang="ru-RU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Bookman Old Style" pitchFamily="18" charset="0"/>
              </a:rPr>
              <a:t>4 классе</a:t>
            </a:r>
            <a:br>
              <a:rPr lang="ru-RU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sz="6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Bookman Old Style" pitchFamily="18" charset="0"/>
              </a:rPr>
              <a:t/>
            </a:r>
            <a:br>
              <a:rPr lang="ru-RU" sz="6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sz="2800" b="1" dirty="0" smtClean="0">
                <a:ln w="1905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Bookman Old Style" pitchFamily="18" charset="0"/>
              </a:rPr>
              <a:t>Учитель: Муравьёва М.П.</a:t>
            </a:r>
            <a:endParaRPr lang="ru-RU" sz="6600" b="1" dirty="0">
              <a:ln w="19050"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i.sunhome.ru/foto/250/kandidati-v-talismani-olimpiadi-2014-v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1821315"/>
            <a:ext cx="4425024" cy="3322173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4282" y="500042"/>
            <a:ext cx="50720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>
                <a:latin typeface="Bookman Old Style" pitchFamily="18" charset="0"/>
              </a:rPr>
              <a:t>а + в </a:t>
            </a:r>
            <a:r>
              <a:rPr lang="ru-RU" sz="4400" b="1" dirty="0" smtClean="0">
                <a:latin typeface="Bookman Old Style" pitchFamily="18" charset="0"/>
              </a:rPr>
              <a:t>•</a:t>
            </a:r>
            <a:r>
              <a:rPr lang="ru-RU" sz="6000" b="1" dirty="0" smtClean="0">
                <a:latin typeface="Bookman Old Style" pitchFamily="18" charset="0"/>
              </a:rPr>
              <a:t> с</a:t>
            </a:r>
            <a:endParaRPr lang="ru-RU" sz="6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000240"/>
            <a:ext cx="50720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err="1" smtClean="0">
                <a:latin typeface="Bookman Old Style" pitchFamily="18" charset="0"/>
              </a:rPr>
              <a:t>х</a:t>
            </a:r>
            <a:r>
              <a:rPr lang="ru-RU" sz="6000" b="1" dirty="0" smtClean="0">
                <a:latin typeface="Bookman Old Style" pitchFamily="18" charset="0"/>
              </a:rPr>
              <a:t> - у : </a:t>
            </a:r>
            <a:r>
              <a:rPr lang="en-US" sz="6000" b="1" dirty="0" smtClean="0">
                <a:latin typeface="Bookman Old Style" pitchFamily="18" charset="0"/>
              </a:rPr>
              <a:t>m</a:t>
            </a:r>
            <a:endParaRPr lang="ru-RU" sz="6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3643314"/>
            <a:ext cx="50720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 smtClean="0">
                <a:latin typeface="Bookman Old Style" pitchFamily="18" charset="0"/>
              </a:rPr>
              <a:t>n</a:t>
            </a:r>
            <a:r>
              <a:rPr lang="ru-RU" sz="6000" b="1" dirty="0" smtClean="0">
                <a:latin typeface="Bookman Old Style" pitchFamily="18" charset="0"/>
              </a:rPr>
              <a:t> </a:t>
            </a:r>
            <a:r>
              <a:rPr lang="ru-RU" sz="4400" b="1" dirty="0" smtClean="0">
                <a:latin typeface="Bookman Old Style" pitchFamily="18" charset="0"/>
              </a:rPr>
              <a:t>•</a:t>
            </a:r>
            <a:r>
              <a:rPr lang="ru-RU" sz="6000" b="1" dirty="0" smtClean="0">
                <a:latin typeface="Bookman Old Style" pitchFamily="18" charset="0"/>
              </a:rPr>
              <a:t> в </a:t>
            </a:r>
            <a:r>
              <a:rPr lang="en-US" sz="5400" b="1" dirty="0">
                <a:latin typeface="Bookman Old Style" pitchFamily="18" charset="0"/>
              </a:rPr>
              <a:t>:</a:t>
            </a:r>
            <a:r>
              <a:rPr lang="ru-RU" sz="6000" b="1" dirty="0" smtClean="0">
                <a:latin typeface="Bookman Old Style" pitchFamily="18" charset="0"/>
              </a:rPr>
              <a:t> с</a:t>
            </a:r>
            <a:endParaRPr lang="ru-RU" sz="6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5286388"/>
            <a:ext cx="50720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 smtClean="0">
                <a:latin typeface="Bookman Old Style" pitchFamily="18" charset="0"/>
              </a:rPr>
              <a:t>n</a:t>
            </a:r>
            <a:r>
              <a:rPr lang="ru-RU" sz="6000" b="1" dirty="0" smtClean="0">
                <a:latin typeface="Bookman Old Style" pitchFamily="18" charset="0"/>
              </a:rPr>
              <a:t> </a:t>
            </a:r>
            <a:r>
              <a:rPr lang="ru-RU" sz="4400" b="1" dirty="0" smtClean="0">
                <a:latin typeface="Bookman Old Style" pitchFamily="18" charset="0"/>
              </a:rPr>
              <a:t>•</a:t>
            </a:r>
            <a:r>
              <a:rPr lang="ru-RU" sz="6000" b="1" dirty="0" smtClean="0">
                <a:latin typeface="Bookman Old Style" pitchFamily="18" charset="0"/>
              </a:rPr>
              <a:t> </a:t>
            </a:r>
            <a:r>
              <a:rPr lang="en-US" sz="6000" b="1" dirty="0" smtClean="0">
                <a:latin typeface="Bookman Old Style" pitchFamily="18" charset="0"/>
              </a:rPr>
              <a:t>(</a:t>
            </a:r>
            <a:r>
              <a:rPr lang="ru-RU" sz="6000" b="1" dirty="0" smtClean="0">
                <a:latin typeface="Bookman Old Style" pitchFamily="18" charset="0"/>
              </a:rPr>
              <a:t>в </a:t>
            </a:r>
            <a:r>
              <a:rPr lang="en-US" sz="5400" b="1" dirty="0">
                <a:latin typeface="Bookman Old Style" pitchFamily="18" charset="0"/>
              </a:rPr>
              <a:t>:</a:t>
            </a:r>
            <a:r>
              <a:rPr lang="ru-RU" sz="6000" b="1" dirty="0" smtClean="0">
                <a:latin typeface="Bookman Old Style" pitchFamily="18" charset="0"/>
              </a:rPr>
              <a:t> с</a:t>
            </a:r>
            <a:r>
              <a:rPr lang="en-US" sz="6000" b="1" dirty="0" smtClean="0">
                <a:latin typeface="Bookman Old Style" pitchFamily="18" charset="0"/>
              </a:rPr>
              <a:t>)</a:t>
            </a:r>
            <a:endParaRPr lang="ru-RU" sz="6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428860" y="0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Bookman Old Style" pitchFamily="18" charset="0"/>
              </a:rPr>
              <a:t>1</a:t>
            </a:r>
            <a:endParaRPr lang="ru-RU" sz="3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28662" y="0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Bookman Old Style" pitchFamily="18" charset="0"/>
              </a:rPr>
              <a:t>2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285984" y="1714488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Bookman Old Style" pitchFamily="18" charset="0"/>
              </a:rPr>
              <a:t>2</a:t>
            </a:r>
            <a:endParaRPr lang="ru-RU" sz="3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928662" y="1714488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Bookman Old Style" pitchFamily="18" charset="0"/>
              </a:rPr>
              <a:t>1</a:t>
            </a:r>
            <a:endParaRPr lang="ru-RU" sz="3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928662" y="3214686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Bookman Old Style" pitchFamily="18" charset="0"/>
              </a:rPr>
              <a:t>1</a:t>
            </a:r>
            <a:endParaRPr lang="ru-RU" sz="3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285984" y="3214686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Bookman Old Style" pitchFamily="18" charset="0"/>
              </a:rPr>
              <a:t>2</a:t>
            </a:r>
            <a:endParaRPr lang="ru-RU" sz="3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428860" y="4929198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Bookman Old Style" pitchFamily="18" charset="0"/>
              </a:rPr>
              <a:t>2</a:t>
            </a:r>
            <a:endParaRPr lang="ru-RU" sz="3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857224" y="4929198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Bookman Old Style" pitchFamily="18" charset="0"/>
              </a:rPr>
              <a:t>1</a:t>
            </a:r>
            <a:endParaRPr lang="ru-RU" sz="36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500042"/>
            <a:ext cx="50720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>
                <a:latin typeface="Bookman Old Style" pitchFamily="18" charset="0"/>
              </a:rPr>
              <a:t>а + в </a:t>
            </a:r>
            <a:r>
              <a:rPr lang="ru-RU" sz="4400" b="1" dirty="0" smtClean="0">
                <a:latin typeface="Bookman Old Style" pitchFamily="18" charset="0"/>
              </a:rPr>
              <a:t>•</a:t>
            </a:r>
            <a:r>
              <a:rPr lang="ru-RU" sz="6000" b="1" dirty="0" smtClean="0">
                <a:latin typeface="Bookman Old Style" pitchFamily="18" charset="0"/>
              </a:rPr>
              <a:t> с</a:t>
            </a:r>
            <a:endParaRPr lang="ru-RU" sz="6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000240"/>
            <a:ext cx="50720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err="1" smtClean="0">
                <a:latin typeface="Bookman Old Style" pitchFamily="18" charset="0"/>
              </a:rPr>
              <a:t>х</a:t>
            </a:r>
            <a:r>
              <a:rPr lang="ru-RU" sz="6000" b="1" dirty="0" smtClean="0">
                <a:latin typeface="Bookman Old Style" pitchFamily="18" charset="0"/>
              </a:rPr>
              <a:t> - у : </a:t>
            </a:r>
            <a:r>
              <a:rPr lang="en-US" sz="6000" b="1" dirty="0" smtClean="0">
                <a:latin typeface="Bookman Old Style" pitchFamily="18" charset="0"/>
              </a:rPr>
              <a:t>m</a:t>
            </a:r>
            <a:endParaRPr lang="ru-RU" sz="6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3643314"/>
            <a:ext cx="50720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 smtClean="0">
                <a:latin typeface="Bookman Old Style" pitchFamily="18" charset="0"/>
              </a:rPr>
              <a:t>n</a:t>
            </a:r>
            <a:r>
              <a:rPr lang="ru-RU" sz="6000" b="1" dirty="0" smtClean="0">
                <a:latin typeface="Bookman Old Style" pitchFamily="18" charset="0"/>
              </a:rPr>
              <a:t> </a:t>
            </a:r>
            <a:r>
              <a:rPr lang="ru-RU" sz="4400" b="1" dirty="0" smtClean="0">
                <a:latin typeface="Bookman Old Style" pitchFamily="18" charset="0"/>
              </a:rPr>
              <a:t>•</a:t>
            </a:r>
            <a:r>
              <a:rPr lang="ru-RU" sz="6000" b="1" dirty="0" smtClean="0">
                <a:latin typeface="Bookman Old Style" pitchFamily="18" charset="0"/>
              </a:rPr>
              <a:t> в </a:t>
            </a:r>
            <a:r>
              <a:rPr lang="en-US" sz="5400" b="1" dirty="0">
                <a:latin typeface="Bookman Old Style" pitchFamily="18" charset="0"/>
              </a:rPr>
              <a:t>:</a:t>
            </a:r>
            <a:r>
              <a:rPr lang="ru-RU" sz="6000" b="1" dirty="0" smtClean="0">
                <a:latin typeface="Bookman Old Style" pitchFamily="18" charset="0"/>
              </a:rPr>
              <a:t> с</a:t>
            </a:r>
            <a:endParaRPr lang="ru-RU" sz="6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5286388"/>
            <a:ext cx="50720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 smtClean="0">
                <a:latin typeface="Bookman Old Style" pitchFamily="18" charset="0"/>
              </a:rPr>
              <a:t>n</a:t>
            </a:r>
            <a:r>
              <a:rPr lang="ru-RU" sz="6000" b="1" dirty="0" smtClean="0">
                <a:latin typeface="Bookman Old Style" pitchFamily="18" charset="0"/>
              </a:rPr>
              <a:t> </a:t>
            </a:r>
            <a:r>
              <a:rPr lang="ru-RU" sz="4400" b="1" dirty="0" smtClean="0">
                <a:latin typeface="Bookman Old Style" pitchFamily="18" charset="0"/>
              </a:rPr>
              <a:t>•</a:t>
            </a:r>
            <a:r>
              <a:rPr lang="ru-RU" sz="6000" b="1" dirty="0" smtClean="0">
                <a:latin typeface="Bookman Old Style" pitchFamily="18" charset="0"/>
              </a:rPr>
              <a:t> </a:t>
            </a:r>
            <a:r>
              <a:rPr lang="en-US" sz="6000" b="1" dirty="0" smtClean="0">
                <a:latin typeface="Bookman Old Style" pitchFamily="18" charset="0"/>
              </a:rPr>
              <a:t>(</a:t>
            </a:r>
            <a:r>
              <a:rPr lang="ru-RU" sz="6000" b="1" dirty="0" smtClean="0">
                <a:latin typeface="Bookman Old Style" pitchFamily="18" charset="0"/>
              </a:rPr>
              <a:t>в </a:t>
            </a:r>
            <a:r>
              <a:rPr lang="en-US" sz="5400" b="1" dirty="0">
                <a:latin typeface="Bookman Old Style" pitchFamily="18" charset="0"/>
              </a:rPr>
              <a:t>:</a:t>
            </a:r>
            <a:r>
              <a:rPr lang="ru-RU" sz="6000" b="1" dirty="0" smtClean="0">
                <a:latin typeface="Bookman Old Style" pitchFamily="18" charset="0"/>
              </a:rPr>
              <a:t> с</a:t>
            </a:r>
            <a:r>
              <a:rPr lang="en-US" sz="6000" b="1" dirty="0" smtClean="0">
                <a:latin typeface="Bookman Old Style" pitchFamily="18" charset="0"/>
              </a:rPr>
              <a:t>)</a:t>
            </a:r>
            <a:endParaRPr lang="ru-RU" sz="6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428860" y="0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Bookman Old Style" pitchFamily="18" charset="0"/>
              </a:rPr>
              <a:t>1</a:t>
            </a:r>
            <a:endParaRPr lang="ru-RU" sz="3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28662" y="0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Bookman Old Style" pitchFamily="18" charset="0"/>
              </a:rPr>
              <a:t>2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285984" y="1714488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Bookman Old Style" pitchFamily="18" charset="0"/>
              </a:rPr>
              <a:t>1</a:t>
            </a:r>
            <a:endParaRPr lang="ru-RU" sz="3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928662" y="1714488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Bookman Old Style" pitchFamily="18" charset="0"/>
              </a:rPr>
              <a:t>2</a:t>
            </a:r>
            <a:endParaRPr lang="ru-RU" sz="3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928662" y="3214686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Bookman Old Style" pitchFamily="18" charset="0"/>
              </a:rPr>
              <a:t>1</a:t>
            </a:r>
            <a:endParaRPr lang="ru-RU" sz="3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285984" y="3214686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Bookman Old Style" pitchFamily="18" charset="0"/>
              </a:rPr>
              <a:t>2</a:t>
            </a:r>
            <a:endParaRPr lang="ru-RU" sz="3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428860" y="4929198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Bookman Old Style" pitchFamily="18" charset="0"/>
              </a:rPr>
              <a:t>2</a:t>
            </a:r>
            <a:endParaRPr lang="ru-RU" sz="3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857224" y="4929198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Bookman Old Style" pitchFamily="18" charset="0"/>
              </a:rPr>
              <a:t>1</a:t>
            </a:r>
            <a:endParaRPr lang="ru-RU" sz="3600" dirty="0"/>
          </a:p>
        </p:txBody>
      </p:sp>
      <p:pic>
        <p:nvPicPr>
          <p:cNvPr id="16" name="Picture 4" descr="http://i.sunhome.ru/foto/250/kandidati-v-talismani-olimpiadi-2014-v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1821315"/>
            <a:ext cx="4425024" cy="332217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500042"/>
            <a:ext cx="50720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>
                <a:latin typeface="Bookman Old Style" pitchFamily="18" charset="0"/>
              </a:rPr>
              <a:t>а + в </a:t>
            </a:r>
            <a:r>
              <a:rPr lang="ru-RU" sz="4400" b="1" dirty="0" smtClean="0">
                <a:latin typeface="Bookman Old Style" pitchFamily="18" charset="0"/>
              </a:rPr>
              <a:t>•</a:t>
            </a:r>
            <a:r>
              <a:rPr lang="ru-RU" sz="6000" b="1" dirty="0" smtClean="0">
                <a:latin typeface="Bookman Old Style" pitchFamily="18" charset="0"/>
              </a:rPr>
              <a:t> с</a:t>
            </a:r>
            <a:endParaRPr lang="ru-RU" sz="6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000240"/>
            <a:ext cx="50720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err="1" smtClean="0">
                <a:latin typeface="Bookman Old Style" pitchFamily="18" charset="0"/>
              </a:rPr>
              <a:t>х</a:t>
            </a:r>
            <a:r>
              <a:rPr lang="ru-RU" sz="6000" b="1" dirty="0" smtClean="0">
                <a:latin typeface="Bookman Old Style" pitchFamily="18" charset="0"/>
              </a:rPr>
              <a:t> - у : </a:t>
            </a:r>
            <a:r>
              <a:rPr lang="en-US" sz="6000" b="1" dirty="0" smtClean="0">
                <a:latin typeface="Bookman Old Style" pitchFamily="18" charset="0"/>
              </a:rPr>
              <a:t>m</a:t>
            </a:r>
            <a:endParaRPr lang="ru-RU" sz="6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3643314"/>
            <a:ext cx="50720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 smtClean="0">
                <a:latin typeface="Bookman Old Style" pitchFamily="18" charset="0"/>
              </a:rPr>
              <a:t>n</a:t>
            </a:r>
            <a:r>
              <a:rPr lang="ru-RU" sz="6000" b="1" dirty="0" smtClean="0">
                <a:latin typeface="Bookman Old Style" pitchFamily="18" charset="0"/>
              </a:rPr>
              <a:t> </a:t>
            </a:r>
            <a:r>
              <a:rPr lang="ru-RU" sz="4400" b="1" dirty="0" smtClean="0">
                <a:latin typeface="Bookman Old Style" pitchFamily="18" charset="0"/>
              </a:rPr>
              <a:t>•</a:t>
            </a:r>
            <a:r>
              <a:rPr lang="ru-RU" sz="6000" b="1" dirty="0" smtClean="0">
                <a:latin typeface="Bookman Old Style" pitchFamily="18" charset="0"/>
              </a:rPr>
              <a:t> в </a:t>
            </a:r>
            <a:r>
              <a:rPr lang="en-US" sz="5400" b="1" dirty="0">
                <a:latin typeface="Bookman Old Style" pitchFamily="18" charset="0"/>
              </a:rPr>
              <a:t>:</a:t>
            </a:r>
            <a:r>
              <a:rPr lang="ru-RU" sz="6000" b="1" dirty="0" smtClean="0">
                <a:latin typeface="Bookman Old Style" pitchFamily="18" charset="0"/>
              </a:rPr>
              <a:t> с</a:t>
            </a:r>
            <a:endParaRPr lang="ru-RU" sz="6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5286388"/>
            <a:ext cx="50720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 smtClean="0">
                <a:latin typeface="Bookman Old Style" pitchFamily="18" charset="0"/>
              </a:rPr>
              <a:t>n</a:t>
            </a:r>
            <a:r>
              <a:rPr lang="ru-RU" sz="6000" b="1" dirty="0" smtClean="0">
                <a:latin typeface="Bookman Old Style" pitchFamily="18" charset="0"/>
              </a:rPr>
              <a:t> </a:t>
            </a:r>
            <a:r>
              <a:rPr lang="ru-RU" sz="4400" b="1" dirty="0" smtClean="0">
                <a:latin typeface="Bookman Old Style" pitchFamily="18" charset="0"/>
              </a:rPr>
              <a:t>•</a:t>
            </a:r>
            <a:r>
              <a:rPr lang="ru-RU" sz="6000" b="1" dirty="0" smtClean="0">
                <a:latin typeface="Bookman Old Style" pitchFamily="18" charset="0"/>
              </a:rPr>
              <a:t> </a:t>
            </a:r>
            <a:r>
              <a:rPr lang="en-US" sz="6000" b="1" dirty="0" smtClean="0">
                <a:latin typeface="Bookman Old Style" pitchFamily="18" charset="0"/>
              </a:rPr>
              <a:t>(</a:t>
            </a:r>
            <a:r>
              <a:rPr lang="ru-RU" sz="6000" b="1" dirty="0" smtClean="0">
                <a:latin typeface="Bookman Old Style" pitchFamily="18" charset="0"/>
              </a:rPr>
              <a:t>в </a:t>
            </a:r>
            <a:r>
              <a:rPr lang="en-US" sz="5400" b="1" dirty="0">
                <a:latin typeface="Bookman Old Style" pitchFamily="18" charset="0"/>
              </a:rPr>
              <a:t>:</a:t>
            </a:r>
            <a:r>
              <a:rPr lang="ru-RU" sz="6000" b="1" dirty="0" smtClean="0">
                <a:latin typeface="Bookman Old Style" pitchFamily="18" charset="0"/>
              </a:rPr>
              <a:t> с</a:t>
            </a:r>
            <a:r>
              <a:rPr lang="en-US" sz="6000" b="1" dirty="0" smtClean="0">
                <a:latin typeface="Bookman Old Style" pitchFamily="18" charset="0"/>
              </a:rPr>
              <a:t>)</a:t>
            </a:r>
            <a:endParaRPr lang="ru-RU" sz="6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428860" y="0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Bookman Old Style" pitchFamily="18" charset="0"/>
              </a:rPr>
              <a:t>1</a:t>
            </a:r>
            <a:endParaRPr lang="ru-RU" sz="3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28662" y="0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Bookman Old Style" pitchFamily="18" charset="0"/>
              </a:rPr>
              <a:t>2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285984" y="1714488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Bookman Old Style" pitchFamily="18" charset="0"/>
              </a:rPr>
              <a:t>1</a:t>
            </a:r>
            <a:endParaRPr lang="ru-RU" sz="3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928662" y="1714488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Bookman Old Style" pitchFamily="18" charset="0"/>
              </a:rPr>
              <a:t>2</a:t>
            </a:r>
            <a:endParaRPr lang="ru-RU" sz="3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928662" y="3214686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Bookman Old Style" pitchFamily="18" charset="0"/>
              </a:rPr>
              <a:t>1</a:t>
            </a:r>
            <a:endParaRPr lang="ru-RU" sz="3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285984" y="3214686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Bookman Old Style" pitchFamily="18" charset="0"/>
              </a:rPr>
              <a:t>2</a:t>
            </a:r>
            <a:endParaRPr lang="ru-RU" sz="3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428860" y="4929198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Bookman Old Style" pitchFamily="18" charset="0"/>
              </a:rPr>
              <a:t>1</a:t>
            </a:r>
            <a:endParaRPr lang="ru-RU" sz="3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857224" y="4929198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Bookman Old Style" pitchFamily="18" charset="0"/>
              </a:rPr>
              <a:t>2</a:t>
            </a:r>
            <a:endParaRPr lang="ru-RU" sz="3600" dirty="0"/>
          </a:p>
        </p:txBody>
      </p:sp>
      <p:pic>
        <p:nvPicPr>
          <p:cNvPr id="16" name="Picture 4" descr="http://i.sunhome.ru/foto/250/kandidati-v-talismani-olimpiadi-2014-v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1821315"/>
            <a:ext cx="4425024" cy="33221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i.sunhome.ru/foto/250/kandidati-v-talismani-olimpiadi-2014-v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2857496"/>
            <a:ext cx="4925090" cy="3697607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428596" y="11429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0" b="1" i="0" u="none" strike="noStrike" kern="1200" cap="none" spc="0" normalizeH="0" baseline="0" noProof="0" dirty="0" smtClean="0">
                <a:ln w="28575">
                  <a:solidFill>
                    <a:schemeClr val="tx1"/>
                  </a:solidFill>
                </a:ln>
                <a:solidFill>
                  <a:srgbClr val="00B0F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З И М Н И Е.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old.vmnews.ru/wp-content/gallery/talisman/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357562"/>
            <a:ext cx="2665804" cy="328614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285852" y="571480"/>
            <a:ext cx="681789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err="1" smtClean="0">
                <a:latin typeface="Bookman Old Style" pitchFamily="18" charset="0"/>
              </a:rPr>
              <a:t>х</a:t>
            </a:r>
            <a:r>
              <a:rPr lang="ru-RU" sz="5400" b="1" dirty="0" smtClean="0">
                <a:latin typeface="Bookman Old Style" pitchFamily="18" charset="0"/>
              </a:rPr>
              <a:t> + 300 </a:t>
            </a:r>
            <a:r>
              <a:rPr lang="ru-RU" sz="4800" b="1" dirty="0" smtClean="0">
                <a:latin typeface="Bookman Old Style" pitchFamily="18" charset="0"/>
              </a:rPr>
              <a:t>•</a:t>
            </a:r>
            <a:r>
              <a:rPr lang="ru-RU" sz="5400" b="1" dirty="0" smtClean="0">
                <a:latin typeface="Bookman Old Style" pitchFamily="18" charset="0"/>
              </a:rPr>
              <a:t> 4 = 1500</a:t>
            </a:r>
            <a:endParaRPr lang="ru-RU" sz="5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old.vmnews.ru/wp-content/gallery/talisman/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00438"/>
            <a:ext cx="2549899" cy="3143272"/>
          </a:xfrm>
          <a:prstGeom prst="rect">
            <a:avLst/>
          </a:prstGeom>
          <a:noFill/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928662" y="142852"/>
            <a:ext cx="7500990" cy="5847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Алгоритм решения уравнений: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2844" y="785794"/>
            <a:ext cx="87154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1.  Установить порядок действий.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1428736"/>
            <a:ext cx="87868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eriod" startAt="2"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Установить названия компонентов  по   последнему действию.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44" y="2571744"/>
            <a:ext cx="87868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3.</a:t>
            </a:r>
            <a:r>
              <a:rPr lang="ru-RU" sz="2800" b="1" dirty="0" smtClean="0">
                <a:solidFill>
                  <a:srgbClr val="000000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Найти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значение известного компонента.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928926" y="3286124"/>
            <a:ext cx="607223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4.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Решить получившееся уравнение.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28992" y="4500570"/>
            <a:ext cx="5464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5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     Выполнить проверку.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old.vmnews.ru/wp-content/gallery/talisman/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571744"/>
            <a:ext cx="3357586" cy="4138911"/>
          </a:xfrm>
          <a:prstGeom prst="rect">
            <a:avLst/>
          </a:prstGeom>
          <a:noFill/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428596" y="11429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0" b="1" i="0" u="none" strike="noStrike" kern="1200" cap="none" spc="0" normalizeH="0" baseline="0" noProof="0" dirty="0" smtClean="0">
                <a:ln w="28575">
                  <a:solidFill>
                    <a:schemeClr val="tx1"/>
                  </a:solidFill>
                </a:ln>
                <a:solidFill>
                  <a:srgbClr val="00B0F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Т В О И.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yugopolis.ru/data/mediadb/2383/0000/0661/6616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714356"/>
            <a:ext cx="8251089" cy="550072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571744"/>
            <a:ext cx="85725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Bookman Old Style" pitchFamily="18" charset="0"/>
              </a:rPr>
              <a:t>Первые </a:t>
            </a:r>
            <a:r>
              <a:rPr lang="ru-RU" sz="3200" b="1" dirty="0">
                <a:latin typeface="Bookman Old Style" pitchFamily="18" charset="0"/>
              </a:rPr>
              <a:t>два слова напоминают, что российская олимпиада проводится в субтропиках и станет самой южной за всю историю зимних состязаний. Слово «твои» должно отражать причастность каждого участника и зрителя к предстоящему событию.</a:t>
            </a:r>
            <a:br>
              <a:rPr lang="ru-RU" sz="3200" b="1" dirty="0">
                <a:latin typeface="Bookman Old Style" pitchFamily="18" charset="0"/>
              </a:rPr>
            </a:br>
            <a:endParaRPr lang="ru-RU" sz="3200" dirty="0">
              <a:latin typeface="Bookman Old Style" pitchFamily="18" charset="0"/>
            </a:endParaRPr>
          </a:p>
        </p:txBody>
      </p:sp>
      <p:pic>
        <p:nvPicPr>
          <p:cNvPr id="34818" name="Picture 2" descr="http://s45.radikal.ru/i108/1010/08/023f4ed8261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2"/>
            <a:ext cx="4034096" cy="1928802"/>
          </a:xfrm>
          <a:prstGeom prst="rect">
            <a:avLst/>
          </a:prstGeom>
          <a:noFill/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3357554" y="928670"/>
            <a:ext cx="7286676" cy="7858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 w="28575">
                  <a:solidFill>
                    <a:schemeClr val="tx1"/>
                  </a:solidFill>
                </a:ln>
                <a:solidFill>
                  <a:srgbClr val="2A1DD3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«ЖАРКИЕ.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 w="28575">
                  <a:solidFill>
                    <a:schemeClr val="tx1"/>
                  </a:solidFill>
                </a:ln>
                <a:solidFill>
                  <a:srgbClr val="2A1DD3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 ЗИМНИЕ.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 w="28575">
                  <a:solidFill>
                    <a:schemeClr val="tx1"/>
                  </a:solidFill>
                </a:ln>
                <a:solidFill>
                  <a:srgbClr val="2A1DD3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ТВОИ.»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atin typeface="Bookman Old Style" pitchFamily="18" charset="0"/>
              </a:rPr>
              <a:t>Работа по учебнику</a:t>
            </a:r>
            <a:br>
              <a:rPr lang="ru-RU" sz="4800" b="1" dirty="0" smtClean="0">
                <a:latin typeface="Bookman Old Style" pitchFamily="18" charset="0"/>
              </a:rPr>
            </a:br>
            <a:r>
              <a:rPr lang="ru-RU" sz="4800" b="1" dirty="0" smtClean="0">
                <a:latin typeface="Bookman Old Style" pitchFamily="18" charset="0"/>
              </a:rPr>
              <a:t>с</a:t>
            </a:r>
            <a:r>
              <a:rPr lang="ru-RU" sz="4800" b="1" dirty="0" smtClean="0">
                <a:latin typeface="Bookman Old Style" pitchFamily="18" charset="0"/>
              </a:rPr>
              <a:t>. 63 №</a:t>
            </a:r>
            <a:r>
              <a:rPr lang="ru-RU" sz="4800" b="1" dirty="0" smtClean="0">
                <a:latin typeface="Bookman Old Style" pitchFamily="18" charset="0"/>
              </a:rPr>
              <a:t>6 </a:t>
            </a:r>
            <a:br>
              <a:rPr lang="ru-RU" sz="4800" b="1" dirty="0" smtClean="0">
                <a:latin typeface="Bookman Old Style" pitchFamily="18" charset="0"/>
              </a:rPr>
            </a:br>
            <a:r>
              <a:rPr lang="ru-RU" sz="4800" b="1" dirty="0" smtClean="0">
                <a:latin typeface="Bookman Old Style" pitchFamily="18" charset="0"/>
              </a:rPr>
              <a:t>(по группам)</a:t>
            </a:r>
            <a:endParaRPr lang="ru-RU" sz="4800" b="1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http://kartinks.ucoz.ru/_ph/14/59273756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4976824"/>
            <a:ext cx="2000264" cy="1666886"/>
          </a:xfrm>
          <a:prstGeom prst="rect">
            <a:avLst/>
          </a:prstGeom>
          <a:noFill/>
        </p:spPr>
      </p:pic>
      <p:pic>
        <p:nvPicPr>
          <p:cNvPr id="32774" name="Picture 6" descr="http://shkolazhizni.ru/img/content/i64/64587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3286124"/>
            <a:ext cx="1971689" cy="1643074"/>
          </a:xfrm>
          <a:prstGeom prst="rect">
            <a:avLst/>
          </a:prstGeom>
          <a:noFill/>
        </p:spPr>
      </p:pic>
      <p:pic>
        <p:nvPicPr>
          <p:cNvPr id="32776" name="Picture 8" descr="http://s014.radikal.ru/i328/1102/b9/2b32316235b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1785926"/>
            <a:ext cx="2260895" cy="1285884"/>
          </a:xfrm>
          <a:prstGeom prst="rect">
            <a:avLst/>
          </a:prstGeom>
          <a:noFill/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Bookman Old Style" pitchFamily="18" charset="0"/>
              </a:rPr>
              <a:t>Оцени своё настроение в начале урока</a:t>
            </a:r>
            <a:endParaRPr lang="ru-RU" b="1" dirty="0">
              <a:latin typeface="Bookman Old Style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00298" y="2000240"/>
            <a:ext cx="6229336" cy="9286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Хорошее, радостное.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2571736" y="3500438"/>
            <a:ext cx="6229336" cy="9286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Я немного сомневаюсь. 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2285984" y="5286388"/>
            <a:ext cx="6643734" cy="9286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Мне немного тревожно.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Bookman Old Style" pitchFamily="18" charset="0"/>
              </a:rPr>
              <a:t>Задача.</a:t>
            </a:r>
            <a:br>
              <a:rPr lang="ru-RU" b="1" dirty="0" smtClean="0">
                <a:latin typeface="Bookman Old Style" pitchFamily="18" charset="0"/>
              </a:rPr>
            </a:br>
            <a:r>
              <a:rPr lang="ru-RU" b="1" dirty="0" smtClean="0">
                <a:latin typeface="Bookman Old Style" pitchFamily="18" charset="0"/>
              </a:rPr>
              <a:t/>
            </a:r>
            <a:br>
              <a:rPr lang="ru-RU" b="1" dirty="0" smtClean="0">
                <a:latin typeface="Bookman Old Style" pitchFamily="18" charset="0"/>
              </a:rPr>
            </a:br>
            <a:r>
              <a:rPr lang="ru-RU" i="1" dirty="0"/>
              <a:t> </a:t>
            </a:r>
            <a:r>
              <a:rPr lang="ru-RU" b="1" i="1" dirty="0">
                <a:latin typeface="Bookman Old Style" pitchFamily="18" charset="0"/>
              </a:rPr>
              <a:t>Скорость одного лыжника 15 км/ч, а другого - 200м/мин. </a:t>
            </a:r>
            <a:r>
              <a:rPr lang="ru-RU" b="1" i="1" dirty="0" smtClean="0">
                <a:latin typeface="Bookman Old Style" pitchFamily="18" charset="0"/>
              </a:rPr>
              <a:t>Какой лыжник бежит быстрее</a:t>
            </a:r>
            <a:r>
              <a:rPr lang="ru-RU" b="1" i="1" dirty="0">
                <a:latin typeface="Bookman Old Style" pitchFamily="18" charset="0"/>
              </a:rPr>
              <a:t>. На сколько больше км он пробегает за 1 час</a:t>
            </a:r>
            <a:r>
              <a:rPr lang="ru-RU" b="1" i="1" dirty="0" smtClean="0">
                <a:latin typeface="Bookman Old Style" pitchFamily="18" charset="0"/>
              </a:rPr>
              <a:t>?</a:t>
            </a:r>
            <a:r>
              <a:rPr lang="ru-RU" i="1" dirty="0" smtClean="0"/>
              <a:t> </a:t>
            </a:r>
            <a:r>
              <a:rPr lang="ru-RU" b="1" dirty="0" smtClean="0">
                <a:latin typeface="Bookman Old Style" pitchFamily="18" charset="0"/>
              </a:rPr>
              <a:t/>
            </a:r>
            <a:br>
              <a:rPr lang="ru-RU" b="1" dirty="0" smtClean="0">
                <a:latin typeface="Bookman Old Style" pitchFamily="18" charset="0"/>
              </a:rPr>
            </a:br>
            <a:endParaRPr lang="ru-RU" b="1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14282" y="4071942"/>
            <a:ext cx="871543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3 уровень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Составь уравнение и реши его: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Из числа 280 вычесть сумму чисел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х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и 40 и получится 80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929058" y="2143116"/>
            <a:ext cx="871543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2 уровень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err="1" smtClean="0">
                <a:solidFill>
                  <a:srgbClr val="000000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х</a:t>
            </a:r>
            <a:r>
              <a:rPr lang="ru-RU" sz="2800" b="1" dirty="0" smtClean="0">
                <a:solidFill>
                  <a:srgbClr val="000000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ru-RU" sz="2800" b="1" dirty="0" smtClean="0">
                <a:latin typeface="Bookman Old Style" pitchFamily="18" charset="0"/>
              </a:rPr>
              <a:t>•</a:t>
            </a:r>
            <a:r>
              <a:rPr lang="ru-RU" sz="2800" b="1" dirty="0" smtClean="0">
                <a:solidFill>
                  <a:srgbClr val="000000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(80 : 20) = 1800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85720" y="214290"/>
            <a:ext cx="835824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1 уровень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err="1" smtClean="0">
                <a:solidFill>
                  <a:srgbClr val="000000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х</a:t>
            </a:r>
            <a:r>
              <a:rPr lang="ru-RU" sz="2800" b="1" dirty="0" smtClean="0">
                <a:solidFill>
                  <a:srgbClr val="000000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ru-RU" sz="2800" b="1" dirty="0" smtClean="0">
                <a:latin typeface="Bookman Old Style" pitchFamily="18" charset="0"/>
              </a:rPr>
              <a:t>•</a:t>
            </a:r>
            <a:r>
              <a:rPr lang="ru-RU" sz="2800" b="1" dirty="0" smtClean="0">
                <a:solidFill>
                  <a:srgbClr val="000000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80  = 180 : 20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http://kartinks.ucoz.ru/_ph/14/59273756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4976824"/>
            <a:ext cx="2000264" cy="1666886"/>
          </a:xfrm>
          <a:prstGeom prst="rect">
            <a:avLst/>
          </a:prstGeom>
          <a:noFill/>
        </p:spPr>
      </p:pic>
      <p:pic>
        <p:nvPicPr>
          <p:cNvPr id="32774" name="Picture 6" descr="http://shkolazhizni.ru/img/content/i64/64587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3286124"/>
            <a:ext cx="1971689" cy="1643074"/>
          </a:xfrm>
          <a:prstGeom prst="rect">
            <a:avLst/>
          </a:prstGeom>
          <a:noFill/>
        </p:spPr>
      </p:pic>
      <p:pic>
        <p:nvPicPr>
          <p:cNvPr id="32776" name="Picture 8" descr="http://s014.radikal.ru/i328/1102/b9/2b32316235b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1785926"/>
            <a:ext cx="2260895" cy="1285884"/>
          </a:xfrm>
          <a:prstGeom prst="rect">
            <a:avLst/>
          </a:prstGeom>
          <a:noFill/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Bookman Old Style" pitchFamily="18" charset="0"/>
              </a:rPr>
              <a:t>Оцени свою работу на уроке</a:t>
            </a:r>
            <a:endParaRPr lang="ru-RU" b="1" dirty="0">
              <a:latin typeface="Bookman Old Style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500298" y="2000240"/>
            <a:ext cx="6229336" cy="9286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Было здорово.</a:t>
            </a:r>
            <a:r>
              <a:rPr kumimoji="0" lang="ru-RU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 У меня всё получилось.</a:t>
            </a: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2571736" y="3500438"/>
            <a:ext cx="6229336" cy="9286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Я немного сомневался. Нужно ещё поработать. 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2285984" y="5286388"/>
            <a:ext cx="6643734" cy="9286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Мне было грустно от того, что у меня ничего не получалось.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1928802"/>
            <a:ext cx="8572560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</a:t>
            </a:r>
          </a:p>
          <a:p>
            <a:pPr algn="ctr"/>
            <a:r>
              <a:rPr lang="ru-RU" sz="8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 урок!</a:t>
            </a:r>
            <a:endParaRPr lang="ru-RU" sz="8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p3.s1.jc9.ru/filecpd.php?u=aHR0cDovL21lZGlhLndpd2ViLnJ1L2RhdGEvaW1hZ2VzL19uZXdzLzAwMDAxNi9uZXdzX3U4NTRfMTM0OTAwMjEwMS0wMDIyMy5qcGc=&amp;tp=custom&amp;w=680&amp;s=6&amp;l&amp;sc=32e56&amp;ver=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96248"/>
            <a:ext cx="8143932" cy="5916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gorobzor.ru/public/news/images/3081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7860"/>
            <a:ext cx="9144000" cy="6858001"/>
          </a:xfrm>
          <a:prstGeom prst="rect">
            <a:avLst/>
          </a:prstGeom>
          <a:noFill/>
        </p:spPr>
      </p:pic>
      <p:pic>
        <p:nvPicPr>
          <p:cNvPr id="5" name="Valeriya-Dima-Bilan-Sofiya-Rotaru-Fillip-Kirkorov-Yuliya-Savicheva-Vladimir-Presnyakov-Maks-Pokrovskiy-Timati-Gimn-Olimpiady-v-Sochi-2014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14282" y="614364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454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teleport2001.ru/files/teleport/styles/large/public/images/talismany.jpg?itok=-ldgcVq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2661017"/>
            <a:ext cx="5595977" cy="4196983"/>
          </a:xfrm>
          <a:prstGeom prst="rect">
            <a:avLst/>
          </a:prstGeom>
          <a:noFill/>
        </p:spPr>
      </p:pic>
      <p:sp>
        <p:nvSpPr>
          <p:cNvPr id="5" name="Заголовок 3"/>
          <p:cNvSpPr txBox="1">
            <a:spLocks/>
          </p:cNvSpPr>
          <p:nvPr/>
        </p:nvSpPr>
        <p:spPr>
          <a:xfrm>
            <a:off x="428596" y="0"/>
            <a:ext cx="8229600" cy="2571744"/>
          </a:xfrm>
          <a:prstGeom prst="rect">
            <a:avLst/>
          </a:prstGeom>
        </p:spPr>
        <p:txBody>
          <a:bodyPr>
            <a:normAutofit fontScale="5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200" b="1" i="0" u="none" strike="noStrike" kern="1200" cap="none" spc="0" normalizeH="0" baseline="0" noProof="0" dirty="0" smtClean="0">
                <a:ln w="28575">
                  <a:solidFill>
                    <a:schemeClr val="tx1"/>
                  </a:solidFill>
                </a:ln>
                <a:solidFill>
                  <a:srgbClr val="00B0F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/>
            </a:r>
            <a:br>
              <a:rPr kumimoji="0" lang="ru-RU" sz="7200" b="1" i="0" u="none" strike="noStrike" kern="1200" cap="none" spc="0" normalizeH="0" baseline="0" noProof="0" dirty="0" smtClean="0">
                <a:ln w="28575">
                  <a:solidFill>
                    <a:schemeClr val="tx1"/>
                  </a:solidFill>
                </a:ln>
                <a:solidFill>
                  <a:srgbClr val="00B0F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</a:br>
            <a:r>
              <a:rPr kumimoji="0" lang="ru-RU" sz="7100" b="1" i="0" u="none" strike="noStrike" kern="1200" cap="none" spc="0" normalizeH="0" baseline="0" noProof="0" dirty="0" smtClean="0">
                <a:ln w="28575">
                  <a:solidFill>
                    <a:schemeClr val="tx1"/>
                  </a:solidFill>
                </a:ln>
                <a:solidFill>
                  <a:srgbClr val="00B0F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ru-RU" sz="80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Bookman Old Style" pitchFamily="18" charset="0"/>
                <a:ea typeface="+mj-ea"/>
                <a:cs typeface="+mj-cs"/>
              </a:rPr>
              <a:t>Т</a:t>
            </a:r>
            <a:r>
              <a:rPr kumimoji="0" lang="ru-RU" sz="8000" b="1" i="0" u="none" strike="noStrike" kern="1200" cap="none" spc="0" normalizeH="0" baseline="0" noProof="0" dirty="0" err="1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алисманы</a:t>
            </a:r>
            <a:r>
              <a:rPr kumimoji="0" lang="en-US" sz="80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endParaRPr kumimoji="0" lang="ru-RU" sz="8000" b="1" i="0" u="none" strike="noStrike" kern="1200" cap="none" spc="0" normalizeH="0" baseline="0" noProof="0" dirty="0" smtClean="0">
              <a:ln w="38100">
                <a:solidFill>
                  <a:schemeClr val="tx1"/>
                </a:solidFill>
              </a:ln>
              <a:solidFill>
                <a:schemeClr val="bg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XXII</a:t>
            </a:r>
            <a:r>
              <a:rPr kumimoji="0" lang="ru-RU" sz="80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 зимних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Олимпийских игр  </a:t>
            </a:r>
            <a:r>
              <a:rPr kumimoji="0" lang="ru-RU" sz="6000" b="1" i="0" u="none" strike="noStrike" kern="1200" cap="none" spc="0" normalizeH="0" baseline="0" noProof="0" dirty="0" smtClean="0">
                <a:ln w="28575">
                  <a:solidFill>
                    <a:schemeClr val="tx1"/>
                  </a:solidFill>
                </a:ln>
                <a:solidFill>
                  <a:srgbClr val="00B0F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/>
            </a:r>
            <a:br>
              <a:rPr kumimoji="0" lang="ru-RU" sz="6000" b="1" i="0" u="none" strike="noStrike" kern="1200" cap="none" spc="0" normalizeH="0" baseline="0" noProof="0" dirty="0" smtClean="0">
                <a:ln w="28575">
                  <a:solidFill>
                    <a:schemeClr val="tx1"/>
                  </a:solidFill>
                </a:ln>
                <a:solidFill>
                  <a:srgbClr val="00B0F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</a:br>
            <a:endParaRPr kumimoji="0" lang="ru-RU" sz="7200" b="1" i="0" u="none" strike="noStrike" kern="1200" cap="none" spc="0" normalizeH="0" baseline="0" noProof="0" dirty="0" smtClean="0">
              <a:ln w="28575">
                <a:solidFill>
                  <a:schemeClr val="tx1"/>
                </a:solidFill>
              </a:ln>
              <a:solidFill>
                <a:srgbClr val="00B0F0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 fontScale="90000"/>
          </a:bodyPr>
          <a:lstStyle/>
          <a:p>
            <a:r>
              <a:rPr lang="ru-RU" sz="7200" b="1" dirty="0" smtClean="0">
                <a:ln w="28575">
                  <a:solidFill>
                    <a:schemeClr val="tx1"/>
                  </a:solidFill>
                </a:ln>
                <a:solidFill>
                  <a:srgbClr val="00B0F0"/>
                </a:solidFill>
                <a:latin typeface="Bookman Old Style" pitchFamily="18" charset="0"/>
              </a:rPr>
              <a:t/>
            </a:r>
            <a:br>
              <a:rPr lang="ru-RU" sz="7200" b="1" dirty="0" smtClean="0">
                <a:ln w="28575">
                  <a:solidFill>
                    <a:schemeClr val="tx1"/>
                  </a:solidFill>
                </a:ln>
                <a:solidFill>
                  <a:srgbClr val="00B0F0"/>
                </a:solidFill>
                <a:latin typeface="Bookman Old Style" pitchFamily="18" charset="0"/>
              </a:rPr>
            </a:br>
            <a:r>
              <a:rPr lang="ru-RU" sz="7200" b="1" dirty="0" smtClean="0">
                <a:ln w="28575">
                  <a:solidFill>
                    <a:schemeClr val="tx1"/>
                  </a:solidFill>
                </a:ln>
                <a:solidFill>
                  <a:srgbClr val="00B0F0"/>
                </a:solidFill>
                <a:latin typeface="Bookman Old Style" pitchFamily="18" charset="0"/>
              </a:rPr>
              <a:t> </a:t>
            </a:r>
            <a:r>
              <a:rPr lang="ru-RU" sz="60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latin typeface="Bookman Old Style" pitchFamily="18" charset="0"/>
              </a:rPr>
              <a:t>«Математические зимние Олимпийские игры»</a:t>
            </a:r>
            <a:r>
              <a:rPr lang="ru-RU" sz="6000" b="1" dirty="0" smtClean="0">
                <a:ln w="28575">
                  <a:solidFill>
                    <a:schemeClr val="tx1"/>
                  </a:solidFill>
                </a:ln>
                <a:solidFill>
                  <a:srgbClr val="00B0F0"/>
                </a:solidFill>
                <a:latin typeface="Bookman Old Style" pitchFamily="18" charset="0"/>
              </a:rPr>
              <a:t/>
            </a:r>
            <a:br>
              <a:rPr lang="ru-RU" sz="6000" b="1" dirty="0" smtClean="0">
                <a:ln w="28575">
                  <a:solidFill>
                    <a:schemeClr val="tx1"/>
                  </a:solidFill>
                </a:ln>
                <a:solidFill>
                  <a:srgbClr val="00B0F0"/>
                </a:solidFill>
                <a:latin typeface="Bookman Old Style" pitchFamily="18" charset="0"/>
              </a:rPr>
            </a:br>
            <a:endParaRPr lang="ru-RU" sz="7200" b="1" dirty="0">
              <a:ln w="28575">
                <a:solidFill>
                  <a:schemeClr val="tx1"/>
                </a:solidFill>
              </a:ln>
              <a:solidFill>
                <a:srgbClr val="00B0F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nvl22.ru/sochi2014/zay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3857628"/>
            <a:ext cx="3484751" cy="285749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85720" y="214290"/>
            <a:ext cx="5902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Bookman Old Style" pitchFamily="18" charset="0"/>
              </a:rPr>
              <a:t>1. Найти частное чисел 1500 и 50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714356"/>
            <a:ext cx="65117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Bookman Old Style" pitchFamily="18" charset="0"/>
              </a:rPr>
              <a:t>2. Найти произведение чисел 90 и 30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1214422"/>
            <a:ext cx="78422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Bookman Old Style" pitchFamily="18" charset="0"/>
              </a:rPr>
              <a:t>3. Разность чисел 15 и 6 увеличить в 100 раз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1714488"/>
            <a:ext cx="74382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Bookman Old Style" pitchFamily="18" charset="0"/>
              </a:rPr>
              <a:t>4. Сумму чисел 26 и 24 уменьшить в 5 раз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857496"/>
            <a:ext cx="281679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Bookman Old Style" pitchFamily="18" charset="0"/>
              </a:rPr>
              <a:t>5.    </a:t>
            </a:r>
            <a:r>
              <a:rPr lang="ru-RU" sz="2400" b="1" u="sng" dirty="0" smtClean="0">
                <a:latin typeface="Bookman Old Style" pitchFamily="18" charset="0"/>
              </a:rPr>
              <a:t>5 </a:t>
            </a:r>
            <a:r>
              <a:rPr lang="ru-RU" sz="2400" b="1" dirty="0" smtClean="0">
                <a:latin typeface="Bookman Old Style" pitchFamily="18" charset="0"/>
              </a:rPr>
              <a:t> - это 400</a:t>
            </a:r>
            <a:endParaRPr lang="ru-RU" sz="2400" b="1" u="sng" dirty="0" smtClean="0">
              <a:latin typeface="Bookman Old Style" pitchFamily="18" charset="0"/>
            </a:endParaRPr>
          </a:p>
          <a:p>
            <a:r>
              <a:rPr lang="ru-RU" sz="2400" b="1" dirty="0">
                <a:latin typeface="Bookman Old Style" pitchFamily="18" charset="0"/>
              </a:rPr>
              <a:t> </a:t>
            </a:r>
            <a:r>
              <a:rPr lang="ru-RU" sz="2400" b="1" dirty="0" smtClean="0">
                <a:latin typeface="Bookman Old Style" pitchFamily="18" charset="0"/>
              </a:rPr>
              <a:t>      8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3786190"/>
            <a:ext cx="263886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Bookman Old Style" pitchFamily="18" charset="0"/>
              </a:rPr>
              <a:t>6.    </a:t>
            </a:r>
            <a:r>
              <a:rPr lang="ru-RU" sz="2400" b="1" u="sng" dirty="0" smtClean="0">
                <a:latin typeface="Bookman Old Style" pitchFamily="18" charset="0"/>
              </a:rPr>
              <a:t>5 </a:t>
            </a:r>
            <a:r>
              <a:rPr lang="ru-RU" sz="2400" b="1" dirty="0" smtClean="0">
                <a:latin typeface="Bookman Old Style" pitchFamily="18" charset="0"/>
              </a:rPr>
              <a:t> - от 400</a:t>
            </a:r>
            <a:endParaRPr lang="ru-RU" sz="2400" b="1" u="sng" dirty="0" smtClean="0">
              <a:latin typeface="Bookman Old Style" pitchFamily="18" charset="0"/>
            </a:endParaRPr>
          </a:p>
          <a:p>
            <a:r>
              <a:rPr lang="ru-RU" sz="2400" b="1" dirty="0">
                <a:latin typeface="Bookman Old Style" pitchFamily="18" charset="0"/>
              </a:rPr>
              <a:t> </a:t>
            </a:r>
            <a:r>
              <a:rPr lang="ru-RU" sz="2400" b="1" dirty="0" smtClean="0">
                <a:latin typeface="Bookman Old Style" pitchFamily="18" charset="0"/>
              </a:rPr>
              <a:t>      8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2285992"/>
            <a:ext cx="36840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Bookman Old Style" pitchFamily="18" charset="0"/>
              </a:rPr>
              <a:t>   Найти число, если:</a:t>
            </a:r>
            <a:endParaRPr lang="ru-RU" sz="2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nvl22.ru/sochi2014/zay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33488" y="4143380"/>
            <a:ext cx="3310512" cy="271462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85720" y="214290"/>
            <a:ext cx="65117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Bookman Old Style" pitchFamily="18" charset="0"/>
              </a:rPr>
              <a:t>1. 1500 </a:t>
            </a:r>
            <a:r>
              <a:rPr lang="ru-RU" sz="3200" b="1" dirty="0">
                <a:latin typeface="Bookman Old Style" pitchFamily="18" charset="0"/>
              </a:rPr>
              <a:t>:</a:t>
            </a:r>
            <a:r>
              <a:rPr lang="ru-RU" sz="3200" b="1" dirty="0" smtClean="0">
                <a:latin typeface="Bookman Old Style" pitchFamily="18" charset="0"/>
              </a:rPr>
              <a:t> 50 = 30                 А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857232"/>
            <a:ext cx="65309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Bookman Old Style" pitchFamily="18" charset="0"/>
              </a:rPr>
              <a:t>2. 90 </a:t>
            </a:r>
            <a:r>
              <a:rPr lang="ru-RU" sz="3200" dirty="0"/>
              <a:t>• </a:t>
            </a:r>
            <a:r>
              <a:rPr lang="ru-RU" sz="3200" b="1" dirty="0" smtClean="0">
                <a:latin typeface="Bookman Old Style" pitchFamily="18" charset="0"/>
              </a:rPr>
              <a:t>30 = 2700                 Е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1500174"/>
            <a:ext cx="80724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Bookman Old Style" pitchFamily="18" charset="0"/>
              </a:rPr>
              <a:t>3. (15 – 6) </a:t>
            </a:r>
            <a:r>
              <a:rPr lang="ru-RU" sz="3200" dirty="0"/>
              <a:t>• </a:t>
            </a:r>
            <a:r>
              <a:rPr lang="ru-RU" sz="3200" b="1" dirty="0" smtClean="0">
                <a:latin typeface="Bookman Old Style" pitchFamily="18" charset="0"/>
              </a:rPr>
              <a:t>100 = 900          И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2214554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Bookman Old Style" pitchFamily="18" charset="0"/>
              </a:rPr>
              <a:t>4. (26 + 24) : 5 = 10             Ж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928934"/>
            <a:ext cx="82153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Bookman Old Style" pitchFamily="18" charset="0"/>
              </a:rPr>
              <a:t>5. 400 : 5 </a:t>
            </a:r>
            <a:r>
              <a:rPr lang="ru-RU" sz="3200" b="1" dirty="0" smtClean="0"/>
              <a:t>• </a:t>
            </a:r>
            <a:r>
              <a:rPr lang="ru-RU" sz="3200" b="1" dirty="0" smtClean="0">
                <a:latin typeface="Bookman Old Style" pitchFamily="18" charset="0"/>
              </a:rPr>
              <a:t>8 = 640              К</a:t>
            </a:r>
            <a:endParaRPr lang="ru-RU" sz="3200" b="1" u="sng" dirty="0" smtClean="0">
              <a:latin typeface="Bookman Old Style" pitchFamily="18" charset="0"/>
            </a:endParaRPr>
          </a:p>
          <a:p>
            <a:r>
              <a:rPr lang="ru-RU" sz="3200" b="1" dirty="0">
                <a:latin typeface="Bookman Old Style" pitchFamily="18" charset="0"/>
              </a:rPr>
              <a:t> </a:t>
            </a:r>
            <a:r>
              <a:rPr lang="ru-RU" sz="3200" b="1" dirty="0" smtClean="0">
                <a:latin typeface="Bookman Old Style" pitchFamily="18" charset="0"/>
              </a:rPr>
              <a:t>   </a:t>
            </a:r>
            <a:endParaRPr lang="ru-RU" sz="32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3571876"/>
            <a:ext cx="70009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Bookman Old Style" pitchFamily="18" charset="0"/>
              </a:rPr>
              <a:t>6. 400 : 8 </a:t>
            </a:r>
            <a:r>
              <a:rPr lang="ru-RU" sz="3200" dirty="0"/>
              <a:t>• </a:t>
            </a:r>
            <a:r>
              <a:rPr lang="ru-RU" sz="3200" b="1" dirty="0" smtClean="0">
                <a:latin typeface="Bookman Old Style" pitchFamily="18" charset="0"/>
              </a:rPr>
              <a:t>5 = 250               Р</a:t>
            </a:r>
            <a:endParaRPr lang="ru-RU" sz="3200" b="1" u="sng" dirty="0" smtClean="0">
              <a:latin typeface="Bookman Old Style" pitchFamily="18" charset="0"/>
            </a:endParaRPr>
          </a:p>
          <a:p>
            <a:r>
              <a:rPr lang="ru-RU" sz="3200" b="1" dirty="0">
                <a:latin typeface="Bookman Old Style" pitchFamily="18" charset="0"/>
              </a:rPr>
              <a:t> </a:t>
            </a:r>
            <a:r>
              <a:rPr lang="ru-RU" sz="3200" b="1" dirty="0" smtClean="0">
                <a:latin typeface="Bookman Old Style" pitchFamily="18" charset="0"/>
              </a:rPr>
              <a:t>   </a:t>
            </a:r>
            <a:endParaRPr lang="ru-RU" sz="3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85720" y="4500570"/>
            <a:ext cx="52864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Bookman Old Style" pitchFamily="18" charset="0"/>
              </a:rPr>
              <a:t>Запиши ответы в порядке </a:t>
            </a:r>
            <a:r>
              <a:rPr lang="ru-RU" sz="3200" b="1" dirty="0" smtClean="0">
                <a:latin typeface="Bookman Old Style" pitchFamily="18" charset="0"/>
              </a:rPr>
              <a:t>возрастания и составь слово.</a:t>
            </a:r>
            <a:endParaRPr lang="ru-RU" sz="32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>
            <a:noAutofit/>
          </a:bodyPr>
          <a:lstStyle/>
          <a:p>
            <a:r>
              <a:rPr lang="ru-RU" sz="8000" b="1" dirty="0" smtClean="0">
                <a:ln w="28575">
                  <a:solidFill>
                    <a:schemeClr val="tx1"/>
                  </a:solidFill>
                </a:ln>
                <a:solidFill>
                  <a:srgbClr val="00B0F0"/>
                </a:solidFill>
                <a:latin typeface="Bookman Old Style" pitchFamily="18" charset="0"/>
              </a:rPr>
              <a:t>Ж А Р К И Е.</a:t>
            </a:r>
            <a:r>
              <a:rPr lang="ru-RU" sz="8000" b="1" dirty="0" smtClean="0">
                <a:solidFill>
                  <a:srgbClr val="00B0F0"/>
                </a:solidFill>
                <a:latin typeface="Bookman Old Style" pitchFamily="18" charset="0"/>
              </a:rPr>
              <a:t> </a:t>
            </a:r>
            <a:endParaRPr lang="ru-RU" sz="8000" b="1" dirty="0">
              <a:solidFill>
                <a:srgbClr val="00B0F0"/>
              </a:solidFill>
              <a:latin typeface="Bookman Old Style" pitchFamily="18" charset="0"/>
            </a:endParaRPr>
          </a:p>
        </p:txBody>
      </p:sp>
      <p:pic>
        <p:nvPicPr>
          <p:cNvPr id="3" name="Picture 6" descr="http://nvl22.ru/sochi2014/zay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3213257"/>
            <a:ext cx="4270569" cy="350186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i.sunhome.ru/foto/250/kandidati-v-talismani-olimpiadi-2014-v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1821315"/>
            <a:ext cx="4425024" cy="3322173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4282" y="500042"/>
            <a:ext cx="50720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>
                <a:latin typeface="Bookman Old Style" pitchFamily="18" charset="0"/>
              </a:rPr>
              <a:t>а + в </a:t>
            </a:r>
            <a:r>
              <a:rPr lang="ru-RU" sz="4400" b="1" dirty="0" smtClean="0">
                <a:latin typeface="Bookman Old Style" pitchFamily="18" charset="0"/>
              </a:rPr>
              <a:t>•</a:t>
            </a:r>
            <a:r>
              <a:rPr lang="ru-RU" sz="6000" b="1" dirty="0" smtClean="0">
                <a:latin typeface="Bookman Old Style" pitchFamily="18" charset="0"/>
              </a:rPr>
              <a:t> с</a:t>
            </a:r>
            <a:endParaRPr lang="ru-RU" sz="6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000240"/>
            <a:ext cx="50720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err="1" smtClean="0">
                <a:latin typeface="Bookman Old Style" pitchFamily="18" charset="0"/>
              </a:rPr>
              <a:t>х</a:t>
            </a:r>
            <a:r>
              <a:rPr lang="ru-RU" sz="6000" b="1" dirty="0" smtClean="0">
                <a:latin typeface="Bookman Old Style" pitchFamily="18" charset="0"/>
              </a:rPr>
              <a:t> - у : </a:t>
            </a:r>
            <a:r>
              <a:rPr lang="en-US" sz="6000" b="1" dirty="0" smtClean="0">
                <a:latin typeface="Bookman Old Style" pitchFamily="18" charset="0"/>
              </a:rPr>
              <a:t>m</a:t>
            </a:r>
            <a:endParaRPr lang="ru-RU" sz="6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3643314"/>
            <a:ext cx="50720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 smtClean="0">
                <a:latin typeface="Bookman Old Style" pitchFamily="18" charset="0"/>
              </a:rPr>
              <a:t>n</a:t>
            </a:r>
            <a:r>
              <a:rPr lang="ru-RU" sz="6000" b="1" dirty="0" smtClean="0">
                <a:latin typeface="Bookman Old Style" pitchFamily="18" charset="0"/>
              </a:rPr>
              <a:t> </a:t>
            </a:r>
            <a:r>
              <a:rPr lang="ru-RU" sz="4400" b="1" dirty="0" smtClean="0">
                <a:latin typeface="Bookman Old Style" pitchFamily="18" charset="0"/>
              </a:rPr>
              <a:t>•</a:t>
            </a:r>
            <a:r>
              <a:rPr lang="ru-RU" sz="6000" b="1" dirty="0" smtClean="0">
                <a:latin typeface="Bookman Old Style" pitchFamily="18" charset="0"/>
              </a:rPr>
              <a:t> в </a:t>
            </a:r>
            <a:r>
              <a:rPr lang="en-US" sz="5400" b="1" dirty="0">
                <a:latin typeface="Bookman Old Style" pitchFamily="18" charset="0"/>
              </a:rPr>
              <a:t>:</a:t>
            </a:r>
            <a:r>
              <a:rPr lang="ru-RU" sz="6000" b="1" dirty="0" smtClean="0">
                <a:latin typeface="Bookman Old Style" pitchFamily="18" charset="0"/>
              </a:rPr>
              <a:t> с</a:t>
            </a:r>
            <a:endParaRPr lang="ru-RU" sz="6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5286388"/>
            <a:ext cx="50720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 smtClean="0">
                <a:latin typeface="Bookman Old Style" pitchFamily="18" charset="0"/>
              </a:rPr>
              <a:t>n</a:t>
            </a:r>
            <a:r>
              <a:rPr lang="ru-RU" sz="6000" b="1" dirty="0" smtClean="0">
                <a:latin typeface="Bookman Old Style" pitchFamily="18" charset="0"/>
              </a:rPr>
              <a:t> </a:t>
            </a:r>
            <a:r>
              <a:rPr lang="ru-RU" sz="4400" b="1" dirty="0" smtClean="0">
                <a:latin typeface="Bookman Old Style" pitchFamily="18" charset="0"/>
              </a:rPr>
              <a:t>•</a:t>
            </a:r>
            <a:r>
              <a:rPr lang="ru-RU" sz="6000" b="1" dirty="0" smtClean="0">
                <a:latin typeface="Bookman Old Style" pitchFamily="18" charset="0"/>
              </a:rPr>
              <a:t> </a:t>
            </a:r>
            <a:r>
              <a:rPr lang="en-US" sz="6000" b="1" dirty="0" smtClean="0">
                <a:latin typeface="Bookman Old Style" pitchFamily="18" charset="0"/>
              </a:rPr>
              <a:t>(</a:t>
            </a:r>
            <a:r>
              <a:rPr lang="ru-RU" sz="6000" b="1" dirty="0" smtClean="0">
                <a:latin typeface="Bookman Old Style" pitchFamily="18" charset="0"/>
              </a:rPr>
              <a:t>в </a:t>
            </a:r>
            <a:r>
              <a:rPr lang="en-US" sz="5400" b="1" dirty="0">
                <a:latin typeface="Bookman Old Style" pitchFamily="18" charset="0"/>
              </a:rPr>
              <a:t>:</a:t>
            </a:r>
            <a:r>
              <a:rPr lang="ru-RU" sz="6000" b="1" dirty="0" smtClean="0">
                <a:latin typeface="Bookman Old Style" pitchFamily="18" charset="0"/>
              </a:rPr>
              <a:t> с</a:t>
            </a:r>
            <a:r>
              <a:rPr lang="en-US" sz="6000" b="1" dirty="0" smtClean="0">
                <a:latin typeface="Bookman Old Style" pitchFamily="18" charset="0"/>
              </a:rPr>
              <a:t>)</a:t>
            </a:r>
            <a:endParaRPr lang="ru-RU" sz="6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428860" y="0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Bookman Old Style" pitchFamily="18" charset="0"/>
              </a:rPr>
              <a:t>2</a:t>
            </a:r>
            <a:endParaRPr lang="ru-RU" sz="3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28662" y="0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Bookman Old Style" pitchFamily="18" charset="0"/>
              </a:rPr>
              <a:t>1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285984" y="1714488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Bookman Old Style" pitchFamily="18" charset="0"/>
              </a:rPr>
              <a:t>2</a:t>
            </a:r>
            <a:endParaRPr lang="ru-RU" sz="3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928662" y="1714488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Bookman Old Style" pitchFamily="18" charset="0"/>
              </a:rPr>
              <a:t>1</a:t>
            </a:r>
            <a:endParaRPr lang="ru-RU" sz="3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928662" y="3214686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Bookman Old Style" pitchFamily="18" charset="0"/>
              </a:rPr>
              <a:t>1</a:t>
            </a:r>
            <a:endParaRPr lang="ru-RU" sz="3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285984" y="3214686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Bookman Old Style" pitchFamily="18" charset="0"/>
              </a:rPr>
              <a:t>2</a:t>
            </a:r>
            <a:endParaRPr lang="ru-RU" sz="3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428860" y="4929198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Bookman Old Style" pitchFamily="18" charset="0"/>
              </a:rPr>
              <a:t>2</a:t>
            </a:r>
            <a:endParaRPr lang="ru-RU" sz="3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857224" y="4929198"/>
            <a:ext cx="4892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Bookman Old Style" pitchFamily="18" charset="0"/>
              </a:rPr>
              <a:t>1</a:t>
            </a:r>
            <a:endParaRPr lang="ru-RU" sz="36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427</Words>
  <Application>Microsoft Office PowerPoint</Application>
  <PresentationFormat>Экран (4:3)</PresentationFormat>
  <Paragraphs>107</Paragraphs>
  <Slides>24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Урок математики в 4 классе  Учитель: Муравьёва М.П.</vt:lpstr>
      <vt:lpstr>Оцени своё настроение в начале урока</vt:lpstr>
      <vt:lpstr>Слайд 3</vt:lpstr>
      <vt:lpstr>Слайд 4</vt:lpstr>
      <vt:lpstr>  «Математические зимние Олимпийские игры» </vt:lpstr>
      <vt:lpstr>Слайд 6</vt:lpstr>
      <vt:lpstr>Слайд 7</vt:lpstr>
      <vt:lpstr>Ж А Р К И Е. 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Работа по учебнику с. 63 №6  (по группам)</vt:lpstr>
      <vt:lpstr>Задача.   Скорость одного лыжника 15 км/ч, а другого - 200м/мин. Какой лыжник бежит быстрее. На сколько больше км он пробегает за 1 час?  </vt:lpstr>
      <vt:lpstr>Слайд 21</vt:lpstr>
      <vt:lpstr>Оцени свою работу на уроке</vt:lpstr>
      <vt:lpstr>Слайд 23</vt:lpstr>
      <vt:lpstr>Слайд 24</vt:lpstr>
    </vt:vector>
  </TitlesOfParts>
  <Company>Bukmop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34</cp:revision>
  <dcterms:created xsi:type="dcterms:W3CDTF">2014-02-12T12:14:01Z</dcterms:created>
  <dcterms:modified xsi:type="dcterms:W3CDTF">2014-02-17T11:07:29Z</dcterms:modified>
</cp:coreProperties>
</file>