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9CA8-BDA7-4532-BA68-C8390B89FC7E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D3AA-8E49-4B4F-9E54-CCDBF4F57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02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9CA8-BDA7-4532-BA68-C8390B89FC7E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D3AA-8E49-4B4F-9E54-CCDBF4F57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8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9CA8-BDA7-4532-BA68-C8390B89FC7E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D3AA-8E49-4B4F-9E54-CCDBF4F57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53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9CA8-BDA7-4532-BA68-C8390B89FC7E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D3AA-8E49-4B4F-9E54-CCDBF4F57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004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9CA8-BDA7-4532-BA68-C8390B89FC7E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D3AA-8E49-4B4F-9E54-CCDBF4F57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37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9CA8-BDA7-4532-BA68-C8390B89FC7E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D3AA-8E49-4B4F-9E54-CCDBF4F57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27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9CA8-BDA7-4532-BA68-C8390B89FC7E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D3AA-8E49-4B4F-9E54-CCDBF4F57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03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9CA8-BDA7-4532-BA68-C8390B89FC7E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D3AA-8E49-4B4F-9E54-CCDBF4F57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35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9CA8-BDA7-4532-BA68-C8390B89FC7E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D3AA-8E49-4B4F-9E54-CCDBF4F57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04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9CA8-BDA7-4532-BA68-C8390B89FC7E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D3AA-8E49-4B4F-9E54-CCDBF4F57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73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9CA8-BDA7-4532-BA68-C8390B89FC7E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D3AA-8E49-4B4F-9E54-CCDBF4F57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28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69CA8-BDA7-4532-BA68-C8390B89FC7E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ED3AA-8E49-4B4F-9E54-CCDBF4F57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81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effectLst/>
                <a:latin typeface="Times New Roman"/>
              </a:rPr>
              <a:t>Муниципальное бюджетное общеобразовательное учреждение</a:t>
            </a:r>
            <a:r>
              <a:rPr lang="ru-RU" sz="2400" b="1" dirty="0" smtClean="0">
                <a:effectLst/>
                <a:latin typeface="Times New Roman"/>
              </a:rPr>
              <a:t/>
            </a:r>
            <a:br>
              <a:rPr lang="ru-RU" sz="2400" b="1" dirty="0" smtClean="0">
                <a:effectLst/>
                <a:latin typeface="Times New Roman"/>
              </a:rPr>
            </a:br>
            <a:r>
              <a:rPr lang="ru-RU" sz="1600" b="1" dirty="0" smtClean="0">
                <a:effectLst/>
                <a:latin typeface="Times New Roman"/>
              </a:rPr>
              <a:t>«Новомирская основная общеобразовательная школа»</a:t>
            </a:r>
            <a:r>
              <a:rPr lang="ru-RU" sz="2400" b="1" dirty="0" smtClean="0">
                <a:effectLst/>
                <a:latin typeface="Times New Roman"/>
              </a:rPr>
              <a:t/>
            </a:r>
            <a:br>
              <a:rPr lang="ru-RU" sz="2400" b="1" dirty="0" smtClean="0">
                <a:effectLst/>
                <a:latin typeface="Times New Roman"/>
              </a:rPr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060848"/>
            <a:ext cx="6400800" cy="3672408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/>
                <a:latin typeface="Times New Roman"/>
              </a:rPr>
              <a:t>Сообщение на родительском собрании</a:t>
            </a:r>
            <a:endParaRPr lang="ru-RU" sz="3600" b="1" dirty="0" smtClean="0">
              <a:effectLst/>
              <a:latin typeface="Times New Roman"/>
            </a:endParaRPr>
          </a:p>
          <a:p>
            <a:r>
              <a:rPr lang="ru-RU" b="1" dirty="0" smtClean="0">
                <a:effectLst/>
                <a:latin typeface="Times New Roman"/>
              </a:rPr>
              <a:t>«Десять ошибок в воспитании»</a:t>
            </a:r>
          </a:p>
          <a:p>
            <a:r>
              <a:rPr lang="ru-RU" sz="1700" b="1" dirty="0" smtClean="0">
                <a:effectLst/>
                <a:latin typeface="Times New Roman"/>
              </a:rPr>
              <a:t>                                                                 </a:t>
            </a:r>
          </a:p>
          <a:p>
            <a:r>
              <a:rPr lang="ru-RU" sz="1700" b="1" dirty="0">
                <a:latin typeface="Times New Roman"/>
              </a:rPr>
              <a:t> </a:t>
            </a:r>
            <a:r>
              <a:rPr lang="ru-RU" sz="1700" b="1" dirty="0" smtClean="0">
                <a:latin typeface="Times New Roman"/>
              </a:rPr>
              <a:t>                                                                </a:t>
            </a:r>
            <a:r>
              <a:rPr lang="ru-RU" sz="1700" b="1" dirty="0" smtClean="0">
                <a:effectLst/>
                <a:latin typeface="Times New Roman"/>
              </a:rPr>
              <a:t>Подготовила:</a:t>
            </a:r>
          </a:p>
          <a:p>
            <a:pPr algn="r"/>
            <a:r>
              <a:rPr lang="ru-RU" sz="1700" b="1" dirty="0" smtClean="0">
                <a:effectLst/>
                <a:latin typeface="Times New Roman"/>
              </a:rPr>
              <a:t>Учитель </a:t>
            </a:r>
            <a:r>
              <a:rPr lang="ru-RU" sz="1700" b="1" dirty="0" err="1" smtClean="0">
                <a:effectLst/>
                <a:latin typeface="Times New Roman"/>
              </a:rPr>
              <a:t>нач.классов</a:t>
            </a:r>
            <a:endParaRPr lang="ru-RU" sz="1700" b="1" dirty="0" smtClean="0">
              <a:effectLst/>
              <a:latin typeface="Times New Roman"/>
            </a:endParaRPr>
          </a:p>
          <a:p>
            <a:r>
              <a:rPr lang="ru-RU" sz="1700" b="1" dirty="0" smtClean="0">
                <a:effectLst/>
                <a:latin typeface="Times New Roman"/>
              </a:rPr>
              <a:t>                                                                    Степанова Т.Н.</a:t>
            </a:r>
          </a:p>
          <a:p>
            <a:endParaRPr lang="ru-RU" sz="1600" b="1" dirty="0" smtClean="0">
              <a:effectLst/>
              <a:latin typeface="Times New Roman"/>
            </a:endParaRPr>
          </a:p>
          <a:p>
            <a:r>
              <a:rPr lang="ru-RU" sz="1600" b="1" dirty="0" smtClean="0">
                <a:effectLst/>
                <a:latin typeface="Times New Roman"/>
              </a:rPr>
              <a:t>2012-2013 учебный год</a:t>
            </a:r>
          </a:p>
          <a:p>
            <a:endParaRPr lang="ru-RU" sz="3600" b="1" dirty="0" smtClean="0">
              <a:effectLst/>
              <a:latin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00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C0000"/>
                </a:solidFill>
                <a:effectLst/>
                <a:latin typeface="Times New Roman"/>
                <a:ea typeface="Times New Roman"/>
              </a:rPr>
              <a:t>Ошибка девятая. Ваше настроение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400" dirty="0" smtClean="0">
                <a:effectLst/>
                <a:latin typeface="Times New Roman"/>
                <a:ea typeface="Times New Roman"/>
              </a:rPr>
            </a:br>
            <a:r>
              <a:rPr lang="ru-RU" sz="2400" dirty="0" smtClean="0">
                <a:effectLst/>
                <a:latin typeface="Times New Roman"/>
                <a:ea typeface="Times New Roman"/>
              </a:rPr>
              <a:t>"Можно или нет? Это зависит от настроения"</a:t>
            </a:r>
            <a:br>
              <a:rPr lang="ru-RU" sz="2400" dirty="0" smtClean="0">
                <a:effectLst/>
                <a:latin typeface="Times New Roman"/>
                <a:ea typeface="Times New Roman"/>
              </a:rPr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>
              <a:latin typeface="Times New Roman"/>
              <a:ea typeface="Times New Roman"/>
            </a:endParaRPr>
          </a:p>
          <a:p>
            <a:r>
              <a:rPr lang="ru-RU" dirty="0" smtClean="0">
                <a:latin typeface="Times New Roman"/>
                <a:ea typeface="Times New Roman"/>
              </a:rPr>
              <a:t>Мнение </a:t>
            </a:r>
            <a:r>
              <a:rPr lang="ru-RU" dirty="0">
                <a:latin typeface="Times New Roman"/>
                <a:ea typeface="Times New Roman"/>
              </a:rPr>
              <a:t>психологов: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effectLst/>
                <a:latin typeface="Times New Roman"/>
                <a:ea typeface="Times New Roman"/>
              </a:rPr>
              <a:t>Родители должны показывать малышу, что их радуют его хорошие поступки и расстраивают плохие. Это создает у детей сознание в непоколебимости жизненных ценностей. Когда взрослые в угоду своему эгоизму и настроению сегодня разрешают что-то, а завтра это же запрещают, ребенок может понять только одно: все равно, что я делаю, главное, какое у мамы настроение. Однако, если вы чувствуете, что себя не переделать, лучше заранее договориться с ребенком: "Итак, когда у меня хорошее настроение, тебе не будет позволено делать все, что ты захочешь. А если плохое - постарайся быть ко мне снисходительным".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104456" cy="464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35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C0000"/>
                </a:solidFill>
                <a:effectLst/>
                <a:latin typeface="Times New Roman"/>
                <a:ea typeface="Times New Roman"/>
              </a:rPr>
              <a:t>Ошибка десятая. Слишком мало времени для воспитания ребенка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400" dirty="0" smtClean="0">
                <a:effectLst/>
                <a:latin typeface="Times New Roman"/>
                <a:ea typeface="Times New Roman"/>
              </a:rPr>
            </a:br>
            <a:r>
              <a:rPr lang="ru-RU" sz="2400" dirty="0" smtClean="0">
                <a:effectLst/>
                <a:latin typeface="Times New Roman"/>
                <a:ea typeface="Times New Roman"/>
              </a:rPr>
              <a:t>"К сожалению, у меня совсем нет времени для тебя"</a:t>
            </a:r>
            <a:br>
              <a:rPr lang="ru-RU" sz="2400" dirty="0" smtClean="0">
                <a:effectLst/>
                <a:latin typeface="Times New Roman"/>
                <a:ea typeface="Times New Roman"/>
              </a:rPr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>
              <a:latin typeface="Times New Roman"/>
              <a:ea typeface="Times New Roman"/>
            </a:endParaRPr>
          </a:p>
          <a:p>
            <a:r>
              <a:rPr lang="ru-RU" dirty="0" smtClean="0">
                <a:latin typeface="Times New Roman"/>
                <a:ea typeface="Times New Roman"/>
              </a:rPr>
              <a:t>Мнение </a:t>
            </a:r>
            <a:r>
              <a:rPr lang="ru-RU" dirty="0">
                <a:latin typeface="Times New Roman"/>
                <a:ea typeface="Times New Roman"/>
              </a:rPr>
              <a:t>психологов: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effectLst/>
                <a:latin typeface="Times New Roman"/>
                <a:ea typeface="Times New Roman"/>
              </a:rPr>
              <a:t>Взрослые часто забывают простую истину - если уж родили ребенка, надо и время для него найти. Малыш, который постоянно слышит, что у взрослых нет на него времени, будет искать среди чужих людей родственные души. Даже если ваш день расписан по минутам, найдите вечером полчаса (в этом вопросе качество важнее количества) посидеть у кроватки малыша, поговорите с ним, расскажите сказку или почитайте книжку. Крохе это необходимо.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10445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1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Памятка родителям от ребенка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fontScale="62500" lnSpcReduction="20000"/>
          </a:bodyPr>
          <a:lstStyle/>
          <a:p>
            <a:pPr lvl="0">
              <a:buFont typeface="+mj-lt"/>
              <a:buAutoNum type="arabicPeriod"/>
            </a:pPr>
            <a:r>
              <a:rPr lang="ru-RU" dirty="0" smtClean="0">
                <a:effectLst/>
                <a:latin typeface="Times New Roman"/>
                <a:ea typeface="Times New Roman"/>
              </a:rPr>
              <a:t>Не бойтесь быть твердыми со мной. Я предпочитаю именно такой подход. Это позволяет мне определить свое место.</a:t>
            </a:r>
          </a:p>
          <a:p>
            <a:pPr lvl="0">
              <a:buFont typeface="+mj-lt"/>
              <a:buAutoNum type="arabicPeriod"/>
            </a:pPr>
            <a:r>
              <a:rPr lang="ru-RU" dirty="0" smtClean="0">
                <a:effectLst/>
                <a:latin typeface="Times New Roman"/>
                <a:ea typeface="Times New Roman"/>
              </a:rPr>
              <a:t>Не заставляйте меня чувствовать себя младше, чем я есть на самом деле. Я отыграюсь на вас за это, став «плаксой» н «нытиком».</a:t>
            </a:r>
          </a:p>
          <a:p>
            <a:pPr lvl="0">
              <a:buFont typeface="+mj-lt"/>
              <a:buAutoNum type="arabicPeriod"/>
            </a:pPr>
            <a:r>
              <a:rPr lang="ru-RU" dirty="0" smtClean="0">
                <a:effectLst/>
                <a:latin typeface="Times New Roman"/>
                <a:ea typeface="Times New Roman"/>
              </a:rPr>
              <a:t>Не делайте для меня и за меня то, что я в состоянии сделать для себя сам. Я могу продолжать вас использовать в качестве прислуги.</a:t>
            </a:r>
          </a:p>
          <a:p>
            <a:pPr lvl="0">
              <a:buFont typeface="+mj-lt"/>
              <a:buAutoNum type="arabicPeriod"/>
            </a:pPr>
            <a:r>
              <a:rPr lang="ru-RU" dirty="0" smtClean="0">
                <a:effectLst/>
                <a:latin typeface="Times New Roman"/>
                <a:ea typeface="Times New Roman"/>
              </a:rPr>
              <a:t>Не требуйте от меня немедленных объяснений, зачем я сделал то или иное. Я иногда и сам не знаю, почему поступаю так, а не иначе.</a:t>
            </a:r>
          </a:p>
          <a:p>
            <a:pPr lvl="0">
              <a:buFont typeface="+mj-lt"/>
              <a:buAutoNum type="arabicPeriod"/>
            </a:pPr>
            <a:r>
              <a:rPr lang="ru-RU" dirty="0" smtClean="0">
                <a:effectLst/>
                <a:latin typeface="Times New Roman"/>
                <a:ea typeface="Times New Roman"/>
              </a:rPr>
              <a:t>Не подвергайте слишком большому испытанию мою честность. Будучи запуган, я легко превращаюсь в лжеца.</a:t>
            </a:r>
          </a:p>
          <a:p>
            <a:pPr lvl="0">
              <a:buFont typeface="+mj-lt"/>
              <a:buAutoNum type="arabicPeriod"/>
            </a:pPr>
            <a:r>
              <a:rPr lang="ru-RU" dirty="0" smtClean="0">
                <a:effectLst/>
                <a:latin typeface="Times New Roman"/>
                <a:ea typeface="Times New Roman"/>
              </a:rPr>
              <a:t>Пусть мои страхи и опасения не вызывают у вас беспокойство. Иначе я буду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боятъся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еще больше. Покажите мне, что такое мужество.</a:t>
            </a:r>
          </a:p>
          <a:p>
            <a:pPr lvl="0">
              <a:buFont typeface="+mj-lt"/>
              <a:buAutoNum type="arabicPeriod"/>
            </a:pPr>
            <a:r>
              <a:rPr lang="ru-RU" dirty="0" smtClean="0">
                <a:effectLst/>
                <a:latin typeface="Times New Roman"/>
                <a:ea typeface="Times New Roman"/>
              </a:rPr>
              <a:t>Не давайте обещаний, которых вы не можете выполнить - это поколеблет мою веру в вас. </a:t>
            </a:r>
          </a:p>
          <a:p>
            <a:pPr lvl="0">
              <a:buFont typeface="+mj-lt"/>
              <a:buAutoNum type="arabicPeriod"/>
            </a:pPr>
            <a:r>
              <a:rPr lang="ru-RU" dirty="0" smtClean="0">
                <a:effectLst/>
                <a:latin typeface="Times New Roman"/>
                <a:ea typeface="Times New Roman"/>
              </a:rPr>
              <a:t>Не придирайтесь ко мне и не ворчите на меня. Если вы будете это делать, то я буду вынужден защищаться, притворяясь глухим.</a:t>
            </a:r>
          </a:p>
          <a:p>
            <a:pPr lvl="0">
              <a:buFont typeface="+mj-lt"/>
              <a:buAutoNum type="arabicPeriod"/>
            </a:pPr>
            <a:r>
              <a:rPr lang="ru-RU" dirty="0" smtClean="0">
                <a:effectLst/>
                <a:latin typeface="Times New Roman"/>
                <a:ea typeface="Times New Roman"/>
              </a:rPr>
              <a:t>Не пытайтесь читать мне наставления и нотации. Вы будете удивлены, открыв, как великолепно я знаю, что такое хорошо и что такое плохо.</a:t>
            </a:r>
          </a:p>
          <a:p>
            <a:pPr lvl="0">
              <a:buFont typeface="+mj-lt"/>
              <a:buAutoNum type="arabicPeriod"/>
            </a:pPr>
            <a:r>
              <a:rPr lang="ru-RU" dirty="0" smtClean="0">
                <a:effectLst/>
                <a:latin typeface="Times New Roman"/>
                <a:ea typeface="Times New Roman"/>
              </a:rPr>
              <a:t>Никогда даже не намекайте, что вы совершенны и непогрешимы. Это дает мне ощущение тщетности попыток сравниться с вами.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78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C00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700" b="1" dirty="0" smtClean="0">
                <a:solidFill>
                  <a:srgbClr val="CC0000"/>
                </a:solidFill>
                <a:effectLst/>
                <a:latin typeface="Times New Roman"/>
                <a:ea typeface="Times New Roman"/>
              </a:rPr>
            </a:br>
            <a:r>
              <a:rPr lang="ru-RU" sz="2700" b="1" dirty="0" smtClean="0">
                <a:solidFill>
                  <a:srgbClr val="CC0000"/>
                </a:solidFill>
                <a:effectLst/>
                <a:latin typeface="Times New Roman"/>
                <a:ea typeface="Times New Roman"/>
              </a:rPr>
              <a:t>Ошибка первая. Обещание больше не любить</a:t>
            </a:r>
            <a:r>
              <a:rPr lang="ru-RU" sz="27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700" dirty="0" smtClean="0">
                <a:effectLst/>
                <a:latin typeface="Times New Roman"/>
                <a:ea typeface="Times New Roman"/>
              </a:rPr>
            </a:br>
            <a:r>
              <a:rPr lang="ru-RU" sz="2700" dirty="0" smtClean="0">
                <a:effectLst/>
                <a:latin typeface="Times New Roman"/>
                <a:ea typeface="Times New Roman"/>
              </a:rPr>
              <a:t>"Если ты не будешь таким, как я хочу, я больше не буду тебя любить"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u="sng" dirty="0" smtClean="0">
              <a:latin typeface="Times New Roman"/>
              <a:ea typeface="Times New Roman"/>
            </a:endParaRPr>
          </a:p>
          <a:p>
            <a:r>
              <a:rPr lang="ru-RU" u="sng" dirty="0" smtClean="0">
                <a:latin typeface="Times New Roman"/>
                <a:ea typeface="Times New Roman"/>
              </a:rPr>
              <a:t>Мнение </a:t>
            </a:r>
            <a:r>
              <a:rPr lang="ru-RU" u="sng" dirty="0">
                <a:latin typeface="Times New Roman"/>
                <a:ea typeface="Times New Roman"/>
              </a:rPr>
              <a:t>психологов: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effectLst/>
                <a:latin typeface="Times New Roman"/>
                <a:ea typeface="Times New Roman"/>
              </a:rPr>
              <a:t>Обещание больше не любить своего малыша - одно из сильнейших средств воспитания. Однако эта угроза, как правило, не осуществляется. А дети прекрасно чувствуют фальшь. Единожды обманув, вы можете на долгое время потерять доверие ребенка - малыш будет воспринимать вас как людей лживых.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1080120"/>
          </a:xfrm>
        </p:spPr>
        <p:txBody>
          <a:bodyPr>
            <a:normAutofit fontScale="55000" lnSpcReduction="20000"/>
          </a:bodyPr>
          <a:lstStyle/>
          <a:p>
            <a:endParaRPr lang="ru-RU" sz="3400" dirty="0" smtClean="0">
              <a:effectLst/>
              <a:latin typeface="Times New Roman"/>
              <a:ea typeface="Times New Roman"/>
            </a:endParaRPr>
          </a:p>
          <a:p>
            <a:r>
              <a:rPr lang="ru-RU" sz="3400" dirty="0" smtClean="0">
                <a:effectLst/>
                <a:latin typeface="Times New Roman"/>
                <a:ea typeface="Times New Roman"/>
              </a:rPr>
              <a:t>Намного лучше сказать так: "Я буду тебя все равно любить, но твое поведение я не одобряю".</a:t>
            </a:r>
          </a:p>
          <a:p>
            <a:endParaRPr lang="ru-RU" dirty="0"/>
          </a:p>
        </p:txBody>
      </p:sp>
      <p:pic>
        <p:nvPicPr>
          <p:cNvPr id="1026" name="Picture 2" descr="C:\Program Files\Microsoft Office\MEDIA\CAGCAT10\j0216724.wm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51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C0000"/>
                </a:solidFill>
                <a:effectLst/>
                <a:latin typeface="Times New Roman"/>
                <a:ea typeface="Times New Roman"/>
              </a:rPr>
              <a:t>Ошибка вторая. Безразличие</a:t>
            </a:r>
            <a:r>
              <a:rPr lang="ru-RU" sz="32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3200" dirty="0" smtClean="0">
                <a:effectLst/>
                <a:latin typeface="Times New Roman"/>
                <a:ea typeface="Times New Roman"/>
              </a:rPr>
            </a:br>
            <a:r>
              <a:rPr lang="ru-RU" sz="3200" dirty="0" smtClean="0">
                <a:effectLst/>
                <a:latin typeface="Times New Roman"/>
                <a:ea typeface="Times New Roman"/>
              </a:rPr>
              <a:t>"Делай что хочешь, мне все равно"</a:t>
            </a:r>
            <a:br>
              <a:rPr lang="ru-RU" sz="3200" dirty="0" smtClean="0">
                <a:effectLst/>
                <a:latin typeface="Times New Roman"/>
                <a:ea typeface="Times New Roman"/>
              </a:rPr>
            </a:b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u="sng" dirty="0" smtClean="0">
              <a:latin typeface="Times New Roman"/>
              <a:ea typeface="Times New Roman"/>
            </a:endParaRPr>
          </a:p>
          <a:p>
            <a:r>
              <a:rPr lang="ru-RU" u="sng" dirty="0" smtClean="0">
                <a:latin typeface="Times New Roman"/>
                <a:ea typeface="Times New Roman"/>
              </a:rPr>
              <a:t>Мнение </a:t>
            </a:r>
            <a:r>
              <a:rPr lang="ru-RU" u="sng" dirty="0">
                <a:latin typeface="Times New Roman"/>
                <a:ea typeface="Times New Roman"/>
              </a:rPr>
              <a:t>психологов: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effectLst/>
                <a:latin typeface="Times New Roman"/>
                <a:ea typeface="Times New Roman"/>
              </a:rPr>
              <a:t>Никогда не надо показывать малышу, что вам все равно, чем он занимается. Кроха, почувствовав ваше безразличие, немедленно начнет проверять, насколько оно "настоящее". И, скорее всего, проверка будет заключаться в совершении поступков изначально плохих. Ребенок ждет, последует ли за проступок критика или нет. Словом, замкнутый круг. Поэтому лучше вместо показного безразличия постараться наладить с ребенком дружеские отношения, даже если его поведение вас совершенно не устраивает.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2500" dirty="0" smtClean="0">
                <a:effectLst/>
                <a:latin typeface="Times New Roman"/>
                <a:ea typeface="Times New Roman"/>
              </a:rPr>
              <a:t>Можно сказать, например, так: "Знаешь, в этом вопросе я с тобой совершенно не согласен. Но я хочу помочь тебе, потому что люблю тебя. В любой момент, когда тебе это понадобится, ты можешь спросить у меня совета".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410445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0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C0000"/>
                </a:solidFill>
                <a:effectLst/>
                <a:latin typeface="Times New Roman"/>
                <a:ea typeface="Times New Roman"/>
              </a:rPr>
              <a:t>Ошибка третья. Слишком много строгости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400" dirty="0" smtClean="0">
                <a:effectLst/>
                <a:latin typeface="Times New Roman"/>
                <a:ea typeface="Times New Roman"/>
              </a:rPr>
            </a:br>
            <a:r>
              <a:rPr lang="ru-RU" sz="2400" dirty="0" smtClean="0">
                <a:effectLst/>
                <a:latin typeface="Times New Roman"/>
                <a:ea typeface="Times New Roman"/>
              </a:rPr>
              <a:t>"Ты должен делать то, что я тебе сказала, потому что я в доме главная"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>
              <a:latin typeface="Times New Roman"/>
              <a:ea typeface="Times New Roman"/>
            </a:endParaRPr>
          </a:p>
          <a:p>
            <a:r>
              <a:rPr lang="ru-RU" dirty="0" smtClean="0">
                <a:latin typeface="Times New Roman"/>
                <a:ea typeface="Times New Roman"/>
              </a:rPr>
              <a:t>Мнение </a:t>
            </a:r>
            <a:r>
              <a:rPr lang="ru-RU" dirty="0">
                <a:latin typeface="Times New Roman"/>
                <a:ea typeface="Times New Roman"/>
              </a:rPr>
              <a:t>психологов: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effectLst/>
                <a:latin typeface="Times New Roman"/>
                <a:ea typeface="Times New Roman"/>
              </a:rPr>
              <a:t>Дети обязательно должны понимать, почему и зачем они что-то делают. Слишком строгое воспитание, основанное на принципах, которые не всегда понятны ребенку, напоминает дрессировку. Ребенок может беспрекословно исполнять все, когда вы рядом, и "плевать" на все запреты, когда вас рядом нет. Убеждение лучше строгости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906115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effectLst/>
                <a:latin typeface="Times New Roman"/>
                <a:ea typeface="Times New Roman"/>
              </a:rPr>
              <a:t>. </a:t>
            </a: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Лучше сказать так: "Ты сейчас делаешь так, как я говорю, а вечером мы спокойно все обсудим - почему и зачем".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410445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18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C0000"/>
                </a:solidFill>
                <a:effectLst/>
                <a:latin typeface="Times New Roman"/>
                <a:ea typeface="Times New Roman"/>
              </a:rPr>
              <a:t>Ошибка четвертая. Детей надо баловать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400" dirty="0" smtClean="0">
                <a:effectLst/>
                <a:latin typeface="Times New Roman"/>
                <a:ea typeface="Times New Roman"/>
              </a:rPr>
            </a:br>
            <a:r>
              <a:rPr lang="ru-RU" sz="2400" dirty="0" smtClean="0">
                <a:effectLst/>
                <a:latin typeface="Times New Roman"/>
                <a:ea typeface="Times New Roman"/>
              </a:rPr>
              <a:t>"Пожалуй, я сделаю это сама. Моему малышу это пока не по силам"</a:t>
            </a:r>
            <a:br>
              <a:rPr lang="ru-RU" sz="2400" dirty="0" smtClean="0">
                <a:effectLst/>
                <a:latin typeface="Times New Roman"/>
                <a:ea typeface="Times New Roman"/>
              </a:rPr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 smtClean="0">
              <a:latin typeface="Times New Roman"/>
              <a:ea typeface="Times New Roman"/>
            </a:endParaRPr>
          </a:p>
          <a:p>
            <a:endParaRPr lang="ru-RU" dirty="0">
              <a:latin typeface="Times New Roman"/>
              <a:ea typeface="Times New Roman"/>
            </a:endParaRPr>
          </a:p>
          <a:p>
            <a:endParaRPr lang="ru-RU" sz="7400" dirty="0" smtClean="0">
              <a:latin typeface="Times New Roman"/>
              <a:ea typeface="Times New Roman"/>
            </a:endParaRPr>
          </a:p>
          <a:p>
            <a:r>
              <a:rPr lang="ru-RU" sz="7400" dirty="0" smtClean="0">
                <a:latin typeface="Times New Roman"/>
                <a:ea typeface="Times New Roman"/>
              </a:rPr>
              <a:t>Мнение психологов:</a:t>
            </a:r>
            <a:endParaRPr lang="ru-RU" sz="7400" dirty="0" smtClean="0">
              <a:effectLst/>
              <a:latin typeface="Times New Roman"/>
              <a:ea typeface="Times New Roman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effectLst/>
                <a:latin typeface="Times New Roman"/>
                <a:ea typeface="Times New Roman"/>
              </a:rPr>
              <a:t>Избалованным детям очень тяжело приходится в жизни. Нельзя держать единственное чадо под колпаком родительской любви, в дальнейшем это может привести к множеству проблем. Поверьте, когда родители убирают буквально каждый камушек с дороги малыша, от этого ребенок не чувствует себя счастливее. Скорее, наоборот - он ощущает себя совершенно беспомощным и одиноким.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906115"/>
          </a:xfrm>
        </p:spPr>
        <p:txBody>
          <a:bodyPr>
            <a:normAutofit fontScale="47500" lnSpcReduction="20000"/>
          </a:bodyPr>
          <a:lstStyle/>
          <a:p>
            <a:r>
              <a:rPr lang="ru-RU" sz="2900" dirty="0">
                <a:latin typeface="Times New Roman"/>
                <a:ea typeface="Times New Roman"/>
              </a:rPr>
              <a:t>В</a:t>
            </a:r>
            <a:r>
              <a:rPr lang="ru-RU" sz="2900" dirty="0" smtClean="0">
                <a:effectLst/>
                <a:latin typeface="Times New Roman"/>
                <a:ea typeface="Times New Roman"/>
              </a:rPr>
              <a:t>от один из вариантов мудрого отношения к дочери или сыну: "Попробуй-ка сделать это сам, а если не получится, я тебе с удовольствием помогу"</a:t>
            </a:r>
          </a:p>
          <a:p>
            <a:endParaRPr lang="ru-RU" dirty="0" smtClean="0">
              <a:latin typeface="Times New Roman"/>
              <a:ea typeface="Times New Roman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410445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93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C0000"/>
                </a:solidFill>
                <a:effectLst/>
                <a:latin typeface="Times New Roman"/>
                <a:ea typeface="Times New Roman"/>
              </a:rPr>
              <a:t>Ошибка пятая. Навязанная роль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400" dirty="0" smtClean="0">
                <a:effectLst/>
                <a:latin typeface="Times New Roman"/>
                <a:ea typeface="Times New Roman"/>
              </a:rPr>
            </a:br>
            <a:r>
              <a:rPr lang="ru-RU" sz="2400" dirty="0" smtClean="0">
                <a:effectLst/>
                <a:latin typeface="Times New Roman"/>
                <a:ea typeface="Times New Roman"/>
              </a:rPr>
              <a:t>"Мой ребенок - мой лучший друг"</a:t>
            </a:r>
            <a:br>
              <a:rPr lang="ru-RU" sz="2400" dirty="0" smtClean="0">
                <a:effectLst/>
                <a:latin typeface="Times New Roman"/>
                <a:ea typeface="Times New Roman"/>
              </a:rPr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>
              <a:latin typeface="Times New Roman"/>
              <a:ea typeface="Times New Roman"/>
            </a:endParaRPr>
          </a:p>
          <a:p>
            <a:r>
              <a:rPr lang="ru-RU" dirty="0" smtClean="0">
                <a:latin typeface="Times New Roman"/>
                <a:ea typeface="Times New Roman"/>
              </a:rPr>
              <a:t>Мнение </a:t>
            </a:r>
            <a:r>
              <a:rPr lang="ru-RU" dirty="0">
                <a:latin typeface="Times New Roman"/>
                <a:ea typeface="Times New Roman"/>
              </a:rPr>
              <a:t>психологов: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effectLst/>
                <a:latin typeface="Times New Roman"/>
                <a:ea typeface="Times New Roman"/>
              </a:rPr>
              <a:t>Дети готовы сделать все, чтобы понравиться своим родителям, ведь папа и мама для них главнейшие люди на свете. Малыши даже готовы погрузиться в сложный мир взрослых проблем, вместо того чтобы обсуждать свои интересы со сверстниками. Но при этом их собственные проблемы так и остаются нерешенными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10445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89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C0000"/>
                </a:solidFill>
                <a:effectLst/>
                <a:latin typeface="Times New Roman"/>
                <a:ea typeface="Times New Roman"/>
              </a:rPr>
              <a:t>Ошибка шестая. Денежная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400" dirty="0" smtClean="0">
                <a:effectLst/>
                <a:latin typeface="Times New Roman"/>
                <a:ea typeface="Times New Roman"/>
              </a:rPr>
            </a:br>
            <a:r>
              <a:rPr lang="ru-RU" sz="2400" dirty="0" smtClean="0">
                <a:effectLst/>
                <a:latin typeface="Times New Roman"/>
                <a:ea typeface="Times New Roman"/>
              </a:rPr>
              <a:t>"Больше денег - лучше воспитание"</a:t>
            </a:r>
            <a:br>
              <a:rPr lang="ru-RU" sz="2400" dirty="0" smtClean="0">
                <a:effectLst/>
                <a:latin typeface="Times New Roman"/>
                <a:ea typeface="Times New Roman"/>
              </a:rPr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>
              <a:latin typeface="Times New Roman"/>
              <a:ea typeface="Times New Roman"/>
            </a:endParaRPr>
          </a:p>
          <a:p>
            <a:r>
              <a:rPr lang="ru-RU" dirty="0" smtClean="0">
                <a:latin typeface="Times New Roman"/>
                <a:ea typeface="Times New Roman"/>
              </a:rPr>
              <a:t>Мнение </a:t>
            </a:r>
            <a:r>
              <a:rPr lang="ru-RU" dirty="0">
                <a:latin typeface="Times New Roman"/>
                <a:ea typeface="Times New Roman"/>
              </a:rPr>
              <a:t>психологов: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effectLst/>
                <a:latin typeface="Times New Roman"/>
                <a:ea typeface="Times New Roman"/>
              </a:rPr>
              <a:t>Любовь не купить за деньги - звучит довольно банально, но это так. Часто бывает, что в семьях с невысоким достатком взрослые делают все, чтобы ребенок ни в чем не нуждался. Но вы не должны чувствовать угрызения совести за то, что не можете исполнять все его желания. На самом деле любовь, ласка, совместные игры и проведенный вместе досуг для малыша намного важнее содержимого вашего кошелька. И, если разобраться, совсем не деньги делают ребенка счастливым, а осознание того, что он для вас САМЫЙ-САМЫЙ.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396044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66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C0000"/>
                </a:solidFill>
                <a:effectLst/>
                <a:latin typeface="Times New Roman"/>
                <a:ea typeface="Times New Roman"/>
              </a:rPr>
              <a:t>Ошибка седьмая. Наполеоновские планы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400" dirty="0" smtClean="0">
                <a:effectLst/>
                <a:latin typeface="Times New Roman"/>
                <a:ea typeface="Times New Roman"/>
              </a:rPr>
            </a:br>
            <a:r>
              <a:rPr lang="ru-RU" sz="2400" dirty="0" smtClean="0">
                <a:effectLst/>
                <a:latin typeface="Times New Roman"/>
                <a:ea typeface="Times New Roman"/>
              </a:rPr>
              <a:t>"Мой ребенок будет заниматься музыкой (теннисом, живописью), я не позволю ему упустить свой шанс"</a:t>
            </a:r>
            <a:br>
              <a:rPr lang="ru-RU" sz="2400" dirty="0" smtClean="0">
                <a:effectLst/>
                <a:latin typeface="Times New Roman"/>
                <a:ea typeface="Times New Roman"/>
              </a:rPr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>
              <a:latin typeface="Times New Roman"/>
              <a:ea typeface="Times New Roman"/>
            </a:endParaRPr>
          </a:p>
          <a:p>
            <a:r>
              <a:rPr lang="ru-RU" dirty="0" smtClean="0">
                <a:latin typeface="Times New Roman"/>
                <a:ea typeface="Times New Roman"/>
              </a:rPr>
              <a:t>Мнение </a:t>
            </a:r>
            <a:r>
              <a:rPr lang="ru-RU" dirty="0">
                <a:latin typeface="Times New Roman"/>
                <a:ea typeface="Times New Roman"/>
              </a:rPr>
              <a:t>психологов: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effectLst/>
                <a:latin typeface="Times New Roman"/>
                <a:ea typeface="Times New Roman"/>
              </a:rPr>
              <a:t>К сожалению, дети не всегда оценивают усилия родителей. И часто блестящее будущее, нарисованное взрослыми в своем воображении, разбивается о полное нежелание ребенка заниматься, скажем, музыкой. Пока малыш еще маленький и слушается взрослых, но затем... желая вырваться из клетки родительской любви, начинает выражать протест доступными ему способами - это может быть и прием наркотиков, и просто увлечение тяжелым роком в ночные часы. Поэтому, заполняя день ребенка нужными и полезными занятиями, не забывайте оставить ему немного времени и для личных дел.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24847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93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C0000"/>
                </a:solidFill>
                <a:effectLst/>
                <a:latin typeface="Times New Roman"/>
                <a:ea typeface="Times New Roman"/>
              </a:rPr>
              <a:t>Ошибка восьмая. Слишком мало ласки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400" dirty="0" smtClean="0">
                <a:effectLst/>
                <a:latin typeface="Times New Roman"/>
                <a:ea typeface="Times New Roman"/>
              </a:rPr>
            </a:br>
            <a:r>
              <a:rPr lang="ru-RU" sz="2400" dirty="0" smtClean="0">
                <a:effectLst/>
                <a:latin typeface="Times New Roman"/>
                <a:ea typeface="Times New Roman"/>
              </a:rPr>
              <a:t>"Поцелуй и прочие нежности не так уж и важны для ребенка"</a:t>
            </a:r>
            <a:br>
              <a:rPr lang="ru-RU" sz="2400" dirty="0" smtClean="0">
                <a:effectLst/>
                <a:latin typeface="Times New Roman"/>
                <a:ea typeface="Times New Roman"/>
              </a:rPr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>
              <a:latin typeface="Times New Roman"/>
              <a:ea typeface="Times New Roman"/>
            </a:endParaRPr>
          </a:p>
          <a:p>
            <a:r>
              <a:rPr lang="ru-RU" dirty="0" smtClean="0">
                <a:latin typeface="Times New Roman"/>
                <a:ea typeface="Times New Roman"/>
              </a:rPr>
              <a:t>Мнение </a:t>
            </a:r>
            <a:r>
              <a:rPr lang="ru-RU" dirty="0">
                <a:latin typeface="Times New Roman"/>
                <a:ea typeface="Times New Roman"/>
              </a:rPr>
              <a:t>психологов: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effectLst/>
                <a:latin typeface="Times New Roman"/>
                <a:ea typeface="Times New Roman"/>
              </a:rPr>
              <a:t>Дети любого возраста стремятся к ласке, она помогает им ощущать себя любимыми и придает уверенности в своих силах. Но помните, желание приласкаться должно все-таки в большинстве случаев исходить от самого ребенка. Не навязывайте детям свою любовь активно - это может оттолкнуть их.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24847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11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1183</Words>
  <Application>Microsoft Office PowerPoint</Application>
  <PresentationFormat>Экран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бюджетное общеобразовательное учреждение «Новомирская основная общеобразовательная школа» </vt:lpstr>
      <vt:lpstr> Ошибка первая. Обещание больше не любить "Если ты не будешь таким, как я хочу, я больше не буду тебя любить" </vt:lpstr>
      <vt:lpstr>Ошибка вторая. Безразличие "Делай что хочешь, мне все равно" </vt:lpstr>
      <vt:lpstr>Ошибка третья. Слишком много строгости "Ты должен делать то, что я тебе сказала, потому что я в доме главная"</vt:lpstr>
      <vt:lpstr>Ошибка четвертая. Детей надо баловать "Пожалуй, я сделаю это сама. Моему малышу это пока не по силам" </vt:lpstr>
      <vt:lpstr>Ошибка пятая. Навязанная роль "Мой ребенок - мой лучший друг" </vt:lpstr>
      <vt:lpstr>Ошибка шестая. Денежная "Больше денег - лучше воспитание" </vt:lpstr>
      <vt:lpstr>Ошибка седьмая. Наполеоновские планы "Мой ребенок будет заниматься музыкой (теннисом, живописью), я не позволю ему упустить свой шанс" </vt:lpstr>
      <vt:lpstr>Ошибка восьмая. Слишком мало ласки "Поцелуй и прочие нежности не так уж и важны для ребенка" </vt:lpstr>
      <vt:lpstr>Ошибка девятая. Ваше настроение "Можно или нет? Это зависит от настроения" </vt:lpstr>
      <vt:lpstr>Ошибка десятая. Слишком мало времени для воспитания ребенка "К сожалению, у меня совсем нет времени для тебя" </vt:lpstr>
      <vt:lpstr> Памятка родителям от ребенка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«Новомирская основная общеобразовательная школа»</dc:title>
  <dc:creator>User</dc:creator>
  <cp:lastModifiedBy>User</cp:lastModifiedBy>
  <cp:revision>6</cp:revision>
  <dcterms:created xsi:type="dcterms:W3CDTF">2012-10-25T14:27:00Z</dcterms:created>
  <dcterms:modified xsi:type="dcterms:W3CDTF">2012-10-25T15:21:21Z</dcterms:modified>
</cp:coreProperties>
</file>