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6"/>
  </p:notesMasterIdLst>
  <p:sldIdLst>
    <p:sldId id="259" r:id="rId2"/>
    <p:sldId id="260" r:id="rId3"/>
    <p:sldId id="313" r:id="rId4"/>
    <p:sldId id="314" r:id="rId5"/>
    <p:sldId id="315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34" y="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F0B3FF-319A-4429-AF1D-F92E00E54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836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237A4-5775-48FE-85F4-2AA124218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21FE6891-DB93-4BD6-AFC1-BE5742E88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9" y="1412875"/>
            <a:ext cx="7489328" cy="324008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b="1" dirty="0" smtClean="0"/>
              <a:t>Основы духовно-нравственной </a:t>
            </a:r>
            <a:br>
              <a:rPr lang="ru-RU" sz="3600" b="1" dirty="0" smtClean="0"/>
            </a:br>
            <a:r>
              <a:rPr lang="ru-RU" sz="3600" b="1" dirty="0" smtClean="0"/>
              <a:t>культуры России – новая предметная область начальной школы</a:t>
            </a:r>
            <a:br>
              <a:rPr lang="ru-RU" sz="3600" b="1" dirty="0" smtClean="0"/>
            </a:br>
            <a:r>
              <a:rPr lang="ru-RU" sz="3600" b="1" dirty="0" smtClean="0"/>
              <a:t>(4 классы)</a:t>
            </a:r>
          </a:p>
        </p:txBody>
      </p:sp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682D6-71A4-4D4B-B5D0-B0F938D456AE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561662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70C0"/>
                </a:solidFill>
              </a:rPr>
              <a:t>Модуль 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  <a:r>
              <a:rPr lang="ru-RU" sz="2800" b="1" dirty="0">
                <a:solidFill>
                  <a:srgbClr val="0070C0"/>
                </a:solidFill>
              </a:rPr>
              <a:t>Основы буддийской культуры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Введение </a:t>
            </a:r>
            <a:r>
              <a:rPr lang="ru-RU" dirty="0"/>
              <a:t>в буддийскую духовную традицию. </a:t>
            </a:r>
            <a:r>
              <a:rPr lang="ru-RU" b="1" dirty="0"/>
              <a:t>Культура и религия</a:t>
            </a:r>
            <a:r>
              <a:rPr lang="ru-RU" dirty="0"/>
              <a:t>. Будда и его учение. Буддийские святые. </a:t>
            </a:r>
            <a:r>
              <a:rPr lang="ru-RU" dirty="0" smtClean="0"/>
              <a:t> </a:t>
            </a:r>
            <a:r>
              <a:rPr lang="ru-RU" b="1" dirty="0"/>
              <a:t>Семья</a:t>
            </a:r>
            <a:r>
              <a:rPr lang="ru-RU" dirty="0"/>
              <a:t> в буддийской культуре и её ценности. Буддизм в России. Человек в буддийской картине мира. Буддийские символы. Буддийские ритуалы.  Буддийские </a:t>
            </a:r>
            <a:r>
              <a:rPr lang="ru-RU" b="1" dirty="0"/>
              <a:t>святыни</a:t>
            </a:r>
            <a:r>
              <a:rPr lang="ru-RU" dirty="0"/>
              <a:t>. Буддийские священные сооружения. Буддийский </a:t>
            </a:r>
            <a:r>
              <a:rPr lang="ru-RU" b="1" dirty="0"/>
              <a:t>календарь</a:t>
            </a:r>
            <a:r>
              <a:rPr lang="ru-RU" dirty="0"/>
              <a:t>. </a:t>
            </a:r>
            <a:r>
              <a:rPr lang="ru-RU" b="1" dirty="0"/>
              <a:t>Праздники</a:t>
            </a:r>
            <a:r>
              <a:rPr lang="ru-RU" dirty="0"/>
              <a:t> в буддийской культуре. </a:t>
            </a:r>
            <a:r>
              <a:rPr lang="ru-RU" b="1" dirty="0"/>
              <a:t>Искусство</a:t>
            </a:r>
            <a:r>
              <a:rPr lang="ru-RU" dirty="0"/>
              <a:t> в буддийской культуре.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56166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70C0"/>
                </a:solidFill>
              </a:rPr>
              <a:t>Модуль 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  <a:r>
              <a:rPr lang="ru-RU" sz="2800" b="1" dirty="0">
                <a:solidFill>
                  <a:srgbClr val="0070C0"/>
                </a:solidFill>
              </a:rPr>
              <a:t>Основы иудейской культуры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Введение </a:t>
            </a:r>
            <a:r>
              <a:rPr lang="ru-RU" dirty="0"/>
              <a:t>в иудейскую духовную традицию. </a:t>
            </a:r>
            <a:r>
              <a:rPr lang="ru-RU" b="1" dirty="0"/>
              <a:t>Культура и религия</a:t>
            </a:r>
            <a:r>
              <a:rPr lang="ru-RU" dirty="0"/>
              <a:t>. Тора — главная книга иудаизма. Классические тексты иудаизма. Патриархи еврейского народа. Пророки и праведники в иудейской культуре. </a:t>
            </a:r>
            <a:r>
              <a:rPr lang="ru-RU" b="1" dirty="0"/>
              <a:t>Храм</a:t>
            </a:r>
            <a:r>
              <a:rPr lang="ru-RU" dirty="0"/>
              <a:t> в жизни иудеев. Назначение синагоги и её устройство. Суббота (Шабат) в иудейской традиции. Иудаизм в России. </a:t>
            </a:r>
            <a:r>
              <a:rPr lang="ru-RU" b="1" dirty="0"/>
              <a:t>Традиции</a:t>
            </a:r>
            <a:r>
              <a:rPr lang="ru-RU" dirty="0"/>
              <a:t> иудаизма в повседневной жизни евреев. Ответственное принятие заповедей. Еврейский дом. Знакомство с еврейским </a:t>
            </a:r>
            <a:r>
              <a:rPr lang="ru-RU" b="1" dirty="0"/>
              <a:t>календарём</a:t>
            </a:r>
            <a:r>
              <a:rPr lang="ru-RU" dirty="0"/>
              <a:t>: его устройство и особенности. Еврейские </a:t>
            </a:r>
            <a:r>
              <a:rPr lang="ru-RU" b="1" dirty="0"/>
              <a:t>праздники</a:t>
            </a:r>
            <a:r>
              <a:rPr lang="ru-RU" dirty="0"/>
              <a:t>: их история и традиции. </a:t>
            </a:r>
            <a:r>
              <a:rPr lang="ru-RU" b="1" dirty="0"/>
              <a:t>Ценности семейной жизни</a:t>
            </a:r>
            <a:r>
              <a:rPr lang="ru-RU" dirty="0"/>
              <a:t> в иудейской традиции.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30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632848" cy="568863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0070C0"/>
                </a:solidFill>
              </a:rPr>
              <a:t>Модуль </a:t>
            </a:r>
            <a:r>
              <a:rPr lang="ru-RU" sz="3000" dirty="0">
                <a:solidFill>
                  <a:srgbClr val="0070C0"/>
                </a:solidFill>
              </a:rPr>
              <a:t>"</a:t>
            </a:r>
            <a:r>
              <a:rPr lang="ru-RU" sz="3000" b="1" dirty="0">
                <a:solidFill>
                  <a:srgbClr val="0070C0"/>
                </a:solidFill>
              </a:rPr>
              <a:t>Основы мировых религиозных культур</a:t>
            </a:r>
            <a:r>
              <a:rPr lang="ru-RU" sz="3000" dirty="0">
                <a:solidFill>
                  <a:srgbClr val="0070C0"/>
                </a:solidFill>
              </a:rPr>
              <a:t>"</a:t>
            </a:r>
          </a:p>
          <a:p>
            <a:pPr marL="0" indent="0" algn="just">
              <a:buNone/>
            </a:pPr>
            <a:r>
              <a:rPr lang="ru-RU" b="1" dirty="0"/>
              <a:t>Культура и религия</a:t>
            </a:r>
            <a:r>
              <a:rPr lang="ru-RU" dirty="0"/>
              <a:t>. Древнейшие верования. Религии мира и их основатели. Священные книги религий мира. Хранители предания в религиях мира. Человек в религиозных традициях мира. </a:t>
            </a:r>
            <a:r>
              <a:rPr lang="ru-RU" b="1" dirty="0"/>
              <a:t>Священные сооружения</a:t>
            </a:r>
            <a:r>
              <a:rPr lang="ru-RU" dirty="0"/>
              <a:t>. </a:t>
            </a:r>
            <a:r>
              <a:rPr lang="ru-RU" b="1" dirty="0"/>
              <a:t>Искусство</a:t>
            </a:r>
            <a:r>
              <a:rPr lang="ru-RU" dirty="0"/>
              <a:t> в религиозной культуре. Религии России. Религия и мораль. </a:t>
            </a:r>
            <a:r>
              <a:rPr lang="ru-RU" b="1" dirty="0"/>
              <a:t>Нравственные заповеди</a:t>
            </a:r>
            <a:r>
              <a:rPr lang="ru-RU" dirty="0"/>
              <a:t> в религиях мира. Религиозные ритуалы. Обычаи и обряды. Религиозные ритуалы в искусстве. </a:t>
            </a:r>
            <a:r>
              <a:rPr lang="ru-RU" b="1" dirty="0"/>
              <a:t>Календари</a:t>
            </a:r>
            <a:r>
              <a:rPr lang="ru-RU" dirty="0"/>
              <a:t> религий мира. </a:t>
            </a:r>
            <a:r>
              <a:rPr lang="ru-RU" b="1" dirty="0"/>
              <a:t>Праздники</a:t>
            </a:r>
            <a:r>
              <a:rPr lang="ru-RU" dirty="0"/>
              <a:t> в религиях мира. </a:t>
            </a:r>
            <a:r>
              <a:rPr lang="ru-RU" b="1" dirty="0"/>
              <a:t>Семья</a:t>
            </a:r>
            <a:r>
              <a:rPr lang="ru-RU" dirty="0"/>
              <a:t>, семейные ценности. Долг, свобода, ответственность, учение и труд. Милосердие, забота о слабых, взаимопомощь, социальные проблемы общества и отношение к ним разных религий.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09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568863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70C0"/>
                </a:solidFill>
              </a:rPr>
              <a:t>Модуль 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  <a:r>
              <a:rPr lang="ru-RU" sz="2800" b="1" dirty="0">
                <a:solidFill>
                  <a:srgbClr val="0070C0"/>
                </a:solidFill>
              </a:rPr>
              <a:t>Основы светской этики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</a:p>
          <a:p>
            <a:pPr marL="0" indent="0" algn="just">
              <a:buNone/>
            </a:pPr>
            <a:r>
              <a:rPr lang="ru-RU" dirty="0"/>
              <a:t>Культура и мораль. Этика и её значение в жизни человека. Праздники как одна из форм исторической памяти. Образцы нравственности в культурах разных народов. Государство и мораль гражданина. Образцы нравственности в культуре Отечества. Трудовая мораль. Нравственные традиции предпринимательства</a:t>
            </a:r>
            <a:r>
              <a:rPr lang="ru-RU" dirty="0" smtClean="0"/>
              <a:t>. Семья, любовь, дружба, товарищество. </a:t>
            </a:r>
            <a:r>
              <a:rPr lang="ru-RU" dirty="0"/>
              <a:t>Что значит быть нравственным в наше время? Высшие нравственные ценности, идеалы, принципы морали</a:t>
            </a:r>
            <a:r>
              <a:rPr lang="ru-RU" dirty="0" smtClean="0"/>
              <a:t>. </a:t>
            </a:r>
            <a:r>
              <a:rPr lang="ru-RU" dirty="0"/>
              <a:t>Нормы морали. Этикет. Образование как нравственная норма. Методы нравственного </a:t>
            </a:r>
            <a:r>
              <a:rPr lang="ru-RU" dirty="0" smtClean="0"/>
              <a:t>самосовершенствования. Любовь </a:t>
            </a:r>
            <a:r>
              <a:rPr lang="ru-RU" dirty="0"/>
              <a:t>и уважение к Отечеству. Патриотизм многонационального и многоконфессионального народа России.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1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Основы религиозных культур и светской этики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6 модулей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708920"/>
            <a:ext cx="7272808" cy="3456384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православной культуры",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исламской культуры",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буддийской культуры",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иудейской культуры",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800" dirty="0"/>
              <a:t>  "Основы мировых религиозных культур",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светской этики".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8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54782" y="476672"/>
            <a:ext cx="7632848" cy="1143000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Причины введения данного курса</a:t>
            </a:r>
          </a:p>
        </p:txBody>
      </p:sp>
      <p:sp>
        <p:nvSpPr>
          <p:cNvPr id="61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E02354-574B-42C8-B41E-29B77650407E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7" y="1484784"/>
            <a:ext cx="7776865" cy="4525963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1. Социальные причины: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ru-RU" sz="2800" b="1" dirty="0" smtClean="0">
              <a:solidFill>
                <a:schemeClr val="accent2"/>
              </a:solidFill>
            </a:endParaRPr>
          </a:p>
          <a:p>
            <a:pPr marL="0" indent="358775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800" dirty="0" smtClean="0"/>
              <a:t>снижение культуры общества, разрушение моральных норм, ценностных ориентиров подрастающего поколения, принятие от взрослых асоциальных норм поведения;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sz="2800" dirty="0" smtClean="0"/>
          </a:p>
          <a:p>
            <a:pPr marL="0" indent="358775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800" dirty="0" smtClean="0"/>
              <a:t>наблюдающиеся в обществе явления нарушения межнациональных отношений.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ru-RU" dirty="0" smtClean="0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4254500" y="3244850"/>
            <a:ext cx="633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 algn="ctr" eaLnBrk="0" hangingPunct="0">
              <a:tabLst>
                <a:tab pos="735013" algn="l"/>
              </a:tabLst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495BCC4-9A2C-44DE-8C0E-76469FDA333C}" type="slidenum">
              <a:rPr lang="ru-RU" sz="1400"/>
              <a:pPr algn="r"/>
              <a:t>3</a:t>
            </a:fld>
            <a:endParaRPr lang="ru-RU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776864" cy="1143000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Причины введения данного курса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2774" y="1556792"/>
            <a:ext cx="7776864" cy="452755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2. Педагогические причины: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algn="ctr" eaLnBrk="1" hangingPunct="1">
              <a:buFontTx/>
              <a:buNone/>
            </a:pPr>
            <a:endParaRPr lang="ru-RU" sz="2800" dirty="0" smtClean="0"/>
          </a:p>
          <a:p>
            <a:pPr marL="0" indent="358775" algn="just" eaLnBrk="1" hangingPunct="1">
              <a:buFont typeface="Wingdings" pitchFamily="2" charset="2"/>
              <a:buChar char="Ø"/>
            </a:pPr>
            <a:r>
              <a:rPr lang="ru-RU" sz="2800" dirty="0" smtClean="0"/>
              <a:t>целесообразность начинать воспитание с такого возрастного периода, когда дети ещё весьма подвержены подражанию и принимают без обсуждения идеи от взрослого; </a:t>
            </a:r>
          </a:p>
          <a:p>
            <a:pPr marL="0" indent="358775" algn="just" eaLnBrk="1" hangingPunct="1">
              <a:buFont typeface="Wingdings" pitchFamily="2" charset="2"/>
              <a:buChar char="Ø"/>
            </a:pPr>
            <a:r>
              <a:rPr lang="ru-RU" sz="2800" dirty="0" smtClean="0"/>
              <a:t>в младшем школьном возрасте бурно идёт социализация, и оставить этот процесс вне влияния школы нельзя.</a:t>
            </a:r>
          </a:p>
          <a:p>
            <a:pPr eaLnBrk="1" hangingPunct="1"/>
            <a:endParaRPr lang="ru-RU" sz="2800" dirty="0" smtClean="0"/>
          </a:p>
          <a:p>
            <a:pPr eaLnBrk="1" hangingPunct="1">
              <a:buFontTx/>
              <a:buChar char="-"/>
            </a:pPr>
            <a:endParaRPr lang="ru-RU" sz="2800" dirty="0" smtClean="0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4254500" y="3244850"/>
            <a:ext cx="633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 algn="ctr" eaLnBrk="0" hangingPunct="0">
              <a:tabLst>
                <a:tab pos="735013" algn="l"/>
              </a:tabLst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C05CA52-97C4-4414-B7E4-B15DE52011B5}" type="slidenum">
              <a:rPr lang="ru-RU" sz="1400"/>
              <a:pPr algn="r"/>
              <a:t>4</a:t>
            </a:fld>
            <a:endParaRPr lang="ru-RU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63284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dirty="0" smtClean="0">
                <a:solidFill>
                  <a:srgbClr val="0070C0"/>
                </a:solidFill>
              </a:rPr>
              <a:t>Что такое 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«духовно-нравственная культура»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600200"/>
            <a:ext cx="7632848" cy="4525963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ru-RU" dirty="0" smtClean="0"/>
          </a:p>
          <a:p>
            <a:pPr marL="0" indent="0" algn="just" eaLnBrk="1" hangingPunct="1">
              <a:buNone/>
            </a:pPr>
            <a:endParaRPr lang="ru-RU" sz="2800" dirty="0" smtClean="0"/>
          </a:p>
          <a:p>
            <a:pPr marL="0" indent="0" algn="just" eaLnBrk="1" hangingPunct="1">
              <a:buNone/>
            </a:pPr>
            <a:r>
              <a:rPr lang="ru-RU" sz="2800" dirty="0" smtClean="0"/>
              <a:t>Духовно-нравственная культура – это система ценностей человека, позволяющая не только успешно адаптироваться в обществе, но и существовать в нём без вреда для себя и других его членов. </a:t>
            </a:r>
          </a:p>
          <a:p>
            <a:pPr eaLnBrk="1" hangingPunct="1">
              <a:buFontTx/>
              <a:buChar char="-"/>
            </a:pPr>
            <a:endParaRPr lang="ru-RU" dirty="0" smtClean="0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4254500" y="3244850"/>
            <a:ext cx="633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 algn="ctr" eaLnBrk="0" hangingPunct="0">
              <a:tabLst>
                <a:tab pos="735013" algn="l"/>
              </a:tabLst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02F648E-7968-413C-A5B4-AECC11456F8A}" type="slidenum">
              <a:rPr lang="ru-RU" sz="1400"/>
              <a:pPr algn="r"/>
              <a:t>5</a:t>
            </a:fld>
            <a:endParaRPr lang="ru-RU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54782" y="620688"/>
            <a:ext cx="763284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dirty="0" smtClean="0">
                <a:solidFill>
                  <a:srgbClr val="0070C0"/>
                </a:solidFill>
              </a:rPr>
              <a:t>Что такое 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«духовно-нравственная культура»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4782" y="1772816"/>
            <a:ext cx="7632848" cy="523875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600" dirty="0" smtClean="0"/>
              <a:t>Духовно-нравственная культура включает: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sz="2600" b="1" i="1" dirty="0" smtClean="0">
                <a:solidFill>
                  <a:schemeClr val="accent2"/>
                </a:solidFill>
              </a:rPr>
              <a:t>знания</a:t>
            </a:r>
            <a:r>
              <a:rPr lang="ru-RU" sz="2600" dirty="0" smtClean="0"/>
              <a:t> о цивилизационных и национальных ценностях, ставших универсальными (ценности семьи, ценности общения и взаимодействия, ценности познания и др.);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sz="2600" b="1" i="1" dirty="0" smtClean="0">
                <a:solidFill>
                  <a:schemeClr val="accent2"/>
                </a:solidFill>
              </a:rPr>
              <a:t>нравственно-ценные мотивы</a:t>
            </a:r>
            <a:r>
              <a:rPr lang="ru-RU" sz="2600" dirty="0" smtClean="0"/>
              <a:t> (осознание объективности общественных норм и правил; принятие необходимости жить по нравственным законам;  рефлексия; само-совершенствование);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sz="2600" b="1" i="1" dirty="0" smtClean="0">
                <a:solidFill>
                  <a:schemeClr val="accent2"/>
                </a:solidFill>
              </a:rPr>
              <a:t>нравственно</a:t>
            </a:r>
            <a:r>
              <a:rPr lang="ru-RU" sz="2600" dirty="0" smtClean="0">
                <a:solidFill>
                  <a:schemeClr val="accent2"/>
                </a:solidFill>
              </a:rPr>
              <a:t>-</a:t>
            </a:r>
            <a:r>
              <a:rPr lang="ru-RU" sz="2600" b="1" i="1" dirty="0" smtClean="0">
                <a:solidFill>
                  <a:schemeClr val="accent2"/>
                </a:solidFill>
              </a:rPr>
              <a:t>ценное</a:t>
            </a:r>
            <a:r>
              <a:rPr lang="ru-RU" sz="2600" b="1" i="1" dirty="0" smtClean="0"/>
              <a:t> </a:t>
            </a:r>
            <a:r>
              <a:rPr lang="ru-RU" sz="2600" b="1" i="1" dirty="0" smtClean="0">
                <a:solidFill>
                  <a:schemeClr val="accent2"/>
                </a:solidFill>
              </a:rPr>
              <a:t>поведение</a:t>
            </a:r>
            <a:r>
              <a:rPr lang="ru-RU" sz="2600" dirty="0" smtClean="0"/>
              <a:t> (реальное соблюдение норм и правил, самодисциплина; диалогичность; толерантность и др.).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ru-RU" sz="2400" dirty="0" smtClean="0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4254500" y="3244850"/>
            <a:ext cx="633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 algn="ctr" eaLnBrk="0" hangingPunct="0">
              <a:tabLst>
                <a:tab pos="735013" algn="l"/>
              </a:tabLst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Основы религиозных культур и светской этики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6 модулей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564903"/>
            <a:ext cx="7632848" cy="315816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православной культуры",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исламской культуры",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буддийской культуры",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иудейской культуры",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800" dirty="0"/>
              <a:t>  "Основы мировых религиозных культур",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"Основы светской этики".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4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755650" y="692696"/>
            <a:ext cx="7632700" cy="5472608"/>
          </a:xfrm>
        </p:spPr>
        <p:txBody>
          <a:bodyPr>
            <a:normAutofit fontScale="97500"/>
          </a:bodyPr>
          <a:lstStyle/>
          <a:p>
            <a:pPr marL="0" indent="0" algn="just">
              <a:buNone/>
            </a:pPr>
            <a:endParaRPr lang="ru-RU" sz="2500" b="1" dirty="0" smtClean="0"/>
          </a:p>
          <a:p>
            <a:pPr marL="0" indent="0" algn="just">
              <a:buNone/>
            </a:pPr>
            <a:endParaRPr lang="ru-RU" sz="2500" b="1" dirty="0"/>
          </a:p>
          <a:p>
            <a:pPr marL="0" indent="0" algn="just">
              <a:buNone/>
            </a:pPr>
            <a:r>
              <a:rPr lang="ru-RU" sz="2500" b="1" dirty="0" smtClean="0"/>
              <a:t>Распоряжение </a:t>
            </a:r>
            <a:r>
              <a:rPr lang="ru-RU" sz="2500" b="1" dirty="0"/>
              <a:t>правительства РФ от 28 января 2012 г. № 84-р об изменениях в Стандарте начального общего образования 2004 г.</a:t>
            </a:r>
            <a:r>
              <a:rPr lang="ru-RU" sz="2500" dirty="0"/>
              <a:t/>
            </a:r>
            <a:br>
              <a:rPr lang="ru-RU" sz="2500" dirty="0"/>
            </a:br>
            <a:endParaRPr lang="ru-RU" sz="2500" dirty="0" smtClean="0"/>
          </a:p>
          <a:p>
            <a:pPr marL="0" indent="0" algn="just">
              <a:buNone/>
            </a:pPr>
            <a:r>
              <a:rPr lang="ru-RU" sz="2500" b="1" dirty="0" smtClean="0"/>
              <a:t>Предмет </a:t>
            </a:r>
            <a:r>
              <a:rPr lang="ru-RU" sz="2500" b="1" dirty="0"/>
              <a:t>Основы религиозных культур и светской </a:t>
            </a:r>
            <a:r>
              <a:rPr lang="ru-RU" sz="2500" b="1" dirty="0" smtClean="0"/>
              <a:t>этики. </a:t>
            </a:r>
          </a:p>
          <a:p>
            <a:pPr marL="0" indent="0" algn="just">
              <a:buNone/>
            </a:pPr>
            <a:r>
              <a:rPr lang="ru-RU" sz="2500" b="1" dirty="0" smtClean="0"/>
              <a:t>Обязательный </a:t>
            </a:r>
            <a:r>
              <a:rPr lang="ru-RU" sz="2500" b="1" dirty="0"/>
              <a:t>минимум содержания основных </a:t>
            </a:r>
            <a:r>
              <a:rPr lang="ru-RU" sz="2500" b="1" dirty="0" smtClean="0"/>
              <a:t>образовательных  </a:t>
            </a:r>
            <a:r>
              <a:rPr lang="ru-RU" sz="2500" b="1" dirty="0" smtClean="0"/>
              <a:t>программ</a:t>
            </a:r>
            <a:endParaRPr lang="ru-RU" sz="2500" b="1" dirty="0" smtClean="0"/>
          </a:p>
          <a:p>
            <a:pPr marL="0" indent="0" algn="just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0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568863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70C0"/>
                </a:solidFill>
              </a:rPr>
              <a:t>Модуль 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  <a:r>
              <a:rPr lang="ru-RU" sz="2800" b="1" dirty="0">
                <a:solidFill>
                  <a:srgbClr val="0070C0"/>
                </a:solidFill>
              </a:rPr>
              <a:t>Основы православной культуры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Введение </a:t>
            </a:r>
            <a:r>
              <a:rPr lang="ru-RU" dirty="0"/>
              <a:t>в православную духовную традицию. Особенности восточного христианства. </a:t>
            </a:r>
            <a:r>
              <a:rPr lang="ru-RU" b="1" dirty="0"/>
              <a:t>Культура и религия</a:t>
            </a:r>
            <a:r>
              <a:rPr lang="ru-RU" dirty="0"/>
              <a:t>. Во что верят православные христиане. Добро и зло в православной </a:t>
            </a:r>
            <a:r>
              <a:rPr lang="ru-RU" b="1" dirty="0"/>
              <a:t>традиции</a:t>
            </a:r>
            <a:r>
              <a:rPr lang="ru-RU" dirty="0"/>
              <a:t>. Золотое правило нравственности. Любовь к ближнему. Отношение к труду. Долг и ответственность. Милосердие и сострадание. Православие в России. Православный </a:t>
            </a:r>
            <a:r>
              <a:rPr lang="ru-RU" b="1" dirty="0"/>
              <a:t>храм</a:t>
            </a:r>
            <a:r>
              <a:rPr lang="ru-RU" dirty="0"/>
              <a:t> и другие </a:t>
            </a:r>
            <a:r>
              <a:rPr lang="ru-RU" b="1" dirty="0"/>
              <a:t>святыни</a:t>
            </a:r>
            <a:r>
              <a:rPr lang="ru-RU" dirty="0"/>
              <a:t>. Символический язык православной культуры: христианское </a:t>
            </a:r>
            <a:r>
              <a:rPr lang="ru-RU" b="1" dirty="0"/>
              <a:t>искусство</a:t>
            </a:r>
            <a:r>
              <a:rPr lang="ru-RU" dirty="0"/>
              <a:t> (</a:t>
            </a:r>
            <a:r>
              <a:rPr lang="ru-RU" dirty="0" smtClean="0"/>
              <a:t>иконы, </a:t>
            </a:r>
            <a:r>
              <a:rPr lang="ru-RU" dirty="0"/>
              <a:t>фрески, церковное пение, прикладное искусство), православный </a:t>
            </a:r>
            <a:r>
              <a:rPr lang="ru-RU" b="1" dirty="0"/>
              <a:t>календарь</a:t>
            </a:r>
            <a:r>
              <a:rPr lang="ru-RU" dirty="0"/>
              <a:t>. </a:t>
            </a:r>
            <a:r>
              <a:rPr lang="ru-RU" b="1" dirty="0"/>
              <a:t>Праздники</a:t>
            </a:r>
            <a:r>
              <a:rPr lang="ru-RU" dirty="0"/>
              <a:t>. Христианская </a:t>
            </a:r>
            <a:r>
              <a:rPr lang="ru-RU" b="1" dirty="0"/>
              <a:t>семья</a:t>
            </a:r>
            <a:r>
              <a:rPr lang="ru-RU" dirty="0"/>
              <a:t> и её ценности.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1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561662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70C0"/>
                </a:solidFill>
              </a:rPr>
              <a:t>Модуль 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  <a:r>
              <a:rPr lang="ru-RU" sz="2800" b="1" dirty="0">
                <a:solidFill>
                  <a:srgbClr val="0070C0"/>
                </a:solidFill>
              </a:rPr>
              <a:t>Основы исламской культуры</a:t>
            </a:r>
            <a:r>
              <a:rPr lang="ru-RU" sz="2800" dirty="0">
                <a:solidFill>
                  <a:srgbClr val="0070C0"/>
                </a:solidFill>
              </a:rPr>
              <a:t>"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Введение </a:t>
            </a:r>
            <a:r>
              <a:rPr lang="ru-RU" dirty="0"/>
              <a:t>в исламскую духовную традицию. </a:t>
            </a:r>
            <a:r>
              <a:rPr lang="ru-RU" b="1" dirty="0"/>
              <a:t>Культура и религия</a:t>
            </a:r>
            <a:r>
              <a:rPr lang="ru-RU" dirty="0"/>
              <a:t>. Пророк </a:t>
            </a:r>
            <a:r>
              <a:rPr lang="ru-RU" dirty="0" smtClean="0"/>
              <a:t>Мухаммед </a:t>
            </a:r>
            <a:r>
              <a:rPr lang="ru-RU" dirty="0"/>
              <a:t>– образец человека и учитель нравственности в исламской </a:t>
            </a:r>
            <a:r>
              <a:rPr lang="ru-RU" b="1" dirty="0"/>
              <a:t>традиции</a:t>
            </a:r>
            <a:r>
              <a:rPr lang="ru-RU" dirty="0"/>
              <a:t>. Столпы ислама и исламской этики. Обязанности мусульман. Для чего построена и как устроена </a:t>
            </a:r>
            <a:r>
              <a:rPr lang="ru-RU" b="1" dirty="0"/>
              <a:t>мечеть</a:t>
            </a:r>
            <a:r>
              <a:rPr lang="ru-RU" dirty="0"/>
              <a:t>. Мусульманское летоисчисление и </a:t>
            </a:r>
            <a:r>
              <a:rPr lang="ru-RU" b="1" dirty="0"/>
              <a:t>календарь</a:t>
            </a:r>
            <a:r>
              <a:rPr lang="ru-RU" dirty="0"/>
              <a:t>. Ислам в России. </a:t>
            </a:r>
            <a:r>
              <a:rPr lang="ru-RU" b="1" dirty="0"/>
              <a:t>Семья</a:t>
            </a:r>
            <a:r>
              <a:rPr lang="ru-RU" dirty="0"/>
              <a:t> в исламе. </a:t>
            </a:r>
            <a:r>
              <a:rPr lang="ru-RU" b="1" dirty="0"/>
              <a:t>Нравственные ценности</a:t>
            </a:r>
            <a:r>
              <a:rPr lang="ru-RU" dirty="0"/>
              <a:t> ислама. </a:t>
            </a:r>
            <a:r>
              <a:rPr lang="ru-RU" b="1" dirty="0"/>
              <a:t>Праздники</a:t>
            </a:r>
            <a:r>
              <a:rPr lang="ru-RU" dirty="0"/>
              <a:t> исламских народов России: их происхождение и особенности проведения. </a:t>
            </a:r>
            <a:r>
              <a:rPr lang="ru-RU" b="1" dirty="0"/>
              <a:t>Искусство </a:t>
            </a:r>
            <a:r>
              <a:rPr lang="ru-RU" dirty="0" smtClean="0"/>
              <a:t>ислама.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61D33-9C28-45C2-B30C-24660ECE0B7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5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96</TotalTime>
  <Words>857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Кнопка</vt:lpstr>
      <vt:lpstr>Основы духовно-нравственной  культуры России – новая предметная область начальной школы (4 классы)</vt:lpstr>
      <vt:lpstr>Причины введения данного курса</vt:lpstr>
      <vt:lpstr>Причины введения данного курса</vt:lpstr>
      <vt:lpstr>Что такое  «духовно-нравственная культура»</vt:lpstr>
      <vt:lpstr>Что такое  «духовно-нравственная культура»</vt:lpstr>
      <vt:lpstr>Основы религиозных культур и светской этики 6 модулей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Основы религиозных культур и светской этики 6 модулей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духовно-нравственной  культуры России - новая предметная область начальной и основной школы (4-5 классы)</dc:title>
  <dc:creator>sloi</dc:creator>
  <cp:lastModifiedBy>Светлана</cp:lastModifiedBy>
  <cp:revision>13</cp:revision>
  <dcterms:created xsi:type="dcterms:W3CDTF">2011-12-01T15:12:41Z</dcterms:created>
  <dcterms:modified xsi:type="dcterms:W3CDTF">2013-02-13T17:03:22Z</dcterms:modified>
</cp:coreProperties>
</file>