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3" r:id="rId26"/>
    <p:sldId id="285" r:id="rId27"/>
    <p:sldId id="280" r:id="rId28"/>
    <p:sldId id="282" r:id="rId29"/>
    <p:sldId id="281" r:id="rId30"/>
    <p:sldId id="284" r:id="rId31"/>
    <p:sldId id="286" r:id="rId32"/>
    <p:sldId id="287" r:id="rId33"/>
    <p:sldId id="288" r:id="rId34"/>
    <p:sldId id="289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67375-AD2F-4A17-863F-FD3EB86C1618}" type="datetimeFigureOut">
              <a:rPr lang="ru-RU" smtClean="0"/>
              <a:pPr/>
              <a:t>13.10.2012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0EBFE-6AF3-4DCC-BBA9-6285F8C74F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67375-AD2F-4A17-863F-FD3EB86C1618}" type="datetimeFigureOut">
              <a:rPr lang="ru-RU" smtClean="0"/>
              <a:pPr/>
              <a:t>13.10.2012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0EBFE-6AF3-4DCC-BBA9-6285F8C74F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67375-AD2F-4A17-863F-FD3EB86C1618}" type="datetimeFigureOut">
              <a:rPr lang="ru-RU" smtClean="0"/>
              <a:pPr/>
              <a:t>13.10.2012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0EBFE-6AF3-4DCC-BBA9-6285F8C74F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67375-AD2F-4A17-863F-FD3EB86C1618}" type="datetimeFigureOut">
              <a:rPr lang="ru-RU" smtClean="0"/>
              <a:pPr/>
              <a:t>13.10.2012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0EBFE-6AF3-4DCC-BBA9-6285F8C74F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67375-AD2F-4A17-863F-FD3EB86C1618}" type="datetimeFigureOut">
              <a:rPr lang="ru-RU" smtClean="0"/>
              <a:pPr/>
              <a:t>13.10.2012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0EBFE-6AF3-4DCC-BBA9-6285F8C74F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67375-AD2F-4A17-863F-FD3EB86C1618}" type="datetimeFigureOut">
              <a:rPr lang="ru-RU" smtClean="0"/>
              <a:pPr/>
              <a:t>13.10.2012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0EBFE-6AF3-4DCC-BBA9-6285F8C74F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67375-AD2F-4A17-863F-FD3EB86C1618}" type="datetimeFigureOut">
              <a:rPr lang="ru-RU" smtClean="0"/>
              <a:pPr/>
              <a:t>13.10.2012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0EBFE-6AF3-4DCC-BBA9-6285F8C74F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67375-AD2F-4A17-863F-FD3EB86C1618}" type="datetimeFigureOut">
              <a:rPr lang="ru-RU" smtClean="0"/>
              <a:pPr/>
              <a:t>13.10.2012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0EBFE-6AF3-4DCC-BBA9-6285F8C74F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67375-AD2F-4A17-863F-FD3EB86C1618}" type="datetimeFigureOut">
              <a:rPr lang="ru-RU" smtClean="0"/>
              <a:pPr/>
              <a:t>13.10.2012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0EBFE-6AF3-4DCC-BBA9-6285F8C74F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67375-AD2F-4A17-863F-FD3EB86C1618}" type="datetimeFigureOut">
              <a:rPr lang="ru-RU" smtClean="0"/>
              <a:pPr/>
              <a:t>13.10.2012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0EBFE-6AF3-4DCC-BBA9-6285F8C74F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67375-AD2F-4A17-863F-FD3EB86C1618}" type="datetimeFigureOut">
              <a:rPr lang="ru-RU" smtClean="0"/>
              <a:pPr/>
              <a:t>13.10.2012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0EBFE-6AF3-4DCC-BBA9-6285F8C74F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067375-AD2F-4A17-863F-FD3EB86C1618}" type="datetimeFigureOut">
              <a:rPr lang="ru-RU" smtClean="0"/>
              <a:pPr/>
              <a:t>13.10.2012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30EBFE-6AF3-4DCC-BBA9-6285F8C74FE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1412776"/>
            <a:ext cx="7646517" cy="46166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8000" b="1" cap="none" spc="0" dirty="0" smtClean="0">
                <a:ln/>
                <a:solidFill>
                  <a:srgbClr val="006600"/>
                </a:solidFill>
                <a:effectLst/>
              </a:rPr>
              <a:t>Иван </a:t>
            </a:r>
          </a:p>
          <a:p>
            <a:pPr algn="ctr"/>
            <a:r>
              <a:rPr lang="ru-RU" sz="8000" b="1" cap="none" spc="0" dirty="0" smtClean="0">
                <a:ln/>
                <a:solidFill>
                  <a:srgbClr val="006600"/>
                </a:solidFill>
                <a:effectLst/>
              </a:rPr>
              <a:t>Константинович </a:t>
            </a:r>
          </a:p>
          <a:p>
            <a:pPr algn="ctr"/>
            <a:r>
              <a:rPr lang="ru-RU" sz="8000" b="1" cap="none" spc="0" dirty="0" smtClean="0">
                <a:ln/>
                <a:solidFill>
                  <a:srgbClr val="006600"/>
                </a:solidFill>
                <a:effectLst/>
              </a:rPr>
              <a:t>АЙВАЗОВСКИЙ</a:t>
            </a:r>
          </a:p>
          <a:p>
            <a:pPr algn="ctr"/>
            <a:r>
              <a:rPr lang="ru-RU" sz="5400" dirty="0" smtClean="0"/>
              <a:t>(1817-1900) 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9592" y="404664"/>
            <a:ext cx="77768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Великий маринист</a:t>
            </a:r>
            <a:endParaRPr lang="ru-RU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---\Мои документы\Мои рисунки\Айвазовский\Шторм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8408325" cy="485778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428860" y="5429264"/>
            <a:ext cx="65008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u="sng" dirty="0" smtClean="0"/>
              <a:t>И.К. Айвазовский</a:t>
            </a:r>
            <a:r>
              <a:rPr lang="ru-RU" sz="3200" b="1" dirty="0" smtClean="0"/>
              <a:t>. Шторм</a:t>
            </a:r>
            <a:r>
              <a:rPr lang="ru-RU" b="1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Documents and Settings\---\Мои документы\Мои рисунки\Айвазовский\Штром на мор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28"/>
            <a:ext cx="8436517" cy="578647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928794" y="6286520"/>
            <a:ext cx="6786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/>
              <a:t>И.К. Айвазовский</a:t>
            </a:r>
            <a:r>
              <a:rPr lang="ru-RU" sz="2400" b="1" dirty="0" smtClean="0"/>
              <a:t>. Шторм на море.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---\Мои документы\Мои рисунки\Айвазовский\У берегов Ялт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14290"/>
            <a:ext cx="7858180" cy="605734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857356" y="6334780"/>
            <a:ext cx="6572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 smtClean="0"/>
              <a:t>И.К. Айвазовский</a:t>
            </a:r>
            <a:r>
              <a:rPr lang="ru-RU" sz="2800" b="1" dirty="0" smtClean="0"/>
              <a:t>. У берегов Ялты.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---\Мои документы\Мои рисунки\Айвазовский\Кораблекрушени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28"/>
            <a:ext cx="8386402" cy="607223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71472" y="6334780"/>
            <a:ext cx="81439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 smtClean="0"/>
              <a:t>И.К. Айвазовский</a:t>
            </a:r>
            <a:r>
              <a:rPr lang="ru-RU" sz="2800" b="1" dirty="0" smtClean="0"/>
              <a:t>. Кораблекрушение.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---\Мои документы\Мои рисунки\Айвазовский\Кораблекрушение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214290"/>
            <a:ext cx="7072362" cy="581954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85852" y="6143644"/>
            <a:ext cx="7215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 smtClean="0"/>
              <a:t>И.К. Айвазовский</a:t>
            </a:r>
            <a:r>
              <a:rPr lang="ru-RU" sz="2800" b="1" dirty="0" smtClean="0"/>
              <a:t>. Кораблекрушение.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---\Мои документы\Мои рисунки\Айвазовский\Корабль в мор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428604"/>
            <a:ext cx="8017754" cy="500066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71538" y="5715016"/>
            <a:ext cx="7786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u="sng" dirty="0" smtClean="0"/>
              <a:t>И.К. Айвазовский</a:t>
            </a:r>
            <a:r>
              <a:rPr lang="ru-RU" sz="3600" b="1" dirty="0" smtClean="0"/>
              <a:t>. Корабль в море.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cuments and Settings\---\Мои документы\Мои рисунки\Айвазовский\Мария в шторм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1" y="285728"/>
            <a:ext cx="8720663" cy="550072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42976" y="5857892"/>
            <a:ext cx="64294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 smtClean="0"/>
              <a:t>И.К. Айвазовский</a:t>
            </a:r>
            <a:r>
              <a:rPr lang="ru-RU" sz="2800" b="1" dirty="0" smtClean="0"/>
              <a:t>. «Мария» в шторм.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---\Мои документы\Мои рисунки\Айвазовский\Меркури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2"/>
            <a:ext cx="8561513" cy="535785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14348" y="5857892"/>
            <a:ext cx="67866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u="sng" dirty="0" smtClean="0"/>
              <a:t>И.К. Айвазовский</a:t>
            </a:r>
            <a:r>
              <a:rPr lang="ru-RU" sz="3200" b="1" dirty="0" smtClean="0"/>
              <a:t>. «Меркурий»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Documents and Settings\---\Мои документы\Мои рисунки\Айвазовский\Пете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3" y="214290"/>
            <a:ext cx="8506617" cy="557216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42976" y="5929330"/>
            <a:ext cx="52864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u="sng" dirty="0" smtClean="0"/>
              <a:t>И.К. Айвазовский</a:t>
            </a:r>
            <a:r>
              <a:rPr lang="ru-RU" sz="3200" b="1" dirty="0" smtClean="0"/>
              <a:t>. Петер.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Documents and Settings\---\Мои документы\Мои рисунки\Айвазовский\Чесменский бо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42852"/>
            <a:ext cx="6143668" cy="655324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572264" y="4572008"/>
            <a:ext cx="2571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 smtClean="0"/>
              <a:t>И.К. Айвазовский</a:t>
            </a:r>
            <a:r>
              <a:rPr lang="ru-RU" sz="2400" b="1" dirty="0" smtClean="0"/>
              <a:t>. Чесменский бой.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---\Мои документы\Мои рисунки\Айвазовский\Aivazovsky_portrait_by_Tyrano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0"/>
            <a:ext cx="5072098" cy="68242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Documents and Settings\---\Мои документы\Мои рисунки\Айвазовский\Лунная ночь в крыму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57166"/>
            <a:ext cx="7882814" cy="571504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6215082"/>
            <a:ext cx="8072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u="sng" dirty="0" smtClean="0"/>
              <a:t>И.К. Айвазовский</a:t>
            </a:r>
            <a:r>
              <a:rPr lang="ru-RU" sz="3200" b="1" dirty="0" smtClean="0"/>
              <a:t>. Лунная ночь в Крыму.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Documents and Settings\---\Мои документы\Мои рисунки\Айвазовский\Вид на Аю Даг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5728"/>
            <a:ext cx="7913598" cy="585791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42910" y="6273225"/>
            <a:ext cx="77867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u="sng" dirty="0" smtClean="0"/>
              <a:t>И.К. Айвазовский</a:t>
            </a:r>
            <a:r>
              <a:rPr lang="ru-RU" sz="3200" b="1" dirty="0" smtClean="0"/>
              <a:t>. Вид на </a:t>
            </a:r>
            <a:r>
              <a:rPr lang="ru-RU" sz="3200" b="1" dirty="0" err="1" smtClean="0"/>
              <a:t>Аю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Даг</a:t>
            </a:r>
            <a:r>
              <a:rPr lang="ru-RU" sz="3200" b="1" dirty="0" smtClean="0"/>
              <a:t>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Documents and Settings\---\Мои документы\Мои рисунки\Айвазовский\Рыболовное судно в гаван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7" y="500042"/>
            <a:ext cx="8535705" cy="542928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71472" y="6143644"/>
            <a:ext cx="82868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 smtClean="0"/>
              <a:t>И.К. Айвазовский</a:t>
            </a:r>
            <a:r>
              <a:rPr lang="ru-RU" sz="2800" b="1" dirty="0" smtClean="0"/>
              <a:t>. Рыболовное судно в гавани.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Documents and Settings\---\Мои документы\Мои рисунки\Айвазовский\Синопский бой. Ночь после бо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357166"/>
            <a:ext cx="8572560" cy="578647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00002" y="6215082"/>
            <a:ext cx="86439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 smtClean="0"/>
              <a:t>И.К. Айвазовский</a:t>
            </a:r>
            <a:r>
              <a:rPr lang="ru-RU" sz="2800" b="1" dirty="0" smtClean="0"/>
              <a:t>. </a:t>
            </a:r>
            <a:r>
              <a:rPr lang="ru-RU" sz="2800" b="1" dirty="0" err="1" smtClean="0"/>
              <a:t>Синопский</a:t>
            </a:r>
            <a:r>
              <a:rPr lang="ru-RU" sz="2800" b="1" dirty="0" smtClean="0"/>
              <a:t> бой. Ночь после боя.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Documents and Settings\---\Мои документы\Мои рисунки\Айвазовский\Спасённы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428604"/>
            <a:ext cx="8730848" cy="571504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14414" y="6215082"/>
            <a:ext cx="5786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 smtClean="0"/>
              <a:t>И.К. Айвазовский</a:t>
            </a:r>
            <a:r>
              <a:rPr lang="ru-RU" sz="2800" b="1" dirty="0" smtClean="0"/>
              <a:t>. Спасённые.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Documents and Settings\---\Мои документы\Мои рисунки\Айвазовский\Бодрящая волн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7" y="428604"/>
            <a:ext cx="7936363" cy="492922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428728" y="5643578"/>
            <a:ext cx="7358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u="sng" dirty="0" smtClean="0"/>
              <a:t>И.К. Айвазовский</a:t>
            </a:r>
            <a:r>
              <a:rPr lang="ru-RU" sz="3600" b="1" dirty="0" smtClean="0"/>
              <a:t>. Бодрящая волна.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Documents and Settings\---\Мои документы\Мои рисунки\Айвазовский\Бриг Меркурий атакованный 2 турецкими кораблям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28604"/>
            <a:ext cx="8288702" cy="521497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4282" y="5786454"/>
            <a:ext cx="89297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/>
              <a:t>И.К. Айвазовский. </a:t>
            </a:r>
          </a:p>
          <a:p>
            <a:pPr algn="ctr"/>
            <a:r>
              <a:rPr lang="ru-RU" sz="2400" b="1" dirty="0" smtClean="0"/>
              <a:t>Бриг «Меркурий», атакованный двумя турецкими кораблями.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Documents and Settings\---\Мои документы\Мои рисунки\Айвазовский\Кавказ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290"/>
            <a:ext cx="9021970" cy="557216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28662" y="6072206"/>
            <a:ext cx="58579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u="sng" dirty="0" smtClean="0"/>
              <a:t>И.К. Айвазовский</a:t>
            </a:r>
            <a:r>
              <a:rPr lang="ru-RU" sz="3200" b="1" dirty="0" smtClean="0"/>
              <a:t>. Кавказ.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Documents and Settings\---\Мои документы\Мои рисунки\Айвазовский\Всемирный потоп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0"/>
            <a:ext cx="7715304" cy="610794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71472" y="6143644"/>
            <a:ext cx="70723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u="sng" dirty="0" smtClean="0"/>
              <a:t>И.К. Айвазовский</a:t>
            </a:r>
            <a:r>
              <a:rPr lang="ru-RU" sz="3200" b="1" dirty="0" smtClean="0"/>
              <a:t>. Всемирный потоп.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Documents and Settings\---\Мои документы\Мои рисунки\Айвазовский\Акрополь в лунную ноч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28"/>
            <a:ext cx="8572562" cy="535785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585789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 smtClean="0"/>
              <a:t>И.К. Айвазовский</a:t>
            </a:r>
            <a:r>
              <a:rPr lang="ru-RU" sz="2800" b="1" dirty="0" smtClean="0"/>
              <a:t>. Акрополь в Афинах в лунную ночь.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357166"/>
            <a:ext cx="8643998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u="sng" dirty="0" err="1">
                <a:solidFill>
                  <a:srgbClr val="800000"/>
                </a:solidFill>
              </a:rPr>
              <a:t>Ованес</a:t>
            </a:r>
            <a:r>
              <a:rPr lang="ru-RU" sz="1600" b="1" u="sng" dirty="0">
                <a:solidFill>
                  <a:srgbClr val="800000"/>
                </a:solidFill>
              </a:rPr>
              <a:t> (Иван Константинович) Айвазовский </a:t>
            </a:r>
            <a:r>
              <a:rPr lang="ru-RU" sz="1600" b="1" dirty="0">
                <a:solidFill>
                  <a:srgbClr val="800000"/>
                </a:solidFill>
              </a:rPr>
              <a:t>родился в семье купца Константина (</a:t>
            </a:r>
            <a:r>
              <a:rPr lang="ru-RU" sz="1600" b="1" dirty="0" err="1">
                <a:solidFill>
                  <a:srgbClr val="800000"/>
                </a:solidFill>
              </a:rPr>
              <a:t>Геворга</a:t>
            </a:r>
            <a:r>
              <a:rPr lang="ru-RU" sz="1600" b="1" dirty="0">
                <a:solidFill>
                  <a:srgbClr val="800000"/>
                </a:solidFill>
              </a:rPr>
              <a:t>) и </a:t>
            </a:r>
            <a:r>
              <a:rPr lang="ru-RU" sz="1600" b="1" dirty="0" err="1">
                <a:solidFill>
                  <a:srgbClr val="800000"/>
                </a:solidFill>
              </a:rPr>
              <a:t>Рипсиме</a:t>
            </a:r>
            <a:r>
              <a:rPr lang="ru-RU" sz="1600" b="1" dirty="0">
                <a:solidFill>
                  <a:srgbClr val="800000"/>
                </a:solidFill>
              </a:rPr>
              <a:t> </a:t>
            </a:r>
            <a:r>
              <a:rPr lang="ru-RU" sz="1600" b="1" dirty="0" err="1">
                <a:solidFill>
                  <a:srgbClr val="800000"/>
                </a:solidFill>
              </a:rPr>
              <a:t>Гайвазовских</a:t>
            </a:r>
            <a:r>
              <a:rPr lang="ru-RU" sz="1600" b="1" dirty="0"/>
              <a:t>. </a:t>
            </a:r>
            <a:r>
              <a:rPr lang="ru-RU" sz="1600" b="1" dirty="0" smtClean="0"/>
              <a:t>17 (29) июля 1817 священник </a:t>
            </a:r>
            <a:r>
              <a:rPr lang="ru-RU" sz="1600" b="1" dirty="0"/>
              <a:t>армянской церкви города Феодосии сделал запись о том, что у Константина (</a:t>
            </a:r>
            <a:r>
              <a:rPr lang="ru-RU" sz="1600" b="1" dirty="0" err="1"/>
              <a:t>Геворга</a:t>
            </a:r>
            <a:r>
              <a:rPr lang="ru-RU" sz="1600" b="1" dirty="0"/>
              <a:t>) </a:t>
            </a:r>
            <a:r>
              <a:rPr lang="ru-RU" sz="1600" b="1" dirty="0" err="1"/>
              <a:t>Гайвазовского</a:t>
            </a:r>
            <a:r>
              <a:rPr lang="ru-RU" sz="1600" b="1" dirty="0"/>
              <a:t> и его жены </a:t>
            </a:r>
            <a:r>
              <a:rPr lang="ru-RU" sz="1600" b="1" dirty="0" err="1"/>
              <a:t>Рипсиме</a:t>
            </a:r>
            <a:r>
              <a:rPr lang="ru-RU" sz="1600" b="1" dirty="0"/>
              <a:t> родился «</a:t>
            </a:r>
            <a:r>
              <a:rPr lang="ru-RU" sz="1600" b="1" i="1" dirty="0" err="1"/>
              <a:t>Ованес</a:t>
            </a:r>
            <a:r>
              <a:rPr lang="ru-RU" sz="1600" b="1" i="1" dirty="0"/>
              <a:t>, сын </a:t>
            </a:r>
            <a:r>
              <a:rPr lang="ru-RU" sz="1600" b="1" i="1" dirty="0" err="1"/>
              <a:t>Геворга</a:t>
            </a:r>
            <a:r>
              <a:rPr lang="ru-RU" sz="1600" b="1" i="1" dirty="0"/>
              <a:t> Айвазяна</a:t>
            </a:r>
            <a:r>
              <a:rPr lang="ru-RU" sz="1600" b="1" dirty="0"/>
              <a:t>».Предки Айвазовского были из </a:t>
            </a:r>
            <a:r>
              <a:rPr lang="ru-RU" sz="1600" b="1" dirty="0" err="1"/>
              <a:t>галицийских</a:t>
            </a:r>
            <a:r>
              <a:rPr lang="ru-RU" sz="1600" b="1" dirty="0"/>
              <a:t> армян, переселившихся в Галицию из </a:t>
            </a:r>
            <a:r>
              <a:rPr lang="ru-RU" sz="1600" b="1" dirty="0" smtClean="0"/>
              <a:t>турецкой Армении в </a:t>
            </a:r>
            <a:r>
              <a:rPr lang="en-US" sz="1600" b="1" dirty="0" smtClean="0"/>
              <a:t>XVIII</a:t>
            </a:r>
            <a:r>
              <a:rPr lang="ru-RU" sz="1600" b="1" dirty="0"/>
              <a:t> в. Его отец Константин (</a:t>
            </a:r>
            <a:r>
              <a:rPr lang="ru-RU" sz="1600" b="1" dirty="0" err="1"/>
              <a:t>Геворг</a:t>
            </a:r>
            <a:r>
              <a:rPr lang="ru-RU" sz="1600" b="1" dirty="0"/>
              <a:t>) и после переселения в Феодосию писал фамилию на польский манер: «</a:t>
            </a:r>
            <a:r>
              <a:rPr lang="ru-RU" sz="1600" b="1" dirty="0" err="1"/>
              <a:t>Гайвазовский</a:t>
            </a:r>
            <a:r>
              <a:rPr lang="ru-RU" sz="1600" b="1" dirty="0"/>
              <a:t>» </a:t>
            </a:r>
          </a:p>
          <a:p>
            <a:pPr algn="just"/>
            <a:r>
              <a:rPr lang="ru-RU" sz="1600" b="1" dirty="0"/>
              <a:t>Первоначально торговые дела </a:t>
            </a:r>
            <a:r>
              <a:rPr lang="ru-RU" sz="1600" b="1" dirty="0" err="1"/>
              <a:t>Гайвазовского</a:t>
            </a:r>
            <a:r>
              <a:rPr lang="ru-RU" sz="1600" b="1" dirty="0"/>
              <a:t> шли успешно, но во время эпидемии чумы </a:t>
            </a:r>
            <a:r>
              <a:rPr lang="ru-RU" sz="1600" b="1" dirty="0" smtClean="0"/>
              <a:t>1812</a:t>
            </a:r>
            <a:r>
              <a:rPr lang="ru-RU" sz="1600" b="1" dirty="0"/>
              <a:t> г. он разорился. Поэтому детство художника проходило в бедности, однако благодаря его таланту он был зачислен в </a:t>
            </a:r>
            <a:r>
              <a:rPr lang="ru-RU" sz="1600" b="1" dirty="0" smtClean="0"/>
              <a:t>симферопольскую гимназию, </a:t>
            </a:r>
            <a:r>
              <a:rPr lang="ru-RU" sz="1600" b="1" dirty="0"/>
              <a:t>а затем и в </a:t>
            </a:r>
            <a:r>
              <a:rPr lang="ru-RU" sz="1600" b="1" dirty="0" smtClean="0"/>
              <a:t>Академию художеств Санкт Петербурга.</a:t>
            </a:r>
            <a:endParaRPr lang="ru-RU" sz="1600" b="1" dirty="0"/>
          </a:p>
          <a:p>
            <a:pPr algn="just"/>
            <a:r>
              <a:rPr lang="ru-RU" sz="1600" b="1" dirty="0"/>
              <a:t>В дальнейшем, получая пенсию Академии художеств, жил в Крыму (1838-40) и </a:t>
            </a:r>
            <a:r>
              <a:rPr lang="ru-RU" sz="1600" b="1" dirty="0" smtClean="0"/>
              <a:t>Италии, </a:t>
            </a:r>
            <a:r>
              <a:rPr lang="ru-RU" sz="1600" b="1" dirty="0"/>
              <a:t>посетил </a:t>
            </a:r>
            <a:r>
              <a:rPr lang="ru-RU" sz="1600" b="1" dirty="0" smtClean="0"/>
              <a:t>Англию, Испанию, Германию, </a:t>
            </a:r>
            <a:r>
              <a:rPr lang="ru-RU" sz="1600" b="1" dirty="0"/>
              <a:t>позже путешествовал по </a:t>
            </a:r>
            <a:r>
              <a:rPr lang="ru-RU" sz="1600" b="1" dirty="0" smtClean="0"/>
              <a:t>России, Ближнему Востоку, Африке, Америке.</a:t>
            </a:r>
            <a:endParaRPr lang="ru-RU" sz="1600" b="1" dirty="0"/>
          </a:p>
          <a:p>
            <a:pPr algn="just"/>
            <a:r>
              <a:rPr lang="ru-RU" sz="1600" b="1" dirty="0"/>
              <a:t>С </a:t>
            </a:r>
            <a:r>
              <a:rPr lang="ru-RU" sz="1600" b="1" dirty="0" smtClean="0"/>
              <a:t>1845 </a:t>
            </a:r>
            <a:r>
              <a:rPr lang="ru-RU" sz="1600" b="1" dirty="0"/>
              <a:t>жил в </a:t>
            </a:r>
            <a:r>
              <a:rPr lang="ru-RU" sz="1600" b="1" dirty="0" smtClean="0"/>
              <a:t>Феодосии, </a:t>
            </a:r>
            <a:r>
              <a:rPr lang="ru-RU" sz="1600" b="1" dirty="0"/>
              <a:t>где на заработанные деньги открыл школу искусств, ставшую впоследствии одним из художественных центров </a:t>
            </a:r>
            <a:r>
              <a:rPr lang="ru-RU" sz="1600" b="1" dirty="0" err="1" smtClean="0"/>
              <a:t>Новороссии</a:t>
            </a:r>
            <a:r>
              <a:rPr lang="ru-RU" sz="1600" b="1" dirty="0" smtClean="0"/>
              <a:t>, </a:t>
            </a:r>
            <a:r>
              <a:rPr lang="ru-RU" sz="1600" b="1" dirty="0"/>
              <a:t>и </a:t>
            </a:r>
            <a:r>
              <a:rPr lang="ru-RU" sz="1600" b="1" dirty="0" smtClean="0"/>
              <a:t>галерею, </a:t>
            </a:r>
            <a:r>
              <a:rPr lang="ru-RU" sz="1600" b="1" dirty="0"/>
              <a:t>был инициатором строительства железной дороги «Феодосия — </a:t>
            </a:r>
            <a:r>
              <a:rPr lang="ru-RU" sz="1600" b="1" dirty="0" smtClean="0"/>
              <a:t>Джанкой», </a:t>
            </a:r>
            <a:r>
              <a:rPr lang="ru-RU" sz="1600" b="1" dirty="0"/>
              <a:t>построенной в 1892 г. Активно занимался делами города, его благоустройством, способствовал процветанию. Интересовался </a:t>
            </a:r>
            <a:r>
              <a:rPr lang="ru-RU" sz="1600" b="1" dirty="0" smtClean="0"/>
              <a:t>археологией, </a:t>
            </a:r>
            <a:r>
              <a:rPr lang="ru-RU" sz="1600" b="1" dirty="0"/>
              <a:t>занимался вопросами охраны </a:t>
            </a:r>
            <a:r>
              <a:rPr lang="ru-RU" sz="1600" b="1" dirty="0" smtClean="0"/>
              <a:t>памятников </a:t>
            </a:r>
            <a:r>
              <a:rPr lang="ru-RU" sz="1600" b="1" dirty="0"/>
              <a:t>Крыма, принимал участие в исследовании более 80 </a:t>
            </a:r>
            <a:r>
              <a:rPr lang="ru-RU" sz="1600" b="1" dirty="0" smtClean="0"/>
              <a:t>курганов </a:t>
            </a:r>
            <a:r>
              <a:rPr lang="ru-RU" sz="1600" b="1" dirty="0"/>
              <a:t>(часть найденных предметов хранится в кладовой </a:t>
            </a:r>
            <a:r>
              <a:rPr lang="ru-RU" sz="1600" b="1" dirty="0" smtClean="0"/>
              <a:t>Эрмитажа).</a:t>
            </a:r>
            <a:endParaRPr lang="ru-RU" sz="1600" b="1" dirty="0"/>
          </a:p>
          <a:p>
            <a:pPr algn="just"/>
            <a:r>
              <a:rPr lang="ru-RU" sz="1600" b="1" dirty="0"/>
              <a:t>На свои средства построил новое здание для </a:t>
            </a:r>
            <a:r>
              <a:rPr lang="ru-RU" sz="1600" b="1" dirty="0" smtClean="0"/>
              <a:t>Феодосийского музея древности. </a:t>
            </a:r>
            <a:endParaRPr lang="ru-RU" sz="1600" b="1" dirty="0"/>
          </a:p>
          <a:p>
            <a:pPr algn="just"/>
            <a:r>
              <a:rPr lang="ru-RU" sz="1600" b="1" dirty="0"/>
              <a:t>По его завещанию картинная галерея перешла в дар Феодосии. В основанной им Феодосийской картинной галерее, ныне носящей его имя, полнее всего представлено творчество великого мастера. </a:t>
            </a:r>
            <a:r>
              <a:rPr lang="ru-RU" sz="1600" b="1" dirty="0" smtClean="0"/>
              <a:t>Айвазовский написал более 6 000 картин.</a:t>
            </a:r>
            <a:endParaRPr lang="ru-RU" sz="1600" b="1" dirty="0"/>
          </a:p>
          <a:p>
            <a:pPr algn="just"/>
            <a:endParaRPr lang="ru-RU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Documents and Settings\---\Мои документы\Мои рисунки\Айвазовский\Венец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8689992" cy="528641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28596" y="5857892"/>
            <a:ext cx="7715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u="sng" dirty="0" smtClean="0"/>
              <a:t>И.К. Айвазовский</a:t>
            </a:r>
            <a:r>
              <a:rPr lang="ru-RU" sz="3200" b="1" dirty="0" smtClean="0"/>
              <a:t>. Венеция.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Documents and Settings\---\Мои документы\Мои рисунки\Айвазовский\Пейзаж с ветряными мельницами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14290"/>
            <a:ext cx="8132294" cy="507209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5357826"/>
            <a:ext cx="88582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u="sng" dirty="0" smtClean="0"/>
              <a:t>И.К. Айвазовский</a:t>
            </a:r>
            <a:r>
              <a:rPr lang="ru-RU" sz="4000" b="1" dirty="0" smtClean="0"/>
              <a:t>. Пейзаж с ветряными мельницами.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Documents and Settings\---\Мои документы\Мои рисунки\Айвазовский\Крещение армянского народа ПросветительГ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0"/>
            <a:ext cx="4071966" cy="663907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929158" y="4214818"/>
            <a:ext cx="421484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u="sng" dirty="0" smtClean="0"/>
              <a:t>И.К. Айвазовский</a:t>
            </a:r>
            <a:r>
              <a:rPr lang="ru-RU" sz="3200" b="1" dirty="0" smtClean="0"/>
              <a:t>. Крещение армянского народа. Григорий Просветитель.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Documents and Settings\---\Мои документы\Мои рисунки\Айвазовский\Автопортре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429124" cy="696586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572000" y="3857628"/>
            <a:ext cx="457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u="sng" dirty="0" smtClean="0"/>
              <a:t>И.К. Айвазовский</a:t>
            </a:r>
            <a:r>
              <a:rPr lang="ru-RU" sz="4000" b="1" dirty="0" smtClean="0"/>
              <a:t>. Автопортрет. 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1571612"/>
            <a:ext cx="7790914" cy="310854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0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</a:t>
            </a:r>
          </a:p>
          <a:p>
            <a:pPr algn="ctr"/>
            <a:r>
              <a:rPr lang="ru-RU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 внимание !</a:t>
            </a:r>
            <a:endParaRPr lang="ru-RU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714356"/>
            <a:ext cx="821537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/>
              <a:t>Художников, которые главной темой творчества выбирали море, называют </a:t>
            </a:r>
            <a:r>
              <a:rPr lang="ru-RU" sz="5400" b="1" u="sng" dirty="0" smtClean="0">
                <a:solidFill>
                  <a:srgbClr val="800000"/>
                </a:solidFill>
              </a:rPr>
              <a:t>маринистами</a:t>
            </a:r>
            <a:r>
              <a:rPr lang="ru-RU" sz="5400" dirty="0" smtClean="0"/>
              <a:t>, а картины с морскими видами – </a:t>
            </a:r>
            <a:r>
              <a:rPr lang="ru-RU" sz="5400" b="1" u="sng" dirty="0" smtClean="0">
                <a:solidFill>
                  <a:srgbClr val="800000"/>
                </a:solidFill>
              </a:rPr>
              <a:t>маринами</a:t>
            </a:r>
            <a:r>
              <a:rPr lang="ru-RU" sz="5400" dirty="0" smtClean="0"/>
              <a:t>.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---\Мои документы\Мои рисунки\Айвазовский\Чёрное мор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214290"/>
            <a:ext cx="7176995" cy="514351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42844" y="1214422"/>
            <a:ext cx="185738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/>
              <a:t>И. Айвазовский</a:t>
            </a:r>
            <a:r>
              <a:rPr lang="ru-RU" b="1" dirty="0" smtClean="0"/>
              <a:t>. Чёрное море.</a:t>
            </a:r>
          </a:p>
          <a:p>
            <a:pPr algn="ctr"/>
            <a:r>
              <a:rPr lang="ru-RU" sz="1400" i="1" dirty="0" smtClean="0"/>
              <a:t>(хранится в Третьяковской галерее)</a:t>
            </a:r>
            <a:endParaRPr lang="ru-RU" sz="14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285720" y="5657671"/>
            <a:ext cx="8572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Сюжет картины прост – вода, волны и …небо. Где-то вдали одинокий парус. Взятая художником высокая точка зрения даёт возможность создать иллюзию движения волн.  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---\Мои документы\Мои рисунки\Айвазовский\Девятый вал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52"/>
            <a:ext cx="9092109" cy="600079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500430" y="6286520"/>
            <a:ext cx="5143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/>
              <a:t>И.К. Айвазовский</a:t>
            </a:r>
            <a:r>
              <a:rPr lang="ru-RU" sz="2400" b="1" dirty="0" smtClean="0"/>
              <a:t>. Девятый вал.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---\Мои документы\Мои рисунки\Айвазовский\Море Коктебел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85728"/>
            <a:ext cx="8338052" cy="571504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357290" y="6286520"/>
            <a:ext cx="5357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/>
              <a:t>И.К. Айвазовский</a:t>
            </a:r>
            <a:r>
              <a:rPr lang="ru-RU" sz="2400" b="1" dirty="0" smtClean="0"/>
              <a:t>. Море. Коктебель.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---\Мои документы\Мои рисунки\Айвазовский\Среди вол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8395545" cy="592935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00034" y="6215082"/>
            <a:ext cx="7286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u="sng" dirty="0" smtClean="0"/>
              <a:t>И.К. Айвазовский</a:t>
            </a:r>
            <a:r>
              <a:rPr lang="ru-RU" sz="3200" b="1" dirty="0" smtClean="0"/>
              <a:t>. Среди волн.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---\Мои документы\Мои рисунки\Айвазовский\Шторм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0"/>
            <a:ext cx="7929618" cy="641785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14414" y="6357958"/>
            <a:ext cx="7429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 smtClean="0"/>
              <a:t>И.К. Айвазовский</a:t>
            </a:r>
            <a:r>
              <a:rPr lang="ru-RU" sz="2800" b="1" dirty="0" smtClean="0"/>
              <a:t>. Шторм.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361</Words>
  <Application>Microsoft Office PowerPoint</Application>
  <PresentationFormat>Экран (4:3)</PresentationFormat>
  <Paragraphs>46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</vt:vector>
  </TitlesOfParts>
  <Company>WareZ Provider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----</dc:creator>
  <cp:lastModifiedBy>Елена</cp:lastModifiedBy>
  <cp:revision>36</cp:revision>
  <dcterms:created xsi:type="dcterms:W3CDTF">2009-08-13T14:04:57Z</dcterms:created>
  <dcterms:modified xsi:type="dcterms:W3CDTF">2012-10-13T19:12:05Z</dcterms:modified>
</cp:coreProperties>
</file>