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81" r:id="rId6"/>
    <p:sldId id="282" r:id="rId7"/>
    <p:sldId id="276" r:id="rId8"/>
    <p:sldId id="275" r:id="rId9"/>
    <p:sldId id="264" r:id="rId10"/>
    <p:sldId id="283" r:id="rId11"/>
    <p:sldId id="284" r:id="rId12"/>
    <p:sldId id="285" r:id="rId13"/>
    <p:sldId id="286" r:id="rId14"/>
    <p:sldId id="287" r:id="rId15"/>
    <p:sldId id="277" r:id="rId16"/>
    <p:sldId id="289" r:id="rId17"/>
    <p:sldId id="290" r:id="rId18"/>
    <p:sldId id="265" r:id="rId19"/>
    <p:sldId id="280" r:id="rId20"/>
    <p:sldId id="266" r:id="rId21"/>
    <p:sldId id="279" r:id="rId22"/>
    <p:sldId id="269" r:id="rId23"/>
    <p:sldId id="291" r:id="rId24"/>
    <p:sldId id="292" r:id="rId25"/>
    <p:sldId id="293" r:id="rId26"/>
    <p:sldId id="294" r:id="rId27"/>
    <p:sldId id="272" r:id="rId28"/>
    <p:sldId id="296" r:id="rId29"/>
    <p:sldId id="297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&#1087;&#1088;&#1077;&#1079;&#1077;&#1085;&#1090;&#1072;&#1094;&#1080;&#1080;/&#1092;&#1080;&#1079;&#1084;&#1080;&#1085;&#1091;&#1090;&#1082;&#1080;/&#1092;&#1080;&#1079;&#1084;&#1080;&#1085;&#1091;&#1090;&#1082;&#1072;%20&#1089;%20&#1073;&#1091;&#1088;&#1091;&#1085;&#1076;&#1091;&#1082;&#1072;&#1084;&#1080;/&#1092;&#1080;&#1079;&#1084;&#1080;&#1085;&#1091;&#1090;&#1082;&#1072;%20&#1089;%20&#1073;&#1091;&#1088;&#1091;&#1085;&#1076;&#1091;&#1082;&#1072;&#1084;&#1080;/&#1092;&#1080;&#1079;&#1084;&#1080;&#1085;&#1091;&#1090;&#1082;&#1072;%20&#1089;%20&#1073;&#1091;&#1088;&#1091;&#1085;&#1076;&#1091;&#1082;&#1072;&#1084;&#1080;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УМК «Перспективная начальная школа»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Урок математики в 1 классе</a:t>
            </a:r>
          </a:p>
          <a:p>
            <a:pPr marL="0" indent="0"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Задача.Вычисление</a:t>
            </a:r>
            <a:r>
              <a:rPr lang="ru-RU" dirty="0" smtClean="0"/>
              <a:t> и запись ответа»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Подготовила учитель начальных классов     МБОУ СОШ </a:t>
            </a:r>
            <a:r>
              <a:rPr lang="ru-RU" dirty="0" err="1" smtClean="0"/>
              <a:t>п.Нивенское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Сасиновская</a:t>
            </a:r>
            <a:r>
              <a:rPr lang="ru-RU" dirty="0" smtClean="0"/>
              <a:t> И.В.</a:t>
            </a:r>
            <a:endParaRPr lang="ru-RU" dirty="0"/>
          </a:p>
        </p:txBody>
      </p:sp>
      <p:pic>
        <p:nvPicPr>
          <p:cNvPr id="1026" name="Picture 2" descr="C:\Users\дщдшгрнпека\Desktop\решение задач12\герои учебников ПНШ\profedu_total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1916"/>
            <a:ext cx="4466481" cy="28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            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76-46=(70+6)-(40+6)=</a:t>
            </a:r>
          </a:p>
          <a:p>
            <a:pPr marL="0" indent="0">
              <a:buNone/>
            </a:pPr>
            <a:r>
              <a:rPr lang="ru-RU" sz="5400" dirty="0" smtClean="0"/>
              <a:t>       </a:t>
            </a:r>
            <a:r>
              <a:rPr lang="ru-RU" dirty="0" smtClean="0"/>
              <a:t>30			0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=(70-40)+(6-6)=30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5731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87-36=(80+7)-(30+6)=</a:t>
            </a:r>
          </a:p>
          <a:p>
            <a:pPr marL="0" indent="0">
              <a:buNone/>
            </a:pPr>
            <a:r>
              <a:rPr lang="ru-RU" sz="5400" dirty="0" smtClean="0"/>
              <a:t>	  </a:t>
            </a:r>
            <a:r>
              <a:rPr lang="ru-RU" dirty="0" smtClean="0"/>
              <a:t>50                  1</a:t>
            </a: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=(80-30)+(7-6)=51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24370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36-26=(30+6)-(20+6)=</a:t>
            </a:r>
          </a:p>
          <a:p>
            <a:pPr marL="0" indent="0">
              <a:buNone/>
            </a:pPr>
            <a:r>
              <a:rPr lang="ru-RU" dirty="0" smtClean="0"/>
              <a:t>	    10                 0</a:t>
            </a:r>
            <a:endParaRPr lang="ru-RU" dirty="0"/>
          </a:p>
          <a:p>
            <a:pPr marL="0" indent="0">
              <a:buNone/>
            </a:pPr>
            <a:r>
              <a:rPr lang="ru-RU" sz="5400" dirty="0" smtClean="0"/>
              <a:t>=(30-20)+(6-6)=10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45158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		</a:t>
            </a:r>
          </a:p>
          <a:p>
            <a:pPr marL="0" indent="0">
              <a:buNone/>
            </a:pPr>
            <a:r>
              <a:rPr lang="ru-RU" sz="5400" dirty="0"/>
              <a:t>	</a:t>
            </a:r>
            <a:r>
              <a:rPr lang="ru-RU" sz="8800" dirty="0" smtClean="0"/>
              <a:t>31  -  16 = ?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5792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 урока 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5400" dirty="0" smtClean="0"/>
              <a:t>Изобрести приём вычитания, который поможет нам решить этот пример и подобные ему примеры.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10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Учебник   </a:t>
            </a:r>
            <a:r>
              <a:rPr lang="ru-RU" dirty="0"/>
              <a:t>страница  </a:t>
            </a:r>
            <a:r>
              <a:rPr lang="ru-RU" dirty="0" smtClean="0"/>
              <a:t>57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		     ТЕМА:</a:t>
            </a:r>
          </a:p>
          <a:p>
            <a:pPr marL="0" indent="0">
              <a:buNone/>
            </a:pPr>
            <a:r>
              <a:rPr lang="ru-RU" sz="6000" dirty="0"/>
              <a:t>П</a:t>
            </a:r>
            <a:r>
              <a:rPr lang="ru-RU" sz="6000" dirty="0" smtClean="0"/>
              <a:t>оразрядное вычитание чисел с переходом через разряд.</a:t>
            </a:r>
            <a:endParaRPr lang="ru-RU" sz="6000" dirty="0"/>
          </a:p>
        </p:txBody>
      </p:sp>
      <p:pic>
        <p:nvPicPr>
          <p:cNvPr id="1026" name="Picture 2" descr="C:\Users\дщдшгрнпека\Desktop\И.В\герои учебников ПНШ\profedu_total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Поразрядное  вычитание   чисел  с переходом  через  разряд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Разряды.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Разряд  единиц, разряд десятков,    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разряд сотен.</a:t>
            </a:r>
          </a:p>
          <a:p>
            <a:pPr marL="0" indent="0">
              <a:buNone/>
            </a:pPr>
            <a:r>
              <a:rPr lang="ru-RU" dirty="0" smtClean="0"/>
              <a:t>2. Вычитание.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Уменьшаемое, вычитаемое,        ☺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значение разности.</a:t>
            </a:r>
          </a:p>
          <a:p>
            <a:pPr marL="0" indent="0">
              <a:buNone/>
            </a:pPr>
            <a:r>
              <a:rPr lang="ru-RU" dirty="0" smtClean="0"/>
              <a:t>3. Вычитание с переходом через разряд.    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8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..\презентации\</a:t>
            </a:r>
            <a:r>
              <a:rPr lang="ru-RU" dirty="0" err="1" smtClean="0">
                <a:hlinkClick r:id="rId2" action="ppaction://hlinkpres?slideindex=1&amp;slidetitle="/>
              </a:rPr>
              <a:t>физминутки</a:t>
            </a:r>
            <a:r>
              <a:rPr lang="ru-RU" dirty="0" smtClean="0">
                <a:hlinkClick r:id="rId2" action="ppaction://hlinkpres?slideindex=1&amp;slidetitle="/>
              </a:rPr>
              <a:t>\</a:t>
            </a:r>
            <a:r>
              <a:rPr lang="ru-RU" dirty="0" err="1" smtClean="0">
                <a:hlinkClick r:id="rId2" action="ppaction://hlinkpres?slideindex=1&amp;slidetitle="/>
              </a:rPr>
              <a:t>физминутка</a:t>
            </a:r>
            <a:r>
              <a:rPr lang="ru-RU" dirty="0" smtClean="0">
                <a:hlinkClick r:id="rId2" action="ppaction://hlinkpres?slideindex=1&amp;slidetitle="/>
              </a:rPr>
              <a:t> с бурундуками\</a:t>
            </a:r>
            <a:r>
              <a:rPr lang="ru-RU" dirty="0" err="1" smtClean="0">
                <a:hlinkClick r:id="rId2" action="ppaction://hlinkpres?slideindex=1&amp;slidetitle="/>
              </a:rPr>
              <a:t>физминутка</a:t>
            </a:r>
            <a:r>
              <a:rPr lang="ru-RU" dirty="0" smtClean="0">
                <a:hlinkClick r:id="rId2" action="ppaction://hlinkpres?slideindex=1&amp;slidetitle="/>
              </a:rPr>
              <a:t> с бурундуками\</a:t>
            </a:r>
            <a:r>
              <a:rPr lang="ru-RU" dirty="0" err="1" smtClean="0">
                <a:hlinkClick r:id="rId2" action="ppaction://hlinkpres?slideindex=1&amp;slidetitle="/>
              </a:rPr>
              <a:t>физминутка</a:t>
            </a:r>
            <a:r>
              <a:rPr lang="ru-RU" dirty="0" smtClean="0">
                <a:hlinkClick r:id="rId2" action="ppaction://hlinkpres?slideindex=1&amp;slidetitle="/>
              </a:rPr>
              <a:t> с бурундуками.ppt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9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ru-RU" dirty="0" smtClean="0"/>
              <a:t>Учебник   страница 57 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31 – 16 = (30+1)-(10+6)=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31-16=(20+11)-(10+6)=(20-10)+(11-6)=</a:t>
            </a:r>
          </a:p>
          <a:p>
            <a:pPr marL="0" indent="0">
              <a:buNone/>
            </a:pPr>
            <a:r>
              <a:rPr lang="ru-RU" dirty="0" smtClean="0"/>
              <a:t>=10+5=15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6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 приём вычислений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               Необходимо              		      разложить   					уменьшаемое на 				УДОБНЫЕ           				слагаемые.</a:t>
            </a:r>
            <a:endParaRPr lang="ru-RU" sz="5400" dirty="0"/>
          </a:p>
        </p:txBody>
      </p:sp>
      <p:pic>
        <p:nvPicPr>
          <p:cNvPr id="2052" name="Picture 4" descr="C:\Users\дщдшгрнпека\Desktop\И.В\герои учебников ПНШ\дево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5324"/>
            <a:ext cx="158591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ELENA\картинки для презентаций\shkol-ngody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533334" cy="43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843672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Громко прозвенел звонок –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Начинается урок.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Наши ушки на макушке,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Глазки хорошо открыты.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Слушаем, запоминаем,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 минуты не теряем.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38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Учебник  страница 57  № 2</a:t>
            </a:r>
          </a:p>
        </p:txBody>
      </p:sp>
      <p:pic>
        <p:nvPicPr>
          <p:cNvPr id="3074" name="Picture 2" descr="C:\Users\дщдшгрнпека\Desktop\И.В\герои учебников ПНШ\profedu_total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996952"/>
            <a:ext cx="5762625" cy="3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dirty="0">
                <a:solidFill>
                  <a:srgbClr val="4E3B30"/>
                </a:solidFill>
              </a:rPr>
              <a:t>Учебник  страница  58  №5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41283" y="2391900"/>
            <a:ext cx="3245474" cy="100811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24641"/>
            <a:ext cx="3260237" cy="118903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79" y="5513678"/>
            <a:ext cx="31829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792988" y="3400012"/>
            <a:ext cx="3195882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72212"/>
            <a:ext cx="8686800" cy="52305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41284" y="1472212"/>
            <a:ext cx="3245473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условие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 страница  58 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|------------------------|</a:t>
            </a:r>
          </a:p>
          <a:p>
            <a:pPr marL="0" indent="0">
              <a:buNone/>
            </a:pPr>
            <a:r>
              <a:rPr lang="en-US" dirty="0" smtClean="0"/>
              <a:t>|</a:t>
            </a:r>
            <a:r>
              <a:rPr lang="en-US" dirty="0"/>
              <a:t>	</a:t>
            </a:r>
            <a:r>
              <a:rPr lang="en-US" dirty="0" smtClean="0"/>
              <a:t>40 </a:t>
            </a:r>
            <a:r>
              <a:rPr lang="ru-RU" dirty="0" smtClean="0"/>
              <a:t>м.</a:t>
            </a:r>
            <a:r>
              <a:rPr lang="en-US" dirty="0" smtClean="0"/>
              <a:t>        |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|-------------|---------|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ru-RU" dirty="0" smtClean="0"/>
              <a:t>?м.</a:t>
            </a:r>
            <a:r>
              <a:rPr lang="en-US" dirty="0" smtClean="0"/>
              <a:t>     4</a:t>
            </a:r>
            <a:r>
              <a:rPr lang="ru-RU" dirty="0" smtClean="0"/>
              <a:t>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40 – 4 = 36 (м.)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Ответ:36 мешков на другой машине.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Спишите с доски и решите выражения на новый вычислительный приём</a:t>
            </a:r>
          </a:p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sz="6600" dirty="0" smtClean="0"/>
              <a:t>98 – 19 =</a:t>
            </a:r>
          </a:p>
          <a:p>
            <a:pPr marL="0" indent="0">
              <a:buNone/>
            </a:pPr>
            <a:r>
              <a:rPr lang="ru-RU" sz="6600" dirty="0"/>
              <a:t>	</a:t>
            </a:r>
            <a:r>
              <a:rPr lang="ru-RU" sz="6600" dirty="0" smtClean="0"/>
              <a:t>	76 – 18  =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432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				     </a:t>
            </a:r>
            <a:r>
              <a:rPr lang="ru-RU" sz="2800" dirty="0" smtClean="0"/>
              <a:t>70            9</a:t>
            </a:r>
          </a:p>
          <a:p>
            <a:pPr marL="0" indent="0">
              <a:buNone/>
            </a:pPr>
            <a:r>
              <a:rPr lang="ru-RU" dirty="0" smtClean="0"/>
              <a:t>98- 19 = (80+18)-(10+9)=(80-10)+(18-9)=79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	</a:t>
            </a:r>
            <a:r>
              <a:rPr lang="ru-RU" sz="2800" dirty="0" smtClean="0"/>
              <a:t>50              8</a:t>
            </a:r>
          </a:p>
          <a:p>
            <a:pPr marL="0" indent="0">
              <a:buNone/>
            </a:pPr>
            <a:r>
              <a:rPr lang="ru-RU" dirty="0" smtClean="0"/>
              <a:t>76-18=(60+16)-(10+8)=(</a:t>
            </a:r>
            <a:r>
              <a:rPr lang="ru-RU" dirty="0"/>
              <a:t>6</a:t>
            </a:r>
            <a:r>
              <a:rPr lang="ru-RU" dirty="0" smtClean="0"/>
              <a:t>0-10)+(16-8)=58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3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Творческое  задание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Придумайте и напишите в 				тетради своему соседу по 				парте выражение на 					поразрядное вычитание 					чисел  с переходом через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разряд.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244842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		Подведём сейчас итог,</a:t>
            </a:r>
          </a:p>
          <a:p>
            <a:pPr marL="0" indent="0">
              <a:buNone/>
            </a:pPr>
            <a:r>
              <a:rPr lang="ru-RU" sz="4400" dirty="0" smtClean="0"/>
              <a:t>		Может зря прошёл урок?</a:t>
            </a:r>
          </a:p>
          <a:p>
            <a:pPr marL="0" indent="0">
              <a:buNone/>
            </a:pPr>
            <a:r>
              <a:rPr lang="ru-RU" sz="4400" dirty="0" smtClean="0"/>
              <a:t>	    И				Л	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	    Н                          Т</a:t>
            </a:r>
            <a:endParaRPr lang="ru-RU" sz="4400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1979712" y="2924944"/>
            <a:ext cx="144016" cy="237626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68" y="2880757"/>
            <a:ext cx="184800" cy="242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множение 4"/>
          <p:cNvSpPr/>
          <p:nvPr/>
        </p:nvSpPr>
        <p:spPr>
          <a:xfrm>
            <a:off x="1748292" y="2924944"/>
            <a:ext cx="648072" cy="69837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667732" y="3047256"/>
            <a:ext cx="648072" cy="576064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2728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51720" y="1844824"/>
            <a:ext cx="172819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51720" y="3140968"/>
            <a:ext cx="1872208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1720" y="3140968"/>
            <a:ext cx="57606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Поразрядное  вычитание   чисел  с переходом  через  разряд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Разряды.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Разряд  единиц, разряд десятков,    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разряд сотен.</a:t>
            </a:r>
          </a:p>
          <a:p>
            <a:pPr marL="0" indent="0">
              <a:buNone/>
            </a:pPr>
            <a:r>
              <a:rPr lang="ru-RU" dirty="0" smtClean="0"/>
              <a:t>2. Вычитание.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Уменьшаемое, вычитаемое,        ☺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значение разности.</a:t>
            </a:r>
          </a:p>
          <a:p>
            <a:pPr marL="0" indent="0">
              <a:buNone/>
            </a:pPr>
            <a:r>
              <a:rPr lang="ru-RU" dirty="0" smtClean="0"/>
              <a:t>3. Вычитание с переходом через разряд.    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0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Домашнее 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1.  Т.П.О.  </a:t>
            </a:r>
            <a:r>
              <a:rPr lang="ru-RU" dirty="0"/>
              <a:t>с</a:t>
            </a:r>
            <a:r>
              <a:rPr lang="ru-RU" dirty="0" smtClean="0"/>
              <a:t>тр. 28 №1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2.  Составить  и решить 5 примеров на новый    	вычислительный приём.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6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14  февраля</a:t>
            </a:r>
          </a:p>
          <a:p>
            <a:pPr marL="0" indent="0">
              <a:buNone/>
            </a:pPr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     Классная   работа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2089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174" y="450476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152" y="45047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755" y="45047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8838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98248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8074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47" y="4435451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6" y="437036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2" y="437036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46" y="441807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88386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88387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7036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93" y="4387591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13" y="4435450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91" y="4387592"/>
            <a:ext cx="731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24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Спасибо   за   урок!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8326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Арифметический	  диктант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0000" dirty="0"/>
          </a:p>
          <a:p>
            <a:pPr marL="0" indent="0">
              <a:buNone/>
            </a:pPr>
            <a:r>
              <a:rPr lang="ru-RU" sz="13000" b="1" dirty="0" smtClean="0"/>
              <a:t>   86</a:t>
            </a:r>
            <a:endParaRPr lang="ru-RU" sz="10000" b="1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2483768" y="2852936"/>
            <a:ext cx="4464496" cy="863600"/>
          </a:xfrm>
          <a:prstGeom prst="curvedDownArrow">
            <a:avLst>
              <a:gd name="adj1" fmla="val 55075"/>
              <a:gd name="adj2" fmla="val 110112"/>
              <a:gd name="adj3" fmla="val 3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0651"/>
            <a:ext cx="8686800" cy="488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0" dirty="0" smtClean="0"/>
              <a:t>           100</a:t>
            </a:r>
            <a:endParaRPr lang="ru-RU" sz="13000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5400000">
            <a:off x="4098228" y="2704928"/>
            <a:ext cx="731520" cy="410445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0" dirty="0" smtClean="0"/>
              <a:t>  65       67</a:t>
            </a:r>
            <a:endParaRPr lang="ru-RU" sz="13000" dirty="0"/>
          </a:p>
        </p:txBody>
      </p:sp>
    </p:spTree>
    <p:extLst>
      <p:ext uri="{BB962C8B-B14F-4D97-AF65-F5344CB8AC3E}">
        <p14:creationId xmlns:p14="http://schemas.microsoft.com/office/powerpoint/2010/main" val="165135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31 + 13 =</a:t>
            </a:r>
          </a:p>
          <a:p>
            <a:pPr marL="0" indent="0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40 + 20 =</a:t>
            </a:r>
          </a:p>
          <a:p>
            <a:pPr marL="0" indent="0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75 + 10 =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6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87, 99, 66, 44, 60, 85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Найти  значение  разности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899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			 76 – 46 =</a:t>
            </a:r>
          </a:p>
          <a:p>
            <a:pPr marL="0" indent="0">
              <a:buNone/>
            </a:pPr>
            <a:r>
              <a:rPr lang="ru-RU" sz="5400" dirty="0" smtClean="0"/>
              <a:t>			 87 – 36 =</a:t>
            </a:r>
          </a:p>
          <a:p>
            <a:pPr marL="0" indent="0">
              <a:buNone/>
            </a:pPr>
            <a:r>
              <a:rPr lang="ru-RU" sz="5400" dirty="0" smtClean="0"/>
              <a:t>			 36 – 26 =</a:t>
            </a:r>
          </a:p>
          <a:p>
            <a:pPr marL="0" indent="0">
              <a:buNone/>
            </a:pPr>
            <a:r>
              <a:rPr lang="ru-RU" sz="5400" dirty="0" smtClean="0"/>
              <a:t>			 31 – 16 =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72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</TotalTime>
  <Words>297</Words>
  <Application>Microsoft Office PowerPoint</Application>
  <PresentationFormat>Экран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УМК «Перспективная начальная школа»</vt:lpstr>
      <vt:lpstr>Презентация PowerPoint</vt:lpstr>
      <vt:lpstr>Презентация PowerPoint</vt:lpstr>
      <vt:lpstr>Арифметический   диктант</vt:lpstr>
      <vt:lpstr>Презентация PowerPoint</vt:lpstr>
      <vt:lpstr>Презентация PowerPoint</vt:lpstr>
      <vt:lpstr>Презентация PowerPoint</vt:lpstr>
      <vt:lpstr>                     проверка</vt:lpstr>
      <vt:lpstr>        Найти  значение  разности</vt:lpstr>
      <vt:lpstr>              Проверка</vt:lpstr>
      <vt:lpstr>   проверка</vt:lpstr>
      <vt:lpstr>   проверка</vt:lpstr>
      <vt:lpstr>Презентация PowerPoint</vt:lpstr>
      <vt:lpstr>Цель  урока  - </vt:lpstr>
      <vt:lpstr>          Учебник   страница  57</vt:lpstr>
      <vt:lpstr>Поразрядное  вычитание   чисел  с переходом  через  разряд</vt:lpstr>
      <vt:lpstr>Презентация PowerPoint</vt:lpstr>
      <vt:lpstr>Учебник   страница 57  №1</vt:lpstr>
      <vt:lpstr>Новый  приём вычислений</vt:lpstr>
      <vt:lpstr>Презентация PowerPoint</vt:lpstr>
      <vt:lpstr>              Учебник  страница  58  №5</vt:lpstr>
      <vt:lpstr>Учебник  страница  58  №5</vt:lpstr>
      <vt:lpstr>Самостоятельная работа</vt:lpstr>
      <vt:lpstr>   проверка</vt:lpstr>
      <vt:lpstr>             Творческое  задание</vt:lpstr>
      <vt:lpstr>Презентация PowerPoint</vt:lpstr>
      <vt:lpstr>Презентация PowerPoint</vt:lpstr>
      <vt:lpstr>Поразрядное  вычитание   чисел  с переходом  через  разряд</vt:lpstr>
      <vt:lpstr>               Домашнее  задание</vt:lpstr>
      <vt:lpstr>             Спасибо   за  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«Перспективная начальная школа»</dc:title>
  <dc:creator>Дом</dc:creator>
  <cp:lastModifiedBy>Сасиновская</cp:lastModifiedBy>
  <cp:revision>41</cp:revision>
  <dcterms:created xsi:type="dcterms:W3CDTF">2013-03-10T13:21:28Z</dcterms:created>
  <dcterms:modified xsi:type="dcterms:W3CDTF">2014-02-13T16:35:47Z</dcterms:modified>
</cp:coreProperties>
</file>