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3" r:id="rId7"/>
    <p:sldId id="274" r:id="rId8"/>
    <p:sldId id="275" r:id="rId9"/>
    <p:sldId id="263" r:id="rId10"/>
    <p:sldId id="264" r:id="rId11"/>
    <p:sldId id="268" r:id="rId12"/>
    <p:sldId id="269" r:id="rId13"/>
    <p:sldId id="272" r:id="rId14"/>
    <p:sldId id="271" r:id="rId15"/>
    <p:sldId id="270" r:id="rId16"/>
    <p:sldId id="277" r:id="rId17"/>
    <p:sldId id="279" r:id="rId18"/>
    <p:sldId id="278" r:id="rId19"/>
    <p:sldId id="276" r:id="rId20"/>
    <p:sldId id="267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C522B-8837-4C9C-92AF-A0E64D5BC10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36FD6-1F1E-4D50-9CB9-1FAA69B0697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413985/" TargetMode="External"/><Relationship Id="rId2" Type="http://schemas.openxmlformats.org/officeDocument/2006/relationships/hyperlink" Target="http://art.1september.ru/article.php?ID=20080051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Благове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981075"/>
            <a:ext cx="5254625" cy="86677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ПРАВОСЛАВНЫЙ ХРАМ</a:t>
            </a:r>
            <a: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52536" y="6508032"/>
            <a:ext cx="9144000" cy="34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dirty="0" smtClean="0">
                <a:solidFill>
                  <a:schemeClr val="tx2"/>
                </a:solidFill>
              </a:rPr>
              <a:t>©Уч.нач.кл. ГБОУ СОШ №307 г. Санкт – Петербурга  Дмитриева А.В., 2012.</a:t>
            </a:r>
            <a:endParaRPr lang="ru-RU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dirty="0"/>
              <a:t>Особое внимание всегда привлекают купола. Главный купол по размеру больше остальных, их количество нечетное.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Autofit/>
          </a:bodyPr>
          <a:lstStyle/>
          <a:p>
            <a:r>
              <a:rPr lang="ru-RU" sz="3200" b="1" dirty="0"/>
              <a:t>Количество куполов — </a:t>
            </a:r>
            <a:r>
              <a:rPr lang="ru-RU" sz="3200" b="1" dirty="0" smtClean="0"/>
              <a:t>символично: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три купола</a:t>
            </a:r>
            <a:r>
              <a:rPr lang="ru-RU" sz="3200" dirty="0"/>
              <a:t> — </a:t>
            </a:r>
            <a:r>
              <a:rPr lang="ru-RU" sz="3200" dirty="0" smtClean="0"/>
              <a:t>Святая Троица,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семь глав</a:t>
            </a:r>
            <a:r>
              <a:rPr lang="ru-RU" sz="3200" dirty="0"/>
              <a:t> — семь таинств Церкви,</a:t>
            </a:r>
            <a:br>
              <a:rPr lang="ru-RU" sz="3200" dirty="0"/>
            </a:br>
            <a:r>
              <a:rPr lang="ru-RU" sz="3200" b="1" dirty="0"/>
              <a:t>девять куполов</a:t>
            </a:r>
            <a:r>
              <a:rPr lang="ru-RU" sz="3200" dirty="0"/>
              <a:t> — по числу ангельских чинов,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Число глав может доходить до </a:t>
            </a:r>
            <a:r>
              <a:rPr lang="ru-RU" sz="3200" b="1" dirty="0"/>
              <a:t>тридцати трех</a:t>
            </a:r>
            <a:r>
              <a:rPr lang="ru-RU" sz="3200" dirty="0"/>
              <a:t> — по числу лет земной жизни Спасителя.</a:t>
            </a:r>
            <a:br>
              <a:rPr lang="ru-RU" sz="3200" dirty="0"/>
            </a:br>
            <a:r>
              <a:rPr lang="ru-RU" sz="3200" dirty="0"/>
              <a:t>Форма купола также имеет символический смысл.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Дмитровский собор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 </a:t>
            </a:r>
            <a:r>
              <a:rPr lang="ru-RU" b="1" dirty="0" err="1"/>
              <a:t>Владимире-на-Клязьме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Одна глава</a:t>
            </a:r>
            <a:r>
              <a:rPr lang="ru-RU" sz="2800" dirty="0" smtClean="0"/>
              <a:t> символизирует Единого Бога</a:t>
            </a:r>
            <a:endParaRPr lang="ru-RU" sz="2800" dirty="0"/>
          </a:p>
        </p:txBody>
      </p:sp>
      <p:pic>
        <p:nvPicPr>
          <p:cNvPr id="6" name="Picture 4" descr="Дмитровский"/>
          <p:cNvPicPr>
            <a:picLocks noChangeAspect="1" noChangeArrowheads="1"/>
          </p:cNvPicPr>
          <p:nvPr/>
        </p:nvPicPr>
        <p:blipFill>
          <a:blip r:embed="rId2" cstate="print"/>
          <a:srcRect t="5758" b="6438"/>
          <a:stretch>
            <a:fillRect/>
          </a:stretch>
        </p:blipFill>
        <p:spPr bwMode="auto">
          <a:xfrm>
            <a:off x="2483768" y="1291523"/>
            <a:ext cx="3793083" cy="4657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Собор Святой Софии в Новгороде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Пять куполов</a:t>
            </a:r>
            <a:r>
              <a:rPr lang="ru-RU" sz="2800" dirty="0" smtClean="0"/>
              <a:t> — Христос и четыре евангелиста</a:t>
            </a:r>
            <a:endParaRPr lang="ru-RU" sz="2800" dirty="0"/>
          </a:p>
        </p:txBody>
      </p:sp>
      <p:pic>
        <p:nvPicPr>
          <p:cNvPr id="5" name="Picture 4" descr="Собор святой Софии в Новгород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08720"/>
            <a:ext cx="4673451" cy="4879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/>
              <a:t>Собор Святой Софии в Киеве</a:t>
            </a:r>
            <a:endParaRPr lang="ru-RU" dirty="0"/>
          </a:p>
        </p:txBody>
      </p:sp>
      <p:pic>
        <p:nvPicPr>
          <p:cNvPr id="3" name="Picture 4" descr="Собор святой Софии в Киев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772400" cy="5080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02128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Тринадцать</a:t>
            </a:r>
            <a:r>
              <a:rPr lang="ru-RU" sz="2800" dirty="0" smtClean="0"/>
              <a:t> куполов— Христос и двенадцать апостолов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Форма купола также имеет символический смысл.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251520" y="1196752"/>
            <a:ext cx="4245868" cy="1440159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/>
              <a:t>Шлемовидная форма</a:t>
            </a:r>
            <a:r>
              <a:rPr lang="ru-RU" sz="2200" b="0" dirty="0" smtClean="0"/>
              <a:t>  — символ духовной борьбы, которую ведет Церковь с силами зла и тьмы.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17380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Форма луковицы</a:t>
            </a:r>
            <a:r>
              <a:rPr lang="ru-RU" b="0" dirty="0" smtClean="0"/>
              <a:t> — символ пламени свечи, обращающий нас к словам Христа: "Вы — свет миру".</a:t>
            </a:r>
          </a:p>
        </p:txBody>
      </p:sp>
      <p:pic>
        <p:nvPicPr>
          <p:cNvPr id="14" name="Picture 4" descr="Успенский собор Московского Кремл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840540"/>
            <a:ext cx="4040187" cy="3686757"/>
          </a:xfrm>
          <a:prstGeom prst="rect">
            <a:avLst/>
          </a:prstGeom>
          <a:noFill/>
        </p:spPr>
      </p:pic>
      <p:pic>
        <p:nvPicPr>
          <p:cNvPr id="15" name="Picture 4" descr="Благовещ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168253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Цвет купола также важен в символике храма.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4294967295"/>
          </p:nvPr>
        </p:nvSpPr>
        <p:spPr>
          <a:xfrm>
            <a:off x="5105400" y="1988840"/>
            <a:ext cx="4038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Золото</a:t>
            </a:r>
            <a:r>
              <a:rPr lang="ru-RU" dirty="0" smtClean="0"/>
              <a:t> — символ небесной славы. Золотые купола были у главных храмов .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26626" name="Picture 2" descr="http://www.alexandria-guide.ru/wp-content/uploads/2012/08/isakii_sobor1_piter.jpg"/>
          <p:cNvPicPr>
            <a:picLocks noChangeAspect="1" noChangeArrowheads="1"/>
          </p:cNvPicPr>
          <p:nvPr/>
        </p:nvPicPr>
        <p:blipFill>
          <a:blip r:embed="rId2" cstate="print"/>
          <a:srcRect l="12945" b="14601"/>
          <a:stretch>
            <a:fillRect/>
          </a:stretch>
        </p:blipFill>
        <p:spPr bwMode="auto">
          <a:xfrm>
            <a:off x="467544" y="1484784"/>
            <a:ext cx="484252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574665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Купола </a:t>
            </a:r>
            <a:r>
              <a:rPr lang="ru-RU" sz="3600" b="1" dirty="0" smtClean="0"/>
              <a:t>синие</a:t>
            </a:r>
            <a:r>
              <a:rPr lang="ru-RU" sz="3600" dirty="0" smtClean="0"/>
              <a:t> со звездами венчают храмы, посвященные Богородице, потому что звезда напоминает о рождении Христа от Девы Марии.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36866" name="Picture 2" descr="http://gogolhotel.com/wp-content/uploads/2012/07/%D1%82%D1%80%D0%BE%D0%B8%D1%86%D0%BA%D0%B8%D0%B9-%D1%81%D0%BE%D0%B1%D0%BE%D1%80.jpg"/>
          <p:cNvPicPr>
            <a:picLocks noChangeAspect="1" noChangeArrowheads="1"/>
          </p:cNvPicPr>
          <p:nvPr/>
        </p:nvPicPr>
        <p:blipFill>
          <a:blip r:embed="rId2" cstate="print"/>
          <a:srcRect l="19656" r="18353" b="14092"/>
          <a:stretch>
            <a:fillRect/>
          </a:stretch>
        </p:blipFill>
        <p:spPr bwMode="auto">
          <a:xfrm>
            <a:off x="228117" y="1124744"/>
            <a:ext cx="442849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103674"/>
            <a:ext cx="8604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 </a:t>
            </a:r>
            <a:r>
              <a:rPr lang="ru-RU" sz="3600" dirty="0" smtClean="0"/>
              <a:t>Зеленый </a:t>
            </a:r>
            <a:r>
              <a:rPr lang="ru-RU" sz="3600" dirty="0"/>
              <a:t>— цвет Святого Духа. Храмы, посвященные святым, увенчаны также зелеными или серебряными куполами.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Зеленые</a:t>
            </a:r>
            <a:r>
              <a:rPr lang="ru-RU" dirty="0" smtClean="0"/>
              <a:t> </a:t>
            </a:r>
            <a:r>
              <a:rPr lang="ru-RU" b="1" dirty="0" smtClean="0"/>
              <a:t>купола</a:t>
            </a:r>
            <a:endParaRPr lang="ru-RU" b="1" dirty="0"/>
          </a:p>
        </p:txBody>
      </p:sp>
      <p:pic>
        <p:nvPicPr>
          <p:cNvPr id="25602" name="Picture 2" descr="http://lifeglobe.net/media/entry/389/1266289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7992888" cy="3984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Благове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429000"/>
            <a:ext cx="4571999" cy="3429000"/>
          </a:xfrm>
          <a:prstGeom prst="rect">
            <a:avLst/>
          </a:prstGeom>
          <a:noFill/>
        </p:spPr>
      </p:pic>
      <p:pic>
        <p:nvPicPr>
          <p:cNvPr id="9" name="Picture 4" descr="Соборы Московского крем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33900" cy="5457825"/>
          </a:xfrm>
          <a:prstGeom prst="rect">
            <a:avLst/>
          </a:prstGeom>
          <a:noFill/>
        </p:spPr>
      </p:pic>
      <p:pic>
        <p:nvPicPr>
          <p:cNvPr id="10" name="Picture 9" descr="Храм Покрова на Нерли (2)"/>
          <p:cNvPicPr>
            <a:picLocks noChangeAspect="1" noChangeArrowheads="1"/>
          </p:cNvPicPr>
          <p:nvPr/>
        </p:nvPicPr>
        <p:blipFill>
          <a:blip r:embed="rId4" cstate="print"/>
          <a:srcRect l="10037" r="13012" b="7668"/>
          <a:stretch>
            <a:fillRect/>
          </a:stretch>
        </p:blipFill>
        <p:spPr>
          <a:xfrm>
            <a:off x="6444208" y="0"/>
            <a:ext cx="2448272" cy="371612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178698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Православный храм своим силуэтом напоминает горящую свечу, символизируя пламенность молитвы человека, обращенной </a:t>
            </a:r>
            <a:r>
              <a:rPr lang="ru-RU" dirty="0" smtClean="0"/>
              <a:t> </a:t>
            </a:r>
            <a:r>
              <a:rPr lang="ru-RU" dirty="0"/>
              <a:t>Богу.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Строение </a:t>
            </a:r>
            <a:r>
              <a:rPr lang="ru-RU" dirty="0"/>
              <a:t>храма выражает единство мира земного (кубическое основание) и небесного (купола, взмывшие на барабанах).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t.1september.ru/2008/05/2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10" y="0"/>
            <a:ext cx="916251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http://art.1september.ru/article.php?ID=200800512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http://festival.1september.ru/articles/413985/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20072" y="260648"/>
            <a:ext cx="3682752" cy="6178698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Издавна в России строительным материалом служил лес, из него возводились все жилые и хозяйственные постройки, оборонительные сооружения.</a:t>
            </a:r>
          </a:p>
        </p:txBody>
      </p:sp>
      <p:pic>
        <p:nvPicPr>
          <p:cNvPr id="3" name="Picture 5" descr="K03[1]"/>
          <p:cNvPicPr>
            <a:picLocks noChangeAspect="1" noChangeArrowheads="1"/>
          </p:cNvPicPr>
          <p:nvPr/>
        </p:nvPicPr>
        <p:blipFill>
          <a:blip r:embed="rId2" cstate="print"/>
          <a:srcRect t="7216"/>
          <a:stretch>
            <a:fillRect/>
          </a:stretch>
        </p:blipFill>
        <p:spPr bwMode="auto">
          <a:xfrm>
            <a:off x="179512" y="260648"/>
            <a:ext cx="4970640" cy="6381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Десятинная церковь в Киеве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484784"/>
            <a:ext cx="3713319" cy="424847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Первая церковь – Десятинная.</a:t>
            </a:r>
            <a:endParaRPr lang="ru-RU" dirty="0"/>
          </a:p>
        </p:txBody>
      </p:sp>
      <p:sp>
        <p:nvSpPr>
          <p:cNvPr id="9" name="Заголовок 3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4402832" cy="4525963"/>
          </a:xfrm>
        </p:spPr>
        <p:txBody>
          <a:bodyPr>
            <a:normAutofit fontScale="97500"/>
          </a:bodyPr>
          <a:lstStyle/>
          <a:p>
            <a:pPr>
              <a:buNone/>
            </a:pPr>
            <a:r>
              <a:rPr lang="ru-RU" sz="3200" dirty="0" smtClean="0"/>
              <a:t>	Потом </a:t>
            </a:r>
            <a:r>
              <a:rPr lang="ru-RU" sz="3200" dirty="0"/>
              <a:t>по традиции, перенятой у Византии, их стали строить из камня, который был намного прочнее и долговечнее дерева, не боялся пожаров, бывших в те времена обычным явлением.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87727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(</a:t>
            </a:r>
            <a:r>
              <a:rPr lang="ru-RU" sz="2400" dirty="0"/>
              <a:t> 996 г. в </a:t>
            </a:r>
            <a:r>
              <a:rPr lang="ru-RU" sz="2400" dirty="0" smtClean="0"/>
              <a:t>Киеве. На </a:t>
            </a:r>
            <a:r>
              <a:rPr lang="ru-RU" sz="2400" dirty="0"/>
              <a:t>содержание этого храма Владимир дал десятую часть княжеских доходов.)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dirty="0"/>
              <a:t>Несмотря на всю тяжеловесность строительного материала, зодчие православных храмов добивались удивительной легкости своих творений, устремленных ввысь.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5105400" y="980728"/>
            <a:ext cx="4038600" cy="452596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dirty="0" smtClean="0"/>
              <a:t>	Стены обычно разделялись </a:t>
            </a:r>
          </a:p>
          <a:p>
            <a:pPr algn="ctr">
              <a:buNone/>
            </a:pPr>
            <a:r>
              <a:rPr lang="ru-RU" sz="4000" dirty="0" smtClean="0"/>
              <a:t>по вертикали выпуклыми лопатками, </a:t>
            </a:r>
          </a:p>
          <a:p>
            <a:pPr algn="ctr">
              <a:buNone/>
            </a:pPr>
            <a:r>
              <a:rPr lang="ru-RU" sz="4000" dirty="0" smtClean="0"/>
              <a:t>что делало их зрительно выше</a:t>
            </a:r>
            <a:endParaRPr lang="ru-RU" sz="4000" dirty="0"/>
          </a:p>
        </p:txBody>
      </p:sp>
      <p:pic>
        <p:nvPicPr>
          <p:cNvPr id="10" name="Picture 4" descr="Троицкий собор Троице-Сергиевой лавры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14160" r="27001" b="11762"/>
          <a:stretch>
            <a:fillRect/>
          </a:stretch>
        </p:blipFill>
        <p:spPr bwMode="auto">
          <a:xfrm>
            <a:off x="251520" y="692696"/>
            <a:ext cx="4837289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5105400" y="692696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	Стены обычно заканчивались полукруглыми закомарами или нарядными кокошниками</a:t>
            </a:r>
            <a:endParaRPr lang="ru-RU" sz="4000" dirty="0"/>
          </a:p>
        </p:txBody>
      </p:sp>
      <p:pic>
        <p:nvPicPr>
          <p:cNvPr id="4" name="Picture 5" descr="Спасский собор Андроникова монасты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46" y="332656"/>
            <a:ext cx="3142646" cy="6159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пасский собор Андроникова монастыря (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4965700" cy="6400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9584" y="1340768"/>
            <a:ext cx="37444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Прямоугольные или округлые окна храмов были узкими.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355976" y="274638"/>
            <a:ext cx="4788024" cy="617855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Украшались храмы резьбой по камню, которая напоминала настоящее кружево.</a:t>
            </a:r>
          </a:p>
        </p:txBody>
      </p:sp>
      <p:pic>
        <p:nvPicPr>
          <p:cNvPr id="3" name="Picture 9" descr="Храм Покрова на Нерли (2)"/>
          <p:cNvPicPr>
            <a:picLocks noChangeAspect="1" noChangeArrowheads="1"/>
          </p:cNvPicPr>
          <p:nvPr/>
        </p:nvPicPr>
        <p:blipFill>
          <a:blip r:embed="rId2" cstate="print"/>
          <a:srcRect l="10037" r="13012" b="7668"/>
          <a:stretch>
            <a:fillRect/>
          </a:stretch>
        </p:blipFill>
        <p:spPr>
          <a:xfrm>
            <a:off x="179512" y="188639"/>
            <a:ext cx="4320480" cy="6557871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170</Words>
  <Application>Microsoft Office PowerPoint</Application>
  <PresentationFormat>Экран (4:3)</PresentationFormat>
  <Paragraphs>33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ПРАВОСЛАВНЫЙ ХРАМ </vt:lpstr>
      <vt:lpstr>Православный храм своим силуэтом напоминает горящую свечу, символизируя пламенность молитвы человека, обращенной  Богу.  Строение храма выражает единство мира земного (кубическое основание) и небесного (купола, взмывшие на барабанах).</vt:lpstr>
      <vt:lpstr>Издавна в России строительным материалом служил лес, из него возводились все жилые и хозяйственные постройки, оборонительные сооружения.</vt:lpstr>
      <vt:lpstr>Первая церковь – Десятинная.</vt:lpstr>
      <vt:lpstr>Несмотря на всю тяжеловесность строительного материала, зодчие православных храмов добивались удивительной легкости своих творений, устремленных ввысь.</vt:lpstr>
      <vt:lpstr>Слайд 6</vt:lpstr>
      <vt:lpstr>Слайд 7</vt:lpstr>
      <vt:lpstr>Слайд 8</vt:lpstr>
      <vt:lpstr>Украшались храмы резьбой по камню, которая напоминала настоящее кружево.</vt:lpstr>
      <vt:lpstr>Особое внимание всегда привлекают купола. Главный купол по размеру больше остальных, их количество нечетное. </vt:lpstr>
      <vt:lpstr>Количество куполов — символично:  три купола — Святая Троица,  семь глав — семь таинств Церкви, девять куполов — по числу ангельских чинов,  Число глав может доходить до тридцати трех — по числу лет земной жизни Спасителя. Форма купола также имеет символический смысл.</vt:lpstr>
      <vt:lpstr>Дмитровский собор  во Владимире-на-Клязьме</vt:lpstr>
      <vt:lpstr>Собор Святой Софии в Новгороде</vt:lpstr>
      <vt:lpstr>Собор Святой Софии в Киеве</vt:lpstr>
      <vt:lpstr>Форма купола также имеет символический смысл. </vt:lpstr>
      <vt:lpstr>Цвет купола также важен в символике храма. </vt:lpstr>
      <vt:lpstr>Купола синие со звездами венчают храмы, посвященные Богородице, потому что звезда напоминает о рождении Христа от Девы Марии. </vt:lpstr>
      <vt:lpstr>Зеленые купола</vt:lpstr>
      <vt:lpstr>Слайд 19</vt:lpstr>
      <vt:lpstr>Слайд 20</vt:lpstr>
      <vt:lpstr>Интернет ресурсы: 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Anna</cp:lastModifiedBy>
  <cp:revision>15</cp:revision>
  <dcterms:created xsi:type="dcterms:W3CDTF">2012-11-20T16:06:22Z</dcterms:created>
  <dcterms:modified xsi:type="dcterms:W3CDTF">2012-11-20T17:47:20Z</dcterms:modified>
</cp:coreProperties>
</file>