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51" r:id="rId3"/>
    <p:sldMasterId id="2147483652" r:id="rId4"/>
    <p:sldMasterId id="2147483653" r:id="rId5"/>
    <p:sldMasterId id="2147483654" r:id="rId6"/>
    <p:sldMasterId id="2147483655" r:id="rId7"/>
    <p:sldMasterId id="2147483656" r:id="rId8"/>
    <p:sldMasterId id="2147483725" r:id="rId9"/>
  </p:sldMasterIdLst>
  <p:sldIdLst>
    <p:sldId id="256" r:id="rId10"/>
    <p:sldId id="258" r:id="rId11"/>
    <p:sldId id="259" r:id="rId12"/>
    <p:sldId id="260" r:id="rId13"/>
    <p:sldId id="263" r:id="rId14"/>
    <p:sldId id="265" r:id="rId15"/>
    <p:sldId id="266" r:id="rId16"/>
    <p:sldId id="268" r:id="rId17"/>
    <p:sldId id="273" r:id="rId18"/>
    <p:sldId id="274" r:id="rId19"/>
    <p:sldId id="276" r:id="rId20"/>
    <p:sldId id="277" r:id="rId21"/>
    <p:sldId id="278" r:id="rId22"/>
    <p:sldId id="279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2E0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5027F7-0CEE-441D-A531-28641111536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D52C7C-4558-4B11-ACF6-8A707A28E9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3855744-4A4B-4000-BA88-9BD5709582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FFB17D50-3022-48F9-9759-D7A7E008B6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6063D-2D1C-4F50-924F-949D8E853C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065443-587F-4FD8-86C9-91D152656A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1E6E6A-FD43-4AB3-A836-7A33F6B83D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7B5E48-3404-4D54-857B-6D85AACFA2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00200" y="17526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5400" y="17526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6DA855-F9AC-47F4-ACEE-BDA0724CED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36AFE3-2BD4-46BB-9B27-9E3546037F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B7FD4C-939F-46C2-8385-4D6285ECA9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649002-3075-4FA4-9708-43EDB79A80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578677-EE75-40A7-AAA6-C7FF86E55C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B3A9BB-618A-4C56-90D3-ADBD23987E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DDACD7-CDEA-4F57-A90F-EE70F0FEA5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16A536-C33B-42FD-A793-D08BC62764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62800" y="457200"/>
            <a:ext cx="2057400" cy="4449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90600" y="457200"/>
            <a:ext cx="6019800" cy="4449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AA691A-245F-4594-95F1-70D1093483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BB4FE1-38D1-4BB6-9AA0-7ED0F6AE5A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948686-BB5D-4E42-8EF1-EB08327C7B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08F538-3F31-479E-9FE8-23D6344AA58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B16D37-44A6-4160-81D3-6455067F38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5C2168-513E-42CF-8428-143ABD9BB0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B8291B-D18E-4F9A-A8DD-9365CE0095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217BE7-2A28-46F9-8551-36701AC0DD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557B99-F7FC-4BBE-A2D4-68ED788491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BCAB4B-3011-4E0A-9D12-F49FE433685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58DAF4-2970-4D5B-9C08-F07E1864E2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03D76B-0614-42CD-8750-8A359DA43A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A0DEF4-E607-4BA8-9EA5-44DEF62E7F0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1B1A55-E2BA-41A2-9F43-B13E20B5F54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5DDB94-417D-415E-B31F-429569E7AC6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CDF559-3089-47EA-8CA2-B53985B33E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24A9E7-DF3D-4066-B953-BD2D07DC418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2B217B-253B-47D3-9AFB-E845841544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100A28-A8C9-4BED-B593-4C594934F0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EB3BA-F328-4B86-905F-3BFB829410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ACA975-F027-4AB6-AE2C-EDC9841DDA4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4C065-2DE0-426E-AB0F-61086623DC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FC30D1-F17B-4020-99DA-7361B43590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3634F2-699E-4C49-B1D7-BAF5F4822BC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3FC88A-D89D-4647-8E96-5FAF97FD2E7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4B70C3-6F96-4885-9DB3-92DA828E7B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7BC88F-E03C-4E96-9E2C-4233AFD135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347920-35AF-460D-AF10-4F8BD0694C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00200" y="17526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5400" y="17526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EEB663-E2CB-4747-B5B9-A839CA9EC9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6FFF5-15E2-43A4-97E9-262FBB4FAF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13CCCD-06E3-4CF1-B878-7BC95DDB158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E6B983-FE46-4F82-BE4A-04CA3E77B6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657573-E8DE-4E92-A42D-3FA20AF7DE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FE8CF2-6C01-464F-9BE9-9AF78C37B40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F1C7B0-0D9B-46BE-A5E0-4FF9FCAF97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78D6C3-EDE3-4D4F-B226-7455DEEBEA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62800" y="457200"/>
            <a:ext cx="2057400" cy="4449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90600" y="457200"/>
            <a:ext cx="6019800" cy="4449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2A9237-1E6E-4AFF-81BB-9BC7786259C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58BEDE-8A95-4179-B253-E13B55169AC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DA75EF-D35A-4D40-A2AB-67F8C44B4F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F224A-9ECD-4371-AEA5-45FB037EE7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3908B6-EE6E-491D-B0D2-9791865213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D7182F-0F8C-42E2-8C3F-26A4E969C8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AB3D44-DB03-4C27-830B-35A71156AF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F21E57-8DE2-40F8-BFCF-215F34C8A0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E8C6AE-4BEF-4EF8-8567-CD15B0AFC9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C9D5FA-4942-4FA8-B63C-61724B3DFD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681F5-F25F-4726-A158-265ABC1C90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EBBB6E-E863-4F3C-912B-C57545CE02D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DC59E-02D8-4785-91AB-AAFFE8B167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ACF0B3-B0E6-427B-BE27-AC539AA0C0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B18364-1AEF-4867-A22C-E324511067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BE008-ECFA-4BDE-B089-8001601BA2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844F6C-2614-4EDE-A868-15FE9173149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FC48B9-D9FB-4612-8D2B-001C8C1B6BC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17F372-7509-4BED-A87C-2C550611FE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6D57F4-11C5-4153-ABBE-185C4BBEDAA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F84711-B34F-4922-9534-96A649E8F7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63D2DE-01C0-4AC3-B588-3FADB6C094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3FF63B-3239-40EF-8BD1-D94480FDA0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D911F9-3758-488E-BA5F-03FE62720E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F53CA1-25F6-4D6A-A83B-68002CF521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CDF759-7114-41F0-8941-9363027354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8A80F-4160-44B1-B1B2-DEBAB7CA5F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F65C8-E71F-47E0-A926-671FA3E4F8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FF642F-7556-45FE-938E-CDF726CBE44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00200" y="17526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5400" y="17526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16CFF4-CE8F-4732-923C-D88ABC0150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45AFF4-9A51-47BE-9097-F289481673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E7C856-AF1F-47EE-AAA4-03077C26FC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C1FB09-65E8-4FFE-A764-F171E14A55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64C3CE-69D1-487B-8DF6-18CE68282F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217234-14AE-4D49-86F9-26275662C6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B567BD-DDA0-49FD-A398-793A63E156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62800" y="457200"/>
            <a:ext cx="2057400" cy="4449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90600" y="457200"/>
            <a:ext cx="6019800" cy="4449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C8D8DA-5F85-47D8-82A1-86E0968959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4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08547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548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549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550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551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552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553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554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555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556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557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558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559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560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561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562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563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564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8565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8566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08567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8568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8569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AACA3F7-B971-4A39-AB9D-5C6748A8DF2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48A756-DE48-4D34-98EA-FF71100F99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473B06-5354-435B-9E6A-C40849FA44C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E4B917-9849-41F0-96BE-C15FE90596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162E71-0C93-4B45-A79E-67C4255482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C4F270-245C-426C-9D42-CE49FE646B2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1A12B6-F171-4F60-8AB3-0E46CDAA58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4C49E-B6E6-4A94-98BE-DCAA2823ED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9A5A8E-05B5-4272-AA9A-15610126F19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A8BFF6-80F5-4D4E-9F36-73C73BE035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3EDE52-7848-45E3-BE74-49915BE50E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DEA22E-56CA-4FE9-8717-9B76AB5518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8058D73-9524-471F-A42E-25CF379B628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ransition>
    <p:wedg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457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0200" y="17526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F33EA13-B3B7-4FCF-89C9-1A7EAE4324B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ransition>
    <p:wedg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7C0C377-8C20-451F-9587-5D43C59F674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ransition>
    <p:wedg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6350040-C425-4F5B-AFC3-F148D6785E7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ransition>
    <p:wedg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457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0200" y="17526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72DFBE3-8565-44D4-B644-476082EE214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ransition>
    <p:wedg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CB762E6-E7AE-4843-9F7A-70189BC14FE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ransition>
    <p:wedg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1416318-B13F-4BAA-B73D-A39A1B69C14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>
    <p:wedg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457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0200" y="17526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B1A310D-09E4-4A48-86BA-D28D920E709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p:transition>
    <p:wedg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522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07523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24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25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26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27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28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29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30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31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32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33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34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35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36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37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38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39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40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7541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7542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7543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7544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7545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fld id="{7D2EB721-4C82-41F4-9420-A433EF0F493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  <p:sldLayoutId id="2147483826" r:id="rId13"/>
  </p:sldLayoutIdLst>
  <p:transition>
    <p:wedge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9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9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333375"/>
            <a:ext cx="7702550" cy="2800350"/>
          </a:xfrm>
        </p:spPr>
        <p:txBody>
          <a:bodyPr/>
          <a:lstStyle/>
          <a:p>
            <a:r>
              <a:rPr lang="ru-RU" sz="4800" dirty="0" smtClean="0"/>
              <a:t>Возрастные особенности </a:t>
            </a:r>
            <a:r>
              <a:rPr lang="ru-RU" sz="4800" dirty="0" smtClean="0"/>
              <a:t>первоклассников</a:t>
            </a:r>
            <a:endParaRPr lang="ru-RU" sz="4800" dirty="0"/>
          </a:p>
        </p:txBody>
      </p:sp>
      <p:pic>
        <p:nvPicPr>
          <p:cNvPr id="2053" name="Picture 5" descr="30803988bd4e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51581">
            <a:off x="521250" y="3280255"/>
            <a:ext cx="2857500" cy="2143125"/>
          </a:xfrm>
          <a:prstGeom prst="rect">
            <a:avLst/>
          </a:prstGeom>
          <a:noFill/>
        </p:spPr>
      </p:pic>
      <p:pic>
        <p:nvPicPr>
          <p:cNvPr id="2054" name="Picture 6" descr="CA8PYJS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70058">
            <a:off x="5333937" y="3824200"/>
            <a:ext cx="2808287" cy="21939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9" name="Rectangle 9"/>
          <p:cNvSpPr>
            <a:spLocks noGrp="1" noChangeArrowheads="1"/>
          </p:cNvSpPr>
          <p:nvPr>
            <p:ph type="title"/>
          </p:nvPr>
        </p:nvSpPr>
        <p:spPr>
          <a:xfrm>
            <a:off x="395288" y="277813"/>
            <a:ext cx="8291512" cy="2646362"/>
          </a:xfrm>
        </p:spPr>
        <p:txBody>
          <a:bodyPr/>
          <a:lstStyle/>
          <a:p>
            <a:r>
              <a:rPr lang="ru-RU" sz="4000" i="1" dirty="0"/>
              <a:t>Младший школьный возраст является наиболее ответственным этапом школьного детства.</a:t>
            </a:r>
            <a:r>
              <a:rPr lang="ru-RU" sz="4000" dirty="0"/>
              <a:t> </a:t>
            </a:r>
          </a:p>
        </p:txBody>
      </p:sp>
      <p:pic>
        <p:nvPicPr>
          <p:cNvPr id="128013" name="Picture 13" descr="реальные ученики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03575" y="2997200"/>
            <a:ext cx="2713038" cy="3644900"/>
          </a:xfrm>
          <a:noFill/>
          <a:ln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280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2800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77813"/>
            <a:ext cx="8291512" cy="3367087"/>
          </a:xfrm>
        </p:spPr>
        <p:txBody>
          <a:bodyPr/>
          <a:lstStyle/>
          <a:p>
            <a:r>
              <a:rPr lang="ru-RU" sz="3600" i="1" dirty="0"/>
              <a:t>К концу </a:t>
            </a:r>
            <a:br>
              <a:rPr lang="ru-RU" sz="3600" i="1" dirty="0"/>
            </a:br>
            <a:r>
              <a:rPr lang="ru-RU" sz="3600" i="1" dirty="0"/>
              <a:t>младшего школьного возраста </a:t>
            </a:r>
            <a:br>
              <a:rPr lang="ru-RU" sz="3600" i="1" dirty="0"/>
            </a:br>
            <a:r>
              <a:rPr lang="ru-RU" sz="3600" i="1" dirty="0"/>
              <a:t>ребёнок должен </a:t>
            </a:r>
            <a:br>
              <a:rPr lang="ru-RU" sz="3600" i="1" dirty="0"/>
            </a:br>
            <a:r>
              <a:rPr lang="ru-RU" sz="4000" i="1" dirty="0"/>
              <a:t>хотеть учиться, </a:t>
            </a:r>
            <a:br>
              <a:rPr lang="ru-RU" sz="4000" i="1" dirty="0"/>
            </a:br>
            <a:r>
              <a:rPr lang="ru-RU" sz="4000" i="1" dirty="0"/>
              <a:t>уметь учиться и </a:t>
            </a:r>
            <a:br>
              <a:rPr lang="ru-RU" sz="4000" i="1" dirty="0"/>
            </a:br>
            <a:r>
              <a:rPr lang="ru-RU" sz="4000" i="1" dirty="0"/>
              <a:t>верить в свои силы</a:t>
            </a:r>
            <a:r>
              <a:rPr lang="ru-RU" sz="3600" i="1" dirty="0"/>
              <a:t>.</a:t>
            </a:r>
          </a:p>
        </p:txBody>
      </p:sp>
      <p:pic>
        <p:nvPicPr>
          <p:cNvPr id="135178" name="Picture 10" descr="images[9]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32175" y="3716338"/>
            <a:ext cx="2292350" cy="2808287"/>
          </a:xfrm>
          <a:noFill/>
          <a:ln/>
        </p:spPr>
      </p:pic>
      <p:pic>
        <p:nvPicPr>
          <p:cNvPr id="135180" name="Picture 12" descr="school2-1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164388" y="4005263"/>
            <a:ext cx="1470025" cy="2189162"/>
          </a:xfrm>
          <a:noFill/>
          <a:ln/>
        </p:spPr>
      </p:pic>
      <p:pic>
        <p:nvPicPr>
          <p:cNvPr id="135182" name="Picture 14" descr="school2-1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827088" y="4005263"/>
            <a:ext cx="1389062" cy="2189162"/>
          </a:xfrm>
          <a:noFill/>
          <a:ln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35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135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1000"/>
                                        <p:tgtEl>
                                          <p:spTgt spid="135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1" name="Rectangle 5"/>
          <p:cNvSpPr>
            <a:spLocks noChangeArrowheads="1"/>
          </p:cNvSpPr>
          <p:nvPr/>
        </p:nvSpPr>
        <p:spPr bwMode="auto">
          <a:xfrm>
            <a:off x="1116013" y="908050"/>
            <a:ext cx="7148512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b="1" i="1" dirty="0"/>
              <a:t>Полноценное проживание этого возраста,</a:t>
            </a:r>
          </a:p>
          <a:p>
            <a:pPr algn="ctr"/>
            <a:r>
              <a:rPr lang="ru-RU" sz="2400" b="1" i="1" dirty="0"/>
              <a:t> его позитивные приобретения </a:t>
            </a:r>
          </a:p>
          <a:p>
            <a:pPr algn="ctr"/>
            <a:r>
              <a:rPr lang="ru-RU" sz="2400" b="1" i="1" dirty="0"/>
              <a:t>являются необходимым основанием, </a:t>
            </a:r>
          </a:p>
          <a:p>
            <a:pPr algn="ctr"/>
            <a:r>
              <a:rPr lang="ru-RU" sz="2400" b="1" i="1" dirty="0"/>
              <a:t>на котором выстраивается дальнейшее развитие ребенка как активного субъекта познаний и деятельности.</a:t>
            </a:r>
            <a:r>
              <a:rPr lang="ru-RU" sz="2400" dirty="0"/>
              <a:t> </a:t>
            </a:r>
          </a:p>
        </p:txBody>
      </p:sp>
      <p:pic>
        <p:nvPicPr>
          <p:cNvPr id="137222" name="Picture 6" descr="CAA34HA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3500438"/>
            <a:ext cx="3384550" cy="2549525"/>
          </a:xfrm>
          <a:prstGeom prst="rect">
            <a:avLst/>
          </a:prstGeom>
          <a:noFill/>
        </p:spPr>
      </p:pic>
      <p:pic>
        <p:nvPicPr>
          <p:cNvPr id="137223" name="Picture 7" descr="CA45SR9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3500438"/>
            <a:ext cx="3384550" cy="254317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77813"/>
            <a:ext cx="8291512" cy="4303712"/>
          </a:xfrm>
        </p:spPr>
        <p:txBody>
          <a:bodyPr/>
          <a:lstStyle/>
          <a:p>
            <a:r>
              <a:rPr lang="ru-RU" sz="3200" i="1" dirty="0"/>
              <a:t>Основная задача взрослых в работе </a:t>
            </a:r>
            <a:br>
              <a:rPr lang="ru-RU" sz="3200" i="1" dirty="0"/>
            </a:br>
            <a:r>
              <a:rPr lang="ru-RU" sz="3200" i="1" dirty="0"/>
              <a:t>с детьми младшего школьного возраста</a:t>
            </a:r>
            <a:r>
              <a:rPr lang="ru-RU" sz="4000" i="1" dirty="0"/>
              <a:t> — создание оптимальных условий для раскрытия и реализации возможностей детей </a:t>
            </a:r>
            <a:br>
              <a:rPr lang="ru-RU" sz="4000" i="1" dirty="0"/>
            </a:br>
            <a:r>
              <a:rPr lang="ru-RU" sz="4000" i="1" dirty="0"/>
              <a:t>с учётом индивидуальности каждого ребёнка.</a:t>
            </a:r>
          </a:p>
        </p:txBody>
      </p:sp>
      <p:pic>
        <p:nvPicPr>
          <p:cNvPr id="139269" name="Picture 5" descr="j034334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3933825"/>
            <a:ext cx="2527300" cy="2528888"/>
          </a:xfrm>
          <a:noFill/>
          <a:ln/>
        </p:spPr>
      </p:pic>
      <p:pic>
        <p:nvPicPr>
          <p:cNvPr id="139271" name="Picture 7" descr="j034336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56325" y="3948113"/>
            <a:ext cx="2627313" cy="2541587"/>
          </a:xfrm>
          <a:noFill/>
          <a:ln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0"/>
                                        <p:tgtEl>
                                          <p:spTgt spid="13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2000"/>
                                        <p:tgtEl>
                                          <p:spTgt spid="13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00" name="WordArt 4" descr="Белый мрамор"/>
          <p:cNvSpPr>
            <a:spLocks noChangeArrowheads="1" noChangeShapeType="1" noTextEdit="1"/>
          </p:cNvSpPr>
          <p:nvPr/>
        </p:nvSpPr>
        <p:spPr bwMode="auto">
          <a:xfrm>
            <a:off x="611188" y="2565400"/>
            <a:ext cx="7848600" cy="37433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Спасибо за внимание!</a:t>
            </a:r>
          </a:p>
        </p:txBody>
      </p:sp>
      <p:pic>
        <p:nvPicPr>
          <p:cNvPr id="157701" name="Picture 5" descr="ученая со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33375"/>
            <a:ext cx="3810000" cy="37528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7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AutoShape 4"/>
          <p:cNvSpPr>
            <a:spLocks noChangeArrowheads="1"/>
          </p:cNvSpPr>
          <p:nvPr/>
        </p:nvSpPr>
        <p:spPr bwMode="auto">
          <a:xfrm>
            <a:off x="395288" y="692150"/>
            <a:ext cx="4103687" cy="208915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/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Младший школьный </a:t>
            </a:r>
          </a:p>
          <a:p>
            <a:pPr algn="ctr"/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возраст</a:t>
            </a:r>
          </a:p>
          <a:p>
            <a:pPr algn="ctr"/>
            <a:endParaRPr lang="ru-RU" sz="2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/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(от 6 до 11 лет</a:t>
            </a:r>
            <a:r>
              <a:rPr lang="ru-RU" sz="2400" b="1"/>
              <a:t>)</a:t>
            </a:r>
            <a:endParaRPr lang="ru-RU" sz="2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/>
            <a:endParaRPr lang="ru-RU" sz="2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5845" name="AutoShape 5"/>
          <p:cNvSpPr>
            <a:spLocks noChangeArrowheads="1"/>
          </p:cNvSpPr>
          <p:nvPr/>
        </p:nvSpPr>
        <p:spPr bwMode="auto">
          <a:xfrm>
            <a:off x="5795963" y="2420938"/>
            <a:ext cx="3024187" cy="15113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Поступление</a:t>
            </a:r>
          </a:p>
          <a:p>
            <a:pPr algn="ctr"/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 в школу</a:t>
            </a:r>
          </a:p>
        </p:txBody>
      </p:sp>
      <p:sp>
        <p:nvSpPr>
          <p:cNvPr id="35848" name="AutoShape 8"/>
          <p:cNvSpPr>
            <a:spLocks noChangeArrowheads="1"/>
          </p:cNvSpPr>
          <p:nvPr/>
        </p:nvSpPr>
        <p:spPr bwMode="auto">
          <a:xfrm rot="5400000">
            <a:off x="5472113" y="585788"/>
            <a:ext cx="792162" cy="2303462"/>
          </a:xfrm>
          <a:custGeom>
            <a:avLst/>
            <a:gdLst>
              <a:gd name="G0" fmla="+- 12427 0 0"/>
              <a:gd name="G1" fmla="+- 2679 0 0"/>
              <a:gd name="G2" fmla="+- 12158 0 2679"/>
              <a:gd name="G3" fmla="+- G2 0 2679"/>
              <a:gd name="G4" fmla="*/ G3 32768 32059"/>
              <a:gd name="G5" fmla="*/ G4 1 2"/>
              <a:gd name="G6" fmla="+- 21600 0 12427"/>
              <a:gd name="G7" fmla="*/ G6 2679 6079"/>
              <a:gd name="G8" fmla="+- G7 12427 0"/>
              <a:gd name="T0" fmla="*/ 12427 w 21600"/>
              <a:gd name="T1" fmla="*/ 0 h 21600"/>
              <a:gd name="T2" fmla="*/ 12427 w 21600"/>
              <a:gd name="T3" fmla="*/ 12158 h 21600"/>
              <a:gd name="T4" fmla="*/ 3475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2427" y="0"/>
                </a:lnTo>
                <a:lnTo>
                  <a:pt x="12427" y="2679"/>
                </a:lnTo>
                <a:cubicBezTo>
                  <a:pt x="5564" y="2679"/>
                  <a:pt x="0" y="6923"/>
                  <a:pt x="0" y="12158"/>
                </a:cubicBezTo>
                <a:lnTo>
                  <a:pt x="0" y="21600"/>
                </a:lnTo>
                <a:lnTo>
                  <a:pt x="6950" y="21600"/>
                </a:lnTo>
                <a:lnTo>
                  <a:pt x="6950" y="12158"/>
                </a:lnTo>
                <a:cubicBezTo>
                  <a:pt x="6950" y="10678"/>
                  <a:pt x="9402" y="9479"/>
                  <a:pt x="12427" y="9479"/>
                </a:cubicBezTo>
                <a:lnTo>
                  <a:pt x="12427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5851" name="Picture 11" descr="школа с детьм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3716338"/>
            <a:ext cx="532765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/>
      <p:bldP spid="35845" grpId="0" animBg="1"/>
      <p:bldP spid="358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6" name="AutoShape 4"/>
          <p:cNvSpPr>
            <a:spLocks noChangeArrowheads="1"/>
          </p:cNvSpPr>
          <p:nvPr/>
        </p:nvSpPr>
        <p:spPr bwMode="auto">
          <a:xfrm>
            <a:off x="250825" y="549275"/>
            <a:ext cx="8642350" cy="13668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 </a:t>
            </a:r>
            <a:r>
              <a:rPr lang="ru-RU" sz="2400" b="1"/>
              <a:t>Младший школьный возраст – </a:t>
            </a:r>
          </a:p>
          <a:p>
            <a:pPr algn="ctr"/>
            <a:r>
              <a:rPr lang="ru-RU" sz="2400" b="1"/>
              <a:t>возраст  </a:t>
            </a:r>
          </a:p>
          <a:p>
            <a:pPr algn="ctr"/>
            <a:r>
              <a:rPr lang="ru-RU" sz="2400" b="1"/>
              <a:t>спокойного и равномерного физического развития</a:t>
            </a:r>
          </a:p>
        </p:txBody>
      </p:sp>
      <p:sp>
        <p:nvSpPr>
          <p:cNvPr id="110598" name="Rectangle 6"/>
          <p:cNvSpPr>
            <a:spLocks noChangeArrowheads="1"/>
          </p:cNvSpPr>
          <p:nvPr/>
        </p:nvSpPr>
        <p:spPr bwMode="auto">
          <a:xfrm>
            <a:off x="539750" y="3644900"/>
            <a:ext cx="2519363" cy="15128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i="1"/>
              <a:t>Увеличение </a:t>
            </a:r>
          </a:p>
          <a:p>
            <a:pPr algn="ctr"/>
            <a:r>
              <a:rPr lang="ru-RU" b="1" i="1"/>
              <a:t>роста и веса, </a:t>
            </a:r>
          </a:p>
          <a:p>
            <a:pPr algn="ctr"/>
            <a:r>
              <a:rPr lang="ru-RU" b="1" i="1"/>
              <a:t>выносливости,</a:t>
            </a:r>
          </a:p>
          <a:p>
            <a:pPr algn="ctr"/>
            <a:r>
              <a:rPr lang="ru-RU" b="1" i="1"/>
              <a:t> жизненной ёмкости </a:t>
            </a:r>
          </a:p>
          <a:p>
            <a:pPr algn="ctr"/>
            <a:r>
              <a:rPr lang="ru-RU" b="1" i="1"/>
              <a:t>лёгких </a:t>
            </a:r>
          </a:p>
        </p:txBody>
      </p:sp>
      <p:sp>
        <p:nvSpPr>
          <p:cNvPr id="110599" name="Rectangle 7"/>
          <p:cNvSpPr>
            <a:spLocks noChangeArrowheads="1"/>
          </p:cNvSpPr>
          <p:nvPr/>
        </p:nvSpPr>
        <p:spPr bwMode="auto">
          <a:xfrm>
            <a:off x="3348038" y="4652963"/>
            <a:ext cx="2592387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i="1"/>
              <a:t>Костная система</a:t>
            </a:r>
          </a:p>
          <a:p>
            <a:pPr algn="ctr"/>
            <a:r>
              <a:rPr lang="ru-RU" b="1" i="1"/>
              <a:t>  в стадии </a:t>
            </a:r>
          </a:p>
          <a:p>
            <a:pPr algn="ctr"/>
            <a:r>
              <a:rPr lang="ru-RU" b="1" i="1"/>
              <a:t>формирования </a:t>
            </a:r>
          </a:p>
        </p:txBody>
      </p:sp>
      <p:sp>
        <p:nvSpPr>
          <p:cNvPr id="110600" name="Rectangle 8"/>
          <p:cNvSpPr>
            <a:spLocks noChangeArrowheads="1"/>
          </p:cNvSpPr>
          <p:nvPr/>
        </p:nvSpPr>
        <p:spPr bwMode="auto">
          <a:xfrm>
            <a:off x="6156325" y="3716338"/>
            <a:ext cx="2592388" cy="14414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i="1"/>
              <a:t>Функциональное</a:t>
            </a:r>
          </a:p>
          <a:p>
            <a:pPr algn="ctr"/>
            <a:r>
              <a:rPr lang="ru-RU" b="1" i="1"/>
              <a:t> совершенствование </a:t>
            </a:r>
          </a:p>
          <a:p>
            <a:pPr algn="ctr"/>
            <a:r>
              <a:rPr lang="ru-RU" b="1" i="1"/>
              <a:t>мозга</a:t>
            </a:r>
            <a:r>
              <a:rPr lang="ru-RU" i="1"/>
              <a:t> </a:t>
            </a:r>
          </a:p>
        </p:txBody>
      </p:sp>
      <p:sp>
        <p:nvSpPr>
          <p:cNvPr id="110601" name="AutoShape 9"/>
          <p:cNvSpPr>
            <a:spLocks noChangeArrowheads="1"/>
          </p:cNvSpPr>
          <p:nvPr/>
        </p:nvSpPr>
        <p:spPr bwMode="auto">
          <a:xfrm rot="1303944">
            <a:off x="2051050" y="2133600"/>
            <a:ext cx="503238" cy="1439863"/>
          </a:xfrm>
          <a:prstGeom prst="downArrow">
            <a:avLst>
              <a:gd name="adj1" fmla="val 50000"/>
              <a:gd name="adj2" fmla="val 7153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0602" name="AutoShape 10"/>
          <p:cNvSpPr>
            <a:spLocks noChangeArrowheads="1"/>
          </p:cNvSpPr>
          <p:nvPr/>
        </p:nvSpPr>
        <p:spPr bwMode="auto">
          <a:xfrm>
            <a:off x="4356100" y="2276475"/>
            <a:ext cx="503238" cy="2089150"/>
          </a:xfrm>
          <a:prstGeom prst="downArrow">
            <a:avLst>
              <a:gd name="adj1" fmla="val 50000"/>
              <a:gd name="adj2" fmla="val 10378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0603" name="AutoShape 11"/>
          <p:cNvSpPr>
            <a:spLocks noChangeArrowheads="1"/>
          </p:cNvSpPr>
          <p:nvPr/>
        </p:nvSpPr>
        <p:spPr bwMode="auto">
          <a:xfrm rot="-1625033">
            <a:off x="6372225" y="2133600"/>
            <a:ext cx="503238" cy="1439863"/>
          </a:xfrm>
          <a:prstGeom prst="downArrow">
            <a:avLst>
              <a:gd name="adj1" fmla="val 50000"/>
              <a:gd name="adj2" fmla="val 7153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 animBg="1"/>
      <p:bldP spid="110598" grpId="0" animBg="1"/>
      <p:bldP spid="110599" grpId="0" animBg="1"/>
      <p:bldP spid="110600" grpId="0" animBg="1"/>
      <p:bldP spid="110601" grpId="0" animBg="1"/>
      <p:bldP spid="110602" grpId="0" animBg="1"/>
      <p:bldP spid="11060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0" name="AutoShape 4"/>
          <p:cNvSpPr>
            <a:spLocks noChangeArrowheads="1"/>
          </p:cNvSpPr>
          <p:nvPr/>
        </p:nvSpPr>
        <p:spPr bwMode="auto">
          <a:xfrm>
            <a:off x="395288" y="620713"/>
            <a:ext cx="8497887" cy="863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Объективная психологическая готовность </a:t>
            </a:r>
          </a:p>
          <a:p>
            <a:pPr algn="ctr"/>
            <a:r>
              <a:rPr lang="ru-RU" sz="2400" b="1"/>
              <a:t>к обучению в школе </a:t>
            </a:r>
          </a:p>
        </p:txBody>
      </p:sp>
      <p:sp>
        <p:nvSpPr>
          <p:cNvPr id="111622" name="AutoShape 6"/>
          <p:cNvSpPr>
            <a:spLocks noChangeArrowheads="1"/>
          </p:cNvSpPr>
          <p:nvPr/>
        </p:nvSpPr>
        <p:spPr bwMode="auto">
          <a:xfrm rot="10800000">
            <a:off x="2555875" y="4581525"/>
            <a:ext cx="1873250" cy="1296988"/>
          </a:xfrm>
          <a:prstGeom prst="wedgeRoundRectCallout">
            <a:avLst>
              <a:gd name="adj1" fmla="val -46954"/>
              <a:gd name="adj2" fmla="val 28916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pPr algn="ctr"/>
            <a:r>
              <a:rPr lang="ru-RU"/>
              <a:t>Внимание относительно длительно и устойчиво </a:t>
            </a:r>
          </a:p>
        </p:txBody>
      </p:sp>
      <p:sp>
        <p:nvSpPr>
          <p:cNvPr id="111623" name="AutoShape 7"/>
          <p:cNvSpPr>
            <a:spLocks noChangeArrowheads="1"/>
          </p:cNvSpPr>
          <p:nvPr/>
        </p:nvSpPr>
        <p:spPr bwMode="auto">
          <a:xfrm rot="10800000">
            <a:off x="4716463" y="4581525"/>
            <a:ext cx="1871662" cy="1296988"/>
          </a:xfrm>
          <a:prstGeom prst="wedgeRoundRectCallout">
            <a:avLst>
              <a:gd name="adj1" fmla="val 60093"/>
              <a:gd name="adj2" fmla="val 29014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pPr algn="ctr"/>
            <a:r>
              <a:rPr lang="ru-RU"/>
              <a:t>Память  достаточно развита </a:t>
            </a:r>
          </a:p>
        </p:txBody>
      </p:sp>
      <p:sp>
        <p:nvSpPr>
          <p:cNvPr id="111624" name="AutoShape 8"/>
          <p:cNvSpPr>
            <a:spLocks noChangeArrowheads="1"/>
          </p:cNvSpPr>
          <p:nvPr/>
        </p:nvSpPr>
        <p:spPr bwMode="auto">
          <a:xfrm rot="10800000">
            <a:off x="250825" y="2060575"/>
            <a:ext cx="1657350" cy="1150938"/>
          </a:xfrm>
          <a:prstGeom prst="wedgeRoundRectCallout">
            <a:avLst>
              <a:gd name="adj1" fmla="val -156134"/>
              <a:gd name="adj2" fmla="val 9951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pPr algn="ctr"/>
            <a:r>
              <a:rPr lang="ru-RU"/>
              <a:t>Острота и свежесть  восприятия </a:t>
            </a:r>
          </a:p>
        </p:txBody>
      </p:sp>
      <p:sp>
        <p:nvSpPr>
          <p:cNvPr id="111625" name="AutoShape 9"/>
          <p:cNvSpPr>
            <a:spLocks noChangeArrowheads="1"/>
          </p:cNvSpPr>
          <p:nvPr/>
        </p:nvSpPr>
        <p:spPr bwMode="auto">
          <a:xfrm rot="10800000">
            <a:off x="1619250" y="3357563"/>
            <a:ext cx="1800225" cy="936625"/>
          </a:xfrm>
          <a:prstGeom prst="wedgeRoundRectCallout">
            <a:avLst>
              <a:gd name="adj1" fmla="val -85190"/>
              <a:gd name="adj2" fmla="val 25033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pPr algn="ctr"/>
            <a:r>
              <a:rPr lang="ru-RU"/>
              <a:t>Любознательность </a:t>
            </a:r>
          </a:p>
        </p:txBody>
      </p:sp>
      <p:sp>
        <p:nvSpPr>
          <p:cNvPr id="111626" name="AutoShape 10"/>
          <p:cNvSpPr>
            <a:spLocks noChangeArrowheads="1"/>
          </p:cNvSpPr>
          <p:nvPr/>
        </p:nvSpPr>
        <p:spPr bwMode="auto">
          <a:xfrm rot="10800000">
            <a:off x="5580063" y="3357563"/>
            <a:ext cx="1800225" cy="936625"/>
          </a:xfrm>
          <a:prstGeom prst="wedgeRoundRectCallout">
            <a:avLst>
              <a:gd name="adj1" fmla="val 85185"/>
              <a:gd name="adj2" fmla="val 24965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pPr algn="ctr"/>
            <a:r>
              <a:rPr lang="ru-RU"/>
              <a:t> Яркость воображения </a:t>
            </a:r>
          </a:p>
        </p:txBody>
      </p:sp>
      <p:sp>
        <p:nvSpPr>
          <p:cNvPr id="111627" name="AutoShape 11"/>
          <p:cNvSpPr>
            <a:spLocks noChangeArrowheads="1"/>
          </p:cNvSpPr>
          <p:nvPr/>
        </p:nvSpPr>
        <p:spPr bwMode="auto">
          <a:xfrm>
            <a:off x="7415213" y="2133600"/>
            <a:ext cx="1477962" cy="1223963"/>
          </a:xfrm>
          <a:prstGeom prst="wedgeRoundRectCallout">
            <a:avLst>
              <a:gd name="adj1" fmla="val -192000"/>
              <a:gd name="adj2" fmla="val -10460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/>
              <a:t>Речь довольно развита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1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1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0" grpId="0" animBg="1"/>
      <p:bldP spid="111622" grpId="0" animBg="1"/>
      <p:bldP spid="111623" grpId="0" animBg="1"/>
      <p:bldP spid="111624" grpId="0" animBg="1"/>
      <p:bldP spid="111625" grpId="0" animBg="1"/>
      <p:bldP spid="111626" grpId="0" animBg="1"/>
      <p:bldP spid="1116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25" name="Picture 13" descr="j034335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575" y="4149725"/>
            <a:ext cx="2447925" cy="2449513"/>
          </a:xfrm>
          <a:prstGeom prst="rect">
            <a:avLst/>
          </a:prstGeom>
          <a:noFill/>
        </p:spPr>
      </p:pic>
      <p:sp>
        <p:nvSpPr>
          <p:cNvPr id="115716" name="AutoShape 4"/>
          <p:cNvSpPr>
            <a:spLocks noChangeArrowheads="1"/>
          </p:cNvSpPr>
          <p:nvPr/>
        </p:nvSpPr>
        <p:spPr bwMode="auto">
          <a:xfrm>
            <a:off x="971550" y="333375"/>
            <a:ext cx="6985000" cy="11525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Основная деятельность</a:t>
            </a:r>
            <a:b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 младшего школьника</a:t>
            </a:r>
          </a:p>
        </p:txBody>
      </p:sp>
      <p:sp>
        <p:nvSpPr>
          <p:cNvPr id="115717" name="AutoShape 5"/>
          <p:cNvSpPr>
            <a:spLocks noChangeArrowheads="1"/>
          </p:cNvSpPr>
          <p:nvPr/>
        </p:nvSpPr>
        <p:spPr bwMode="auto">
          <a:xfrm>
            <a:off x="3059113" y="1484313"/>
            <a:ext cx="2663825" cy="1296987"/>
          </a:xfrm>
          <a:prstGeom prst="flowChartDecis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/>
              <a:t>учение </a:t>
            </a:r>
          </a:p>
        </p:txBody>
      </p:sp>
      <p:sp>
        <p:nvSpPr>
          <p:cNvPr id="115721" name="AutoShape 9"/>
          <p:cNvSpPr>
            <a:spLocks noChangeArrowheads="1"/>
          </p:cNvSpPr>
          <p:nvPr/>
        </p:nvSpPr>
        <p:spPr bwMode="auto">
          <a:xfrm>
            <a:off x="395288" y="2852738"/>
            <a:ext cx="3311525" cy="1944687"/>
          </a:xfrm>
          <a:prstGeom prst="octagon">
            <a:avLst>
              <a:gd name="adj" fmla="val 198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/>
              <a:t>приобретение </a:t>
            </a:r>
          </a:p>
          <a:p>
            <a:pPr algn="ctr"/>
            <a:r>
              <a:rPr lang="ru-RU" sz="2400"/>
              <a:t>новых знаний, </a:t>
            </a:r>
          </a:p>
          <a:p>
            <a:pPr algn="ctr"/>
            <a:r>
              <a:rPr lang="ru-RU" sz="2400"/>
              <a:t>умений и навыков</a:t>
            </a:r>
            <a:r>
              <a:rPr lang="ru-RU"/>
              <a:t> </a:t>
            </a:r>
          </a:p>
        </p:txBody>
      </p:sp>
      <p:sp>
        <p:nvSpPr>
          <p:cNvPr id="115722" name="AutoShape 10"/>
          <p:cNvSpPr>
            <a:spLocks noChangeArrowheads="1"/>
          </p:cNvSpPr>
          <p:nvPr/>
        </p:nvSpPr>
        <p:spPr bwMode="auto">
          <a:xfrm>
            <a:off x="5219700" y="2852738"/>
            <a:ext cx="3600450" cy="1871662"/>
          </a:xfrm>
          <a:prstGeom prst="octagon">
            <a:avLst>
              <a:gd name="adj" fmla="val 1770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/>
              <a:t>накопление </a:t>
            </a:r>
          </a:p>
          <a:p>
            <a:pPr algn="ctr"/>
            <a:r>
              <a:rPr lang="ru-RU" sz="2400"/>
              <a:t>систематических </a:t>
            </a:r>
          </a:p>
          <a:p>
            <a:pPr algn="ctr"/>
            <a:r>
              <a:rPr lang="ru-RU" sz="2400"/>
              <a:t>сведений об </a:t>
            </a:r>
          </a:p>
          <a:p>
            <a:pPr algn="ctr"/>
            <a:r>
              <a:rPr lang="ru-RU" sz="2400"/>
              <a:t>окружающем  мире, </a:t>
            </a:r>
          </a:p>
          <a:p>
            <a:pPr algn="ctr"/>
            <a:r>
              <a:rPr lang="ru-RU" sz="2400"/>
              <a:t>природе и обществе </a:t>
            </a:r>
          </a:p>
        </p:txBody>
      </p:sp>
      <p:sp>
        <p:nvSpPr>
          <p:cNvPr id="115723" name="Line 11"/>
          <p:cNvSpPr>
            <a:spLocks noChangeShapeType="1"/>
          </p:cNvSpPr>
          <p:nvPr/>
        </p:nvSpPr>
        <p:spPr bwMode="auto">
          <a:xfrm>
            <a:off x="4932363" y="2565400"/>
            <a:ext cx="360362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5724" name="Line 12"/>
          <p:cNvSpPr>
            <a:spLocks noChangeShapeType="1"/>
          </p:cNvSpPr>
          <p:nvPr/>
        </p:nvSpPr>
        <p:spPr bwMode="auto">
          <a:xfrm flipH="1">
            <a:off x="3563938" y="2636838"/>
            <a:ext cx="358775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20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2000"/>
                                        <p:tgtEl>
                                          <p:spTgt spid="115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6" grpId="0" animBg="1"/>
      <p:bldP spid="115717" grpId="0" animBg="1"/>
      <p:bldP spid="115721" grpId="0" animBg="1"/>
      <p:bldP spid="115722" grpId="0" animBg="1"/>
      <p:bldP spid="115723" grpId="0" animBg="1"/>
      <p:bldP spid="1157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/>
              <a:t>Возрастные особенности  внимания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b="1" dirty="0"/>
              <a:t>Слабость произвольного внимания</a:t>
            </a:r>
            <a:r>
              <a:rPr lang="ru-RU" sz="2800" dirty="0"/>
              <a:t> (Произвольное внимание младшего школьника требует близкой мотивации).</a:t>
            </a:r>
          </a:p>
          <a:p>
            <a:pPr>
              <a:buFont typeface="Wingdings" pitchFamily="2" charset="2"/>
              <a:buNone/>
            </a:pPr>
            <a:endParaRPr lang="ru-RU" sz="2800" dirty="0"/>
          </a:p>
          <a:p>
            <a:r>
              <a:rPr lang="ru-RU" sz="2800" b="1" dirty="0"/>
              <a:t>Значительно лучше</a:t>
            </a:r>
            <a:r>
              <a:rPr lang="ru-RU" sz="2800" dirty="0"/>
              <a:t> в младшем школьном возрасте развито </a:t>
            </a:r>
            <a:r>
              <a:rPr lang="ru-RU" sz="2800" b="1" dirty="0"/>
              <a:t>непроизвольное внимание</a:t>
            </a:r>
            <a:r>
              <a:rPr lang="ru-RU" sz="2800" dirty="0"/>
              <a:t> </a:t>
            </a:r>
          </a:p>
          <a:p>
            <a:pPr>
              <a:buFont typeface="Wingdings" pitchFamily="2" charset="2"/>
              <a:buNone/>
            </a:pPr>
            <a:r>
              <a:rPr lang="ru-RU" sz="2800" dirty="0"/>
              <a:t>   (Всё новое, неожиданное, яркое, интересное само собой привлекает внимание учеников, без всяких усилий с их стороны).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87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2000"/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Возрастные особенности памяти</a:t>
            </a:r>
            <a:r>
              <a:rPr lang="ru-RU"/>
              <a:t> 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800" dirty="0"/>
              <a:t>Усиливается роль и удельный вес</a:t>
            </a:r>
            <a:r>
              <a:rPr lang="ru-RU" sz="2800" b="1" dirty="0"/>
              <a:t> словесно-логического, смыслового запоминания.</a:t>
            </a:r>
          </a:p>
          <a:p>
            <a:pPr>
              <a:lnSpc>
                <a:spcPct val="90000"/>
              </a:lnSpc>
            </a:pPr>
            <a:r>
              <a:rPr lang="ru-RU" sz="2800" dirty="0"/>
              <a:t>Развивается возможность</a:t>
            </a:r>
            <a:r>
              <a:rPr lang="ru-RU" sz="2800" b="1" dirty="0"/>
              <a:t> сознательно управлять своей памятью и регулировать </a:t>
            </a:r>
            <a:r>
              <a:rPr lang="ru-RU" sz="2800" dirty="0"/>
              <a:t>её проявления. </a:t>
            </a:r>
          </a:p>
          <a:p>
            <a:pPr>
              <a:lnSpc>
                <a:spcPct val="90000"/>
              </a:lnSpc>
            </a:pPr>
            <a:r>
              <a:rPr lang="ru-RU" sz="2800" b="1" dirty="0"/>
              <a:t>Более развита наглядно-образная память</a:t>
            </a:r>
            <a:r>
              <a:rPr lang="ru-RU" sz="2800" dirty="0"/>
              <a:t>, чем словесно-логическая. </a:t>
            </a:r>
          </a:p>
          <a:p>
            <a:pPr>
              <a:lnSpc>
                <a:spcPct val="90000"/>
              </a:lnSpc>
            </a:pPr>
            <a:r>
              <a:rPr lang="ru-RU" sz="2800" dirty="0"/>
              <a:t>Склонны</a:t>
            </a:r>
            <a:r>
              <a:rPr lang="ru-RU" sz="2800" b="1" dirty="0"/>
              <a:t> </a:t>
            </a:r>
            <a:r>
              <a:rPr lang="ru-RU" sz="2800" dirty="0"/>
              <a:t>к </a:t>
            </a:r>
            <a:r>
              <a:rPr lang="ru-RU" sz="2800" b="1" dirty="0"/>
              <a:t>механическому</a:t>
            </a:r>
            <a:r>
              <a:rPr lang="ru-RU" sz="2800" dirty="0"/>
              <a:t> запоминанию без осознания смысловых связей  внутри запоминаемого материала.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98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/>
              <a:t>Возрастные особенности мышления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800" dirty="0"/>
              <a:t>Под влиянием обучения происходит постепенный </a:t>
            </a:r>
            <a:r>
              <a:rPr lang="ru-RU" sz="2800" b="1" dirty="0"/>
              <a:t>переход от познания внешней стороны явлений к познанию их сущности</a:t>
            </a:r>
            <a:r>
              <a:rPr lang="ru-RU" sz="2800" dirty="0"/>
              <a:t>. </a:t>
            </a:r>
          </a:p>
          <a:p>
            <a:pPr>
              <a:lnSpc>
                <a:spcPct val="90000"/>
              </a:lnSpc>
            </a:pPr>
            <a:r>
              <a:rPr lang="ru-RU" sz="2800" b="1" dirty="0"/>
              <a:t>Мышление</a:t>
            </a:r>
            <a:r>
              <a:rPr lang="ru-RU" sz="2800" dirty="0"/>
              <a:t> начинает отражать существенные свойства и признаки предметов и явлений.</a:t>
            </a:r>
          </a:p>
          <a:p>
            <a:pPr>
              <a:lnSpc>
                <a:spcPct val="90000"/>
              </a:lnSpc>
            </a:pPr>
            <a:r>
              <a:rPr lang="ru-RU" sz="2800" dirty="0"/>
              <a:t>Появляется возможность делать </a:t>
            </a:r>
            <a:r>
              <a:rPr lang="ru-RU" sz="2800" b="1" dirty="0"/>
              <a:t>первые обобщения, первые выводы, проводить первые аналогии, строить элементарные умозаключения</a:t>
            </a:r>
            <a:r>
              <a:rPr lang="ru-RU" sz="2800" dirty="0"/>
              <a:t>. На этой основе у ребёнка постепенно начинают формироваться </a:t>
            </a:r>
            <a:r>
              <a:rPr lang="ru-RU" sz="2800" b="1" dirty="0"/>
              <a:t>элементарные научные понятия.</a:t>
            </a:r>
            <a:endParaRPr lang="ru-RU" sz="28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5770563" cy="1143000"/>
          </a:xfrm>
        </p:spPr>
        <p:txBody>
          <a:bodyPr/>
          <a:lstStyle/>
          <a:p>
            <a:r>
              <a:rPr lang="ru-RU" sz="3200"/>
              <a:t>Эмоциональность младших школьников 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628775"/>
            <a:ext cx="8362950" cy="3960813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/>
              <a:t>Младшие школьники очень </a:t>
            </a:r>
            <a:r>
              <a:rPr lang="ru-RU" sz="2400" b="1" dirty="0"/>
              <a:t>эмоциональны.</a:t>
            </a:r>
          </a:p>
          <a:p>
            <a:pPr>
              <a:lnSpc>
                <a:spcPct val="90000"/>
              </a:lnSpc>
            </a:pPr>
            <a:r>
              <a:rPr lang="ru-RU" sz="2400" dirty="0"/>
              <a:t> </a:t>
            </a:r>
            <a:r>
              <a:rPr lang="ru-RU" sz="2400" i="1" dirty="0"/>
              <a:t>Во-первых:</a:t>
            </a:r>
            <a:r>
              <a:rPr lang="ru-RU" sz="2400" dirty="0"/>
              <a:t> всё, что дети наблюдают, о чём думают, что делают, вызывает у них эмоционально окрашенное отношение. </a:t>
            </a:r>
          </a:p>
          <a:p>
            <a:pPr>
              <a:lnSpc>
                <a:spcPct val="90000"/>
              </a:lnSpc>
            </a:pPr>
            <a:r>
              <a:rPr lang="ru-RU" sz="2400" i="1" dirty="0"/>
              <a:t>Во-вторых:</a:t>
            </a:r>
            <a:r>
              <a:rPr lang="ru-RU" sz="2400" dirty="0"/>
              <a:t> они не умеют сдерживать свои чувства, контролировать их внешнее проявление.</a:t>
            </a:r>
          </a:p>
          <a:p>
            <a:pPr>
              <a:lnSpc>
                <a:spcPct val="90000"/>
              </a:lnSpc>
            </a:pPr>
            <a:r>
              <a:rPr lang="ru-RU" sz="2400" i="1" dirty="0"/>
              <a:t>В-третьих: </a:t>
            </a:r>
            <a:r>
              <a:rPr lang="ru-RU" sz="2400" dirty="0"/>
              <a:t>большая эмоциональная неустойчивость, частая смена настроения, склонность к аффектам, кратковременным и бурным проявлениям радости, горя, гнева, страха.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400" i="1" dirty="0"/>
              <a:t>  </a:t>
            </a:r>
            <a:r>
              <a:rPr lang="ru-RU" sz="2400" b="1" i="1" dirty="0"/>
              <a:t>С годами всё больше развивается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i="1" dirty="0"/>
              <a:t>способность регулировать свои чувства,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i="1" dirty="0"/>
              <a:t>сдерживать их нежелательные проявления.</a:t>
            </a:r>
            <a:r>
              <a:rPr lang="ru-RU" sz="2400" b="1" dirty="0"/>
              <a:t> </a:t>
            </a:r>
          </a:p>
        </p:txBody>
      </p:sp>
      <p:pic>
        <p:nvPicPr>
          <p:cNvPr id="126980" name="Picture 4" descr="images[76]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43663" y="260350"/>
            <a:ext cx="2376487" cy="1639888"/>
          </a:xfrm>
          <a:noFill/>
          <a:ln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69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69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69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8" grpId="0"/>
    </p:bldLst>
  </p:timing>
</p:sld>
</file>

<file path=ppt/theme/theme1.xml><?xml version="1.0" encoding="utf-8"?>
<a:theme xmlns:a="http://schemas.openxmlformats.org/drawingml/2006/main" name="1_colormaster">
  <a:themeElements>
    <a:clrScheme name="">
      <a:dk1>
        <a:srgbClr val="000000"/>
      </a:dk1>
      <a:lt1>
        <a:srgbClr val="FFFF00"/>
      </a:lt1>
      <a:dk2>
        <a:srgbClr val="1C1C1C"/>
      </a:dk2>
      <a:lt2>
        <a:srgbClr val="4D4D4D"/>
      </a:lt2>
      <a:accent1>
        <a:srgbClr val="CC0000"/>
      </a:accent1>
      <a:accent2>
        <a:srgbClr val="99FF33"/>
      </a:accent2>
      <a:accent3>
        <a:srgbClr val="FFFFAA"/>
      </a:accent3>
      <a:accent4>
        <a:srgbClr val="000000"/>
      </a:accent4>
      <a:accent5>
        <a:srgbClr val="E2AAAA"/>
      </a:accent5>
      <a:accent6>
        <a:srgbClr val="8AE72D"/>
      </a:accent6>
      <a:hlink>
        <a:srgbClr val="0000CC"/>
      </a:hlink>
      <a:folHlink>
        <a:srgbClr val="FF00FF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colormaster">
  <a:themeElements>
    <a:clrScheme name="">
      <a:dk1>
        <a:srgbClr val="000000"/>
      </a:dk1>
      <a:lt1>
        <a:srgbClr val="FFFF00"/>
      </a:lt1>
      <a:dk2>
        <a:srgbClr val="1C1C1C"/>
      </a:dk2>
      <a:lt2>
        <a:srgbClr val="4D4D4D"/>
      </a:lt2>
      <a:accent1>
        <a:srgbClr val="CC0000"/>
      </a:accent1>
      <a:accent2>
        <a:srgbClr val="99FF33"/>
      </a:accent2>
      <a:accent3>
        <a:srgbClr val="FFFFAA"/>
      </a:accent3>
      <a:accent4>
        <a:srgbClr val="000000"/>
      </a:accent4>
      <a:accent5>
        <a:srgbClr val="E2AAAA"/>
      </a:accent5>
      <a:accent6>
        <a:srgbClr val="8AE72D"/>
      </a:accent6>
      <a:hlink>
        <a:srgbClr val="0000CC"/>
      </a:hlink>
      <a:folHlink>
        <a:srgbClr val="FF00FF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round rectangle bevel">
  <a:themeElements>
    <a:clrScheme name="">
      <a:dk1>
        <a:srgbClr val="000000"/>
      </a:dk1>
      <a:lt1>
        <a:srgbClr val="FF9933"/>
      </a:lt1>
      <a:dk2>
        <a:srgbClr val="1C1C1C"/>
      </a:dk2>
      <a:lt2>
        <a:srgbClr val="4D4D4D"/>
      </a:lt2>
      <a:accent1>
        <a:srgbClr val="CC0099"/>
      </a:accent1>
      <a:accent2>
        <a:srgbClr val="99FF33"/>
      </a:accent2>
      <a:accent3>
        <a:srgbClr val="FFCAAD"/>
      </a:accent3>
      <a:accent4>
        <a:srgbClr val="000000"/>
      </a:accent4>
      <a:accent5>
        <a:srgbClr val="E2AACA"/>
      </a:accent5>
      <a:accent6>
        <a:srgbClr val="8AE72D"/>
      </a:accent6>
      <a:hlink>
        <a:srgbClr val="0099FF"/>
      </a:hlink>
      <a:folHlink>
        <a:srgbClr val="FFFF00"/>
      </a:folHlink>
    </a:clrScheme>
    <a:fontScheme name="1_round rectangle b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round rectangle beve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ound rectangle beve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ound rectangle beve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ound rectangle beve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ound rectangle beve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ound rectangle beve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ound rectangle beve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ound rectangle beve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olormaster">
  <a:themeElements>
    <a:clrScheme name="">
      <a:dk1>
        <a:srgbClr val="000000"/>
      </a:dk1>
      <a:lt1>
        <a:srgbClr val="FF9933"/>
      </a:lt1>
      <a:dk2>
        <a:srgbClr val="1C1C1C"/>
      </a:dk2>
      <a:lt2>
        <a:srgbClr val="4D4D4D"/>
      </a:lt2>
      <a:accent1>
        <a:srgbClr val="CC0099"/>
      </a:accent1>
      <a:accent2>
        <a:srgbClr val="99FF33"/>
      </a:accent2>
      <a:accent3>
        <a:srgbClr val="FFCAAD"/>
      </a:accent3>
      <a:accent4>
        <a:srgbClr val="000000"/>
      </a:accent4>
      <a:accent5>
        <a:srgbClr val="E2AACA"/>
      </a:accent5>
      <a:accent6>
        <a:srgbClr val="8AE72D"/>
      </a:accent6>
      <a:hlink>
        <a:srgbClr val="0099FF"/>
      </a:hlink>
      <a:folHlink>
        <a:srgbClr val="FFFF00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olormaster">
  <a:themeElements>
    <a:clrScheme name="">
      <a:dk1>
        <a:srgbClr val="000000"/>
      </a:dk1>
      <a:lt1>
        <a:srgbClr val="FF9933"/>
      </a:lt1>
      <a:dk2>
        <a:srgbClr val="1C1C1C"/>
      </a:dk2>
      <a:lt2>
        <a:srgbClr val="4D4D4D"/>
      </a:lt2>
      <a:accent1>
        <a:srgbClr val="CC0099"/>
      </a:accent1>
      <a:accent2>
        <a:srgbClr val="99FF33"/>
      </a:accent2>
      <a:accent3>
        <a:srgbClr val="FFCAAD"/>
      </a:accent3>
      <a:accent4>
        <a:srgbClr val="000000"/>
      </a:accent4>
      <a:accent5>
        <a:srgbClr val="E2AACA"/>
      </a:accent5>
      <a:accent6>
        <a:srgbClr val="8AE72D"/>
      </a:accent6>
      <a:hlink>
        <a:srgbClr val="0099FF"/>
      </a:hlink>
      <a:folHlink>
        <a:srgbClr val="FFFF00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round rectangle bevel">
  <a:themeElements>
    <a:clrScheme name="2_round rectangle bevel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2_round rectangle b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round rectangle beve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ound rectangle beve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ound rectangle beve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ound rectangle beve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ound rectangle beve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ound rectangle beve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ound rectangle beve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ound rectangle beve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colormaster">
  <a:themeElements>
    <a:clrScheme name="">
      <a:dk1>
        <a:srgbClr val="000000"/>
      </a:dk1>
      <a:lt1>
        <a:srgbClr val="00FFFF"/>
      </a:lt1>
      <a:dk2>
        <a:srgbClr val="1C1C1C"/>
      </a:dk2>
      <a:lt2>
        <a:srgbClr val="4D4D4D"/>
      </a:lt2>
      <a:accent1>
        <a:srgbClr val="33CC33"/>
      </a:accent1>
      <a:accent2>
        <a:srgbClr val="0000FF"/>
      </a:accent2>
      <a:accent3>
        <a:srgbClr val="AAFFFF"/>
      </a:accent3>
      <a:accent4>
        <a:srgbClr val="000000"/>
      </a:accent4>
      <a:accent5>
        <a:srgbClr val="ADE2AD"/>
      </a:accent5>
      <a:accent6>
        <a:srgbClr val="0000E7"/>
      </a:accent6>
      <a:hlink>
        <a:srgbClr val="FFFF66"/>
      </a:hlink>
      <a:folHlink>
        <a:srgbClr val="FF0000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colormaster">
  <a:themeElements>
    <a:clrScheme name="">
      <a:dk1>
        <a:srgbClr val="000000"/>
      </a:dk1>
      <a:lt1>
        <a:srgbClr val="00FFFF"/>
      </a:lt1>
      <a:dk2>
        <a:srgbClr val="1C1C1C"/>
      </a:dk2>
      <a:lt2>
        <a:srgbClr val="4D4D4D"/>
      </a:lt2>
      <a:accent1>
        <a:srgbClr val="33CC33"/>
      </a:accent1>
      <a:accent2>
        <a:srgbClr val="0000FF"/>
      </a:accent2>
      <a:accent3>
        <a:srgbClr val="AAFFFF"/>
      </a:accent3>
      <a:accent4>
        <a:srgbClr val="000000"/>
      </a:accent4>
      <a:accent5>
        <a:srgbClr val="ADE2AD"/>
      </a:accent5>
      <a:accent6>
        <a:srgbClr val="0000E7"/>
      </a:accent6>
      <a:hlink>
        <a:srgbClr val="FFFF66"/>
      </a:hlink>
      <a:folHlink>
        <a:srgbClr val="FF0000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Клен">
  <a:themeElements>
    <a:clrScheme name="Клен 3">
      <a:dk1>
        <a:srgbClr val="000000"/>
      </a:dk1>
      <a:lt1>
        <a:srgbClr val="FFFFCC"/>
      </a:lt1>
      <a:dk2>
        <a:srgbClr val="A26D18"/>
      </a:dk2>
      <a:lt2>
        <a:srgbClr val="F9D793"/>
      </a:lt2>
      <a:accent1>
        <a:srgbClr val="FFD05B"/>
      </a:accent1>
      <a:accent2>
        <a:srgbClr val="FEE1A8"/>
      </a:accent2>
      <a:accent3>
        <a:srgbClr val="FFFFE2"/>
      </a:accent3>
      <a:accent4>
        <a:srgbClr val="000000"/>
      </a:accent4>
      <a:accent5>
        <a:srgbClr val="FFE4B5"/>
      </a:accent5>
      <a:accent6>
        <a:srgbClr val="E6CC98"/>
      </a:accent6>
      <a:hlink>
        <a:srgbClr val="FF0000"/>
      </a:hlink>
      <a:folHlink>
        <a:srgbClr val="CC66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150</Template>
  <TotalTime>688</TotalTime>
  <Words>379</Words>
  <Application>Microsoft Office PowerPoint</Application>
  <PresentationFormat>Экран (4:3)</PresentationFormat>
  <Paragraphs>70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1_colormaster</vt:lpstr>
      <vt:lpstr>2_colormaster</vt:lpstr>
      <vt:lpstr>1_round rectangle bevel</vt:lpstr>
      <vt:lpstr>3_colormaster</vt:lpstr>
      <vt:lpstr>4_colormaster</vt:lpstr>
      <vt:lpstr>2_round rectangle bevel</vt:lpstr>
      <vt:lpstr>5_colormaster</vt:lpstr>
      <vt:lpstr>6_colormaster</vt:lpstr>
      <vt:lpstr>Клен</vt:lpstr>
      <vt:lpstr>Возрастные особенности первоклассников</vt:lpstr>
      <vt:lpstr>Слайд 2</vt:lpstr>
      <vt:lpstr>Слайд 3</vt:lpstr>
      <vt:lpstr>Слайд 4</vt:lpstr>
      <vt:lpstr>Слайд 5</vt:lpstr>
      <vt:lpstr>Возрастные особенности  внимания</vt:lpstr>
      <vt:lpstr>Возрастные особенности памяти </vt:lpstr>
      <vt:lpstr>Возрастные особенности мышления</vt:lpstr>
      <vt:lpstr>Эмоциональность младших школьников </vt:lpstr>
      <vt:lpstr>Младший школьный возраст является наиболее ответственным этапом школьного детства. </vt:lpstr>
      <vt:lpstr>К концу  младшего школьного возраста  ребёнок должен  хотеть учиться,  уметь учиться и  верить в свои силы.</vt:lpstr>
      <vt:lpstr>Слайд 12</vt:lpstr>
      <vt:lpstr>Основная задача взрослых в работе  с детьми младшего школьного возраста — создание оптимальных условий для раскрытия и реализации возможностей детей  с учётом индивидуальности каждого ребёнка.</vt:lpstr>
      <vt:lpstr>Слайд 14</vt:lpstr>
    </vt:vector>
  </TitlesOfParts>
  <Company>RA9MFN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Vladimir</dc:creator>
  <cp:lastModifiedBy>днс</cp:lastModifiedBy>
  <cp:revision>36</cp:revision>
  <dcterms:created xsi:type="dcterms:W3CDTF">2010-01-04T08:00:39Z</dcterms:created>
  <dcterms:modified xsi:type="dcterms:W3CDTF">2013-01-06T07:37:38Z</dcterms:modified>
</cp:coreProperties>
</file>