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75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4" r:id="rId16"/>
    <p:sldId id="270" r:id="rId17"/>
    <p:sldId id="283" r:id="rId18"/>
    <p:sldId id="276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77;&#1079;&#1077;&#1085;&#1090;&#1072;&#1094;&#1080;&#1103;%20Microsoft%20Office%20PowerPoint%20(2).pptx" TargetMode="External"/><Relationship Id="rId7" Type="http://schemas.openxmlformats.org/officeDocument/2006/relationships/hyperlink" Target="http://www.pyramids.ru/st9.html" TargetMode="External"/><Relationship Id="rId2" Type="http://schemas.openxmlformats.org/officeDocument/2006/relationships/hyperlink" Target="http://riddle-middle.ru/topics/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hotoshopia.info/files.php?id=321" TargetMode="External"/><Relationship Id="rId5" Type="http://schemas.openxmlformats.org/officeDocument/2006/relationships/hyperlink" Target="http://www.binbin.net/compare/Number-7-Balloon.htm" TargetMode="External"/><Relationship Id="rId4" Type="http://schemas.openxmlformats.org/officeDocument/2006/relationships/hyperlink" Target="http://900igr.net/prezentatsii/stikhi/7-dnej.files/003-ZHal-vsego-sem-dnej-v-nedele-Del-navalom-u-Emeli-1.-Ponedelnik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я-исследователь\pril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588023" y="2674938"/>
            <a:ext cx="1975892" cy="345122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214422"/>
            <a:ext cx="7467600" cy="1143000"/>
          </a:xfrm>
        </p:spPr>
        <p:txBody>
          <a:bodyPr>
            <a:prstTxWarp prst="textChevronInverted">
              <a:avLst/>
            </a:prstTxWarp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ЧИСЛО 7</a:t>
            </a:r>
            <a:endParaRPr 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 algn="ctr"/>
            <a:r>
              <a:rPr lang="ru-RU" sz="3400" dirty="0" smtClean="0"/>
              <a:t>У Антипа росла одна липа, </a:t>
            </a:r>
          </a:p>
          <a:p>
            <a:pPr marL="0" indent="0" algn="ctr">
              <a:buNone/>
            </a:pPr>
            <a:r>
              <a:rPr lang="ru-RU" sz="3400" dirty="0" smtClean="0"/>
              <a:t>А Филипп посадил семь лип.</a:t>
            </a:r>
          </a:p>
          <a:p>
            <a:pPr marL="0" indent="0" algn="ctr">
              <a:buNone/>
            </a:pPr>
            <a:endParaRPr lang="ru-RU" sz="3400" dirty="0" smtClean="0"/>
          </a:p>
          <a:p>
            <a:pPr algn="ctr"/>
            <a:r>
              <a:rPr lang="ru-RU" sz="3400" dirty="0" smtClean="0"/>
              <a:t>У Степана есть сметана, </a:t>
            </a:r>
          </a:p>
          <a:p>
            <a:pPr marL="0" indent="0" algn="ctr">
              <a:buNone/>
            </a:pPr>
            <a:r>
              <a:rPr lang="ru-RU" sz="3400" dirty="0" smtClean="0"/>
              <a:t>Простокваша да творог, </a:t>
            </a:r>
          </a:p>
          <a:p>
            <a:pPr marL="0" indent="0" algn="ctr">
              <a:buNone/>
            </a:pPr>
            <a:r>
              <a:rPr lang="ru-RU" sz="3400" dirty="0" smtClean="0"/>
              <a:t>Семь копеек — туесок.</a:t>
            </a:r>
          </a:p>
          <a:p>
            <a:pPr marL="0" indent="0" algn="ctr">
              <a:buNone/>
            </a:pPr>
            <a:endParaRPr lang="ru-RU" sz="3400" dirty="0" smtClean="0"/>
          </a:p>
          <a:p>
            <a:pPr algn="ctr"/>
            <a:r>
              <a:rPr lang="ru-RU" sz="3400" dirty="0" smtClean="0"/>
              <a:t>В семеро саней </a:t>
            </a:r>
          </a:p>
          <a:p>
            <a:pPr marL="0" indent="0" algn="ctr">
              <a:buNone/>
            </a:pPr>
            <a:r>
              <a:rPr lang="ru-RU" sz="3400" dirty="0" smtClean="0"/>
              <a:t>Семеро Семёнов </a:t>
            </a:r>
          </a:p>
          <a:p>
            <a:pPr marL="0" indent="0" algn="ctr">
              <a:buNone/>
            </a:pPr>
            <a:r>
              <a:rPr lang="ru-RU" sz="3400" dirty="0" smtClean="0"/>
              <a:t>С усами уселись </a:t>
            </a:r>
          </a:p>
          <a:p>
            <a:pPr marL="0" indent="0" algn="ctr">
              <a:buNone/>
            </a:pPr>
            <a:r>
              <a:rPr lang="ru-RU" sz="3400" dirty="0" smtClean="0"/>
              <a:t>В сани сами.</a:t>
            </a:r>
            <a:endParaRPr lang="ru-RU" sz="3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Triangle">
              <a:avLst/>
            </a:prstTxWarp>
            <a:normAutofit/>
          </a:bodyPr>
          <a:lstStyle/>
          <a:p>
            <a:pPr algn="ctr"/>
            <a:r>
              <a:rPr lang="ru-RU" sz="5400" dirty="0" smtClean="0"/>
              <a:t>скороговорки</a:t>
            </a:r>
            <a:endParaRPr lang="ru-RU" sz="54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800" dirty="0" smtClean="0"/>
              <a:t>Семь подземных королей» </a:t>
            </a:r>
            <a:r>
              <a:rPr lang="ru-RU" sz="2800" dirty="0"/>
              <a:t>(</a:t>
            </a:r>
            <a:r>
              <a:rPr lang="ru-RU" sz="2800" dirty="0" smtClean="0"/>
              <a:t> А. Волкова)</a:t>
            </a:r>
          </a:p>
          <a:p>
            <a:pPr algn="ctr"/>
            <a:r>
              <a:rPr lang="ru-RU" sz="2800" dirty="0" smtClean="0"/>
              <a:t>«Белоснежка и семь гномов» — сказка.</a:t>
            </a:r>
          </a:p>
          <a:p>
            <a:pPr algn="ctr"/>
            <a:r>
              <a:rPr lang="ru-RU" sz="2800" dirty="0" smtClean="0"/>
              <a:t>«Цветик-</a:t>
            </a:r>
            <a:r>
              <a:rPr lang="ru-RU" sz="2800" dirty="0" err="1" smtClean="0"/>
              <a:t>семицветик</a:t>
            </a:r>
            <a:r>
              <a:rPr lang="ru-RU" sz="2800" dirty="0" smtClean="0"/>
              <a:t>»- </a:t>
            </a:r>
            <a:r>
              <a:rPr lang="ru-RU" sz="2800" dirty="0"/>
              <a:t> </a:t>
            </a:r>
            <a:r>
              <a:rPr lang="ru-RU" sz="2800" dirty="0" smtClean="0"/>
              <a:t>(В. Катаев)</a:t>
            </a:r>
          </a:p>
          <a:p>
            <a:pPr algn="ctr"/>
            <a:r>
              <a:rPr lang="ru-RU" sz="2800" dirty="0" smtClean="0"/>
              <a:t>«Семь </a:t>
            </a:r>
            <a:r>
              <a:rPr lang="ru-RU" sz="2800" dirty="0" err="1" smtClean="0"/>
              <a:t>Симеонов</a:t>
            </a:r>
            <a:r>
              <a:rPr lang="ru-RU" sz="2800" dirty="0" smtClean="0"/>
              <a:t>» — русская народная сказка.</a:t>
            </a:r>
          </a:p>
          <a:p>
            <a:pPr lvl="0" algn="ctr"/>
            <a:r>
              <a:rPr lang="ru-RU" sz="2800" dirty="0"/>
              <a:t>«Волк и семеро козлят»</a:t>
            </a:r>
          </a:p>
          <a:p>
            <a:pPr lvl="0" algn="ctr"/>
            <a:r>
              <a:rPr lang="ru-RU" sz="2800" dirty="0"/>
              <a:t>«О мёртвой царевне и о семи богатырях»</a:t>
            </a:r>
          </a:p>
          <a:p>
            <a:pPr algn="ctr"/>
            <a:r>
              <a:rPr lang="ru-RU" sz="2800" dirty="0"/>
              <a:t> «Белоснежка и семь </a:t>
            </a:r>
            <a:r>
              <a:rPr lang="ru-RU" sz="2800" dirty="0" smtClean="0"/>
              <a:t>гномов»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2">
              <a:avLst/>
            </a:prstTxWarp>
            <a:normAutofit/>
          </a:bodyPr>
          <a:lstStyle/>
          <a:p>
            <a:pPr algn="ctr"/>
            <a:r>
              <a:rPr lang="ru-RU" sz="6000" dirty="0" smtClean="0"/>
              <a:t>Сказки с числом 7</a:t>
            </a:r>
            <a:endParaRPr lang="ru-RU" sz="60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857364"/>
            <a:ext cx="721523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urveDown">
              <a:avLst/>
            </a:prstTxWarp>
            <a:normAutofit/>
          </a:bodyPr>
          <a:lstStyle/>
          <a:p>
            <a:pPr algn="ctr"/>
            <a:r>
              <a:rPr lang="ru-RU" sz="6000" dirty="0" smtClean="0"/>
              <a:t>Цвета радуги </a:t>
            </a:r>
            <a:endParaRPr lang="ru-RU" sz="60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50356" y="2674938"/>
            <a:ext cx="3451225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anDown">
              <a:avLst/>
            </a:prstTxWarp>
            <a:normAutofit/>
          </a:bodyPr>
          <a:lstStyle/>
          <a:p>
            <a:pPr algn="ctr"/>
            <a:r>
              <a:rPr lang="ru-RU" sz="6000" dirty="0" smtClean="0"/>
              <a:t>В музыке 7 нот</a:t>
            </a:r>
            <a:endParaRPr lang="ru-RU" sz="6000" dirty="0"/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7000891" y="3244335"/>
            <a:ext cx="5715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23728" y="2564904"/>
            <a:ext cx="4601633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urveDown">
              <a:avLst/>
            </a:prstTxWarp>
            <a:normAutofit/>
          </a:bodyPr>
          <a:lstStyle/>
          <a:p>
            <a:pPr algn="ctr"/>
            <a:r>
              <a:rPr lang="ru-RU" sz="6000" dirty="0" smtClean="0"/>
              <a:t>Семь дней в неделе</a:t>
            </a:r>
            <a:endParaRPr lang="ru-RU" sz="60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dirty="0"/>
              <a:t>семь отверстий на лице человека (рот, нос, глаза, уши) </a:t>
            </a:r>
          </a:p>
          <a:p>
            <a:pPr lvl="0"/>
            <a:r>
              <a:rPr lang="ru-RU" dirty="0"/>
              <a:t>Рим и Киев были построены на 7 холмах;</a:t>
            </a:r>
          </a:p>
          <a:p>
            <a:pPr lvl="0"/>
            <a:r>
              <a:rPr lang="ru-RU" dirty="0"/>
              <a:t>за шесть дней Бог создал свет, воду, сушу, время, животных, человека, а на седьмой день отдыхал, благословил и освятил этот день;</a:t>
            </a:r>
          </a:p>
          <a:p>
            <a:pPr lvl="0"/>
            <a:r>
              <a:rPr lang="ru-RU" dirty="0"/>
              <a:t>у мусульман небесный свод состоит из 7 небес, и все угодные Богу попадают на 7-е небо блаженства;</a:t>
            </a:r>
          </a:p>
          <a:p>
            <a:pPr lvl="0"/>
            <a:r>
              <a:rPr lang="ru-RU" dirty="0"/>
              <a:t>Великий пост у христиан длится 7</a:t>
            </a:r>
            <a:r>
              <a:rPr lang="ru-RU" i="1" dirty="0"/>
              <a:t> </a:t>
            </a:r>
            <a:r>
              <a:rPr lang="ru-RU" dirty="0"/>
              <a:t>недель;</a:t>
            </a:r>
          </a:p>
          <a:p>
            <a:pPr lvl="0"/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еще 7…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94963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4">
              <a:avLst/>
            </a:prstTxWarp>
            <a:normAutofit fontScale="90000"/>
          </a:bodyPr>
          <a:lstStyle/>
          <a:p>
            <a:pPr algn="ctr"/>
            <a:r>
              <a:rPr lang="ru-RU" sz="6000" dirty="0" smtClean="0"/>
              <a:t>7 чудес</a:t>
            </a:r>
            <a:br>
              <a:rPr lang="ru-RU" sz="6000" dirty="0" smtClean="0"/>
            </a:br>
            <a:r>
              <a:rPr lang="ru-RU" sz="6000" dirty="0" smtClean="0"/>
              <a:t>света 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В </a:t>
            </a:r>
            <a:r>
              <a:rPr lang="ru-RU" dirty="0"/>
              <a:t>настоящее время в их число включают</a:t>
            </a:r>
            <a:r>
              <a:rPr lang="ru-RU" dirty="0" smtClean="0"/>
              <a:t>:</a:t>
            </a:r>
          </a:p>
          <a:p>
            <a:pPr algn="ctr">
              <a:lnSpc>
                <a:spcPct val="90000"/>
              </a:lnSpc>
              <a:buNone/>
            </a:pPr>
            <a:r>
              <a:rPr lang="ru-RU" b="1" dirty="0"/>
              <a:t>1.Пирами́да </a:t>
            </a:r>
            <a:r>
              <a:rPr lang="ru-RU" b="1" dirty="0" err="1"/>
              <a:t>Хео́пса</a:t>
            </a:r>
            <a:r>
              <a:rPr lang="ru-RU" b="1" dirty="0"/>
              <a:t> (</a:t>
            </a:r>
            <a:r>
              <a:rPr lang="ru-RU" b="1" dirty="0" err="1"/>
              <a:t>Хуфу</a:t>
            </a:r>
            <a:r>
              <a:rPr lang="ru-RU" b="1" dirty="0"/>
              <a:t>)</a:t>
            </a:r>
            <a:r>
              <a:rPr lang="ru-RU" dirty="0"/>
              <a:t> — крупнейшая из египетских пирамид </a:t>
            </a:r>
            <a:endParaRPr lang="ru-RU" dirty="0" smtClean="0"/>
          </a:p>
          <a:p>
            <a:pPr algn="ctr">
              <a:lnSpc>
                <a:spcPct val="90000"/>
              </a:lnSpc>
              <a:buNone/>
            </a:pPr>
            <a:r>
              <a:rPr lang="ru-RU" b="1" dirty="0"/>
              <a:t>2. </a:t>
            </a:r>
            <a:r>
              <a:rPr lang="ru-RU" b="1" dirty="0" err="1"/>
              <a:t>Вися́чие</a:t>
            </a:r>
            <a:r>
              <a:rPr lang="ru-RU" b="1" dirty="0"/>
              <a:t> сады́ </a:t>
            </a:r>
            <a:r>
              <a:rPr lang="ru-RU" b="1" dirty="0" err="1"/>
              <a:t>Семирами́ды</a:t>
            </a:r>
            <a:r>
              <a:rPr lang="ru-RU" dirty="0"/>
              <a:t> </a:t>
            </a:r>
            <a:endParaRPr lang="ru-RU" dirty="0" smtClean="0"/>
          </a:p>
          <a:p>
            <a:pPr algn="ctr">
              <a:lnSpc>
                <a:spcPct val="90000"/>
              </a:lnSpc>
              <a:buNone/>
            </a:pPr>
            <a:r>
              <a:rPr lang="ru-RU" b="1" dirty="0"/>
              <a:t>3.Храм Артемиды </a:t>
            </a:r>
            <a:r>
              <a:rPr lang="ru-RU" dirty="0"/>
              <a:t>находился в греческом городе Эфесе на побережье Малой Азии</a:t>
            </a:r>
          </a:p>
          <a:p>
            <a:pPr algn="ctr">
              <a:lnSpc>
                <a:spcPct val="90000"/>
              </a:lnSpc>
              <a:buNone/>
            </a:pPr>
            <a:r>
              <a:rPr lang="ru-RU" b="1" dirty="0"/>
              <a:t>4.Статуя Зевса Олимпийского</a:t>
            </a:r>
            <a:r>
              <a:rPr lang="ru-RU" dirty="0"/>
              <a:t> — работа Фидия, выдающееся произведение античной скульптуры </a:t>
            </a:r>
          </a:p>
          <a:p>
            <a:pPr algn="ctr">
              <a:lnSpc>
                <a:spcPct val="90000"/>
              </a:lnSpc>
              <a:buNone/>
            </a:pPr>
            <a:endParaRPr lang="ru-RU" dirty="0"/>
          </a:p>
          <a:p>
            <a:pPr algn="ctr">
              <a:lnSpc>
                <a:spcPct val="90000"/>
              </a:lnSpc>
              <a:buNone/>
            </a:pPr>
            <a:endParaRPr lang="ru-RU" dirty="0" smtClean="0"/>
          </a:p>
          <a:p>
            <a:pPr algn="ctr">
              <a:lnSpc>
                <a:spcPct val="90000"/>
              </a:lnSpc>
              <a:buNone/>
            </a:pPr>
            <a:endParaRPr lang="ru-RU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/>
              <a:t>5.Александрийский маяк</a:t>
            </a:r>
            <a:r>
              <a:rPr lang="ru-RU" dirty="0"/>
              <a:t> был построен в III веке до н. э., чтобы корабли могли благополучно миновать рифы на пути в александрийскую бухту. </a:t>
            </a:r>
          </a:p>
          <a:p>
            <a:r>
              <a:rPr lang="ru-RU" b="1" dirty="0"/>
              <a:t>6.Колосс Родосский</a:t>
            </a:r>
            <a:r>
              <a:rPr lang="ru-RU" dirty="0"/>
              <a:t> (греч. </a:t>
            </a:r>
            <a:r>
              <a:rPr lang="el-GR" dirty="0"/>
              <a:t>Κολοσσός της Ρόδου</a:t>
            </a:r>
            <a:r>
              <a:rPr lang="ru-RU" dirty="0"/>
              <a:t>) — гигантская статуя древнегреческого бога Солнца Гелиоса, которая стояла в портовом городе Родосе, расположенном на одноимённом острове в Эгейском море, в Греции. </a:t>
            </a:r>
          </a:p>
          <a:p>
            <a:r>
              <a:rPr lang="ru-RU" b="1" dirty="0"/>
              <a:t>7.Галикарнасский мавзолей</a:t>
            </a:r>
            <a:r>
              <a:rPr lang="ru-RU" dirty="0"/>
              <a:t> — надгробный памятник карийского правителя </a:t>
            </a:r>
            <a:r>
              <a:rPr lang="ru-RU" dirty="0" err="1"/>
              <a:t>Мавсола</a:t>
            </a:r>
            <a:r>
              <a:rPr lang="ru-RU" dirty="0"/>
              <a:t> (греч. </a:t>
            </a:r>
            <a:r>
              <a:rPr lang="el-GR" dirty="0"/>
              <a:t>Μαύσωλος</a:t>
            </a:r>
            <a:r>
              <a:rPr lang="ru-RU" dirty="0"/>
              <a:t>), сооружён в середине IV века до н. э. по приказу его супруги </a:t>
            </a:r>
            <a:r>
              <a:rPr lang="ru-RU" dirty="0" err="1"/>
              <a:t>Артемисии</a:t>
            </a:r>
            <a:r>
              <a:rPr lang="ru-RU" dirty="0"/>
              <a:t> II в </a:t>
            </a:r>
            <a:r>
              <a:rPr lang="ru-RU" dirty="0" err="1"/>
              <a:t>Галикарнасе</a:t>
            </a:r>
            <a:r>
              <a:rPr lang="ru-RU" dirty="0"/>
              <a:t> (</a:t>
            </a:r>
            <a:r>
              <a:rPr lang="ru-RU" dirty="0" err="1"/>
              <a:t>совр</a:t>
            </a:r>
            <a:r>
              <a:rPr lang="ru-RU" dirty="0"/>
              <a:t>. </a:t>
            </a:r>
            <a:r>
              <a:rPr lang="ru-RU" dirty="0" err="1"/>
              <a:t>Бодрум</a:t>
            </a:r>
            <a:r>
              <a:rPr lang="ru-RU" dirty="0"/>
              <a:t>, Турция)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prstTxWarp prst="textCanUp">
              <a:avLst/>
            </a:prstTxWarp>
            <a:noAutofit/>
          </a:bodyPr>
          <a:lstStyle/>
          <a:p>
            <a:r>
              <a:rPr lang="ru-RU" sz="6000" dirty="0"/>
              <a:t>7 </a:t>
            </a:r>
            <a:r>
              <a:rPr lang="ru-RU" sz="6000" dirty="0" smtClean="0"/>
              <a:t>чудес света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5931598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0066FF"/>
                </a:solidFill>
                <a:latin typeface="Times New Roman" pitchFamily="18" charset="0"/>
              </a:rPr>
              <a:t>Теперь </a:t>
            </a:r>
            <a:r>
              <a:rPr lang="ru-RU" b="1" dirty="0" smtClean="0">
                <a:solidFill>
                  <a:srgbClr val="0066FF"/>
                </a:solidFill>
                <a:latin typeface="Times New Roman" pitchFamily="18" charset="0"/>
              </a:rPr>
              <a:t>мы очень </a:t>
            </a:r>
            <a:r>
              <a:rPr lang="ru-RU" b="1" dirty="0">
                <a:solidFill>
                  <a:srgbClr val="0066FF"/>
                </a:solidFill>
                <a:latin typeface="Times New Roman" pitchFamily="18" charset="0"/>
              </a:rPr>
              <a:t>внимательно </a:t>
            </a:r>
            <a:r>
              <a:rPr lang="ru-RU" b="1" dirty="0" smtClean="0">
                <a:solidFill>
                  <a:srgbClr val="0066FF"/>
                </a:solidFill>
                <a:latin typeface="Times New Roman" pitchFamily="18" charset="0"/>
              </a:rPr>
              <a:t>относимся  </a:t>
            </a:r>
            <a:r>
              <a:rPr lang="ru-RU" b="1" dirty="0">
                <a:solidFill>
                  <a:srgbClr val="0066FF"/>
                </a:solidFill>
                <a:latin typeface="Times New Roman" pitchFamily="18" charset="0"/>
              </a:rPr>
              <a:t>к числам. Увидев какое-либо число, </a:t>
            </a:r>
            <a:r>
              <a:rPr lang="ru-RU" b="1" dirty="0" smtClean="0">
                <a:solidFill>
                  <a:srgbClr val="0066FF"/>
                </a:solidFill>
                <a:latin typeface="Times New Roman" pitchFamily="18" charset="0"/>
              </a:rPr>
              <a:t>думаем, </a:t>
            </a:r>
            <a:r>
              <a:rPr lang="ru-RU" b="1" dirty="0">
                <a:solidFill>
                  <a:srgbClr val="0066FF"/>
                </a:solidFill>
                <a:latin typeface="Times New Roman" pitchFamily="18" charset="0"/>
              </a:rPr>
              <a:t>а какие у него свойства.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07091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636912"/>
            <a:ext cx="7408333" cy="3450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hlinkClick r:id="rId2"/>
              </a:rPr>
              <a:t>1.http://riddle-middle.ru/topics/7</a:t>
            </a:r>
            <a:r>
              <a:rPr lang="ru-RU" sz="1400" dirty="0" smtClean="0"/>
              <a:t> - - С цифрой семь — загадки, пословицы, поговорки, скороговорки </a:t>
            </a:r>
          </a:p>
          <a:p>
            <a:pPr>
              <a:buNone/>
            </a:pPr>
            <a:r>
              <a:rPr lang="ru-RU" sz="1400" dirty="0" smtClean="0">
                <a:hlinkClick r:id="rId3" action="ppaction://hlinkpres?slideindex=1&amp;slidetitle="/>
              </a:rPr>
              <a:t>2.</a:t>
            </a:r>
            <a:r>
              <a:rPr lang="en-US" sz="1400" dirty="0" smtClean="0">
                <a:hlinkClick r:id="rId3" action="ppaction://hlinkpres?slideindex=1&amp;slidetitle="/>
              </a:rPr>
              <a:t>http://viki.rdf.ru/item/318/</a:t>
            </a:r>
            <a:r>
              <a:rPr lang="ru-RU" sz="1400" dirty="0" smtClean="0"/>
              <a:t>  -радуга</a:t>
            </a:r>
          </a:p>
          <a:p>
            <a:pPr>
              <a:buNone/>
            </a:pPr>
            <a:r>
              <a:rPr lang="ru-RU" sz="1400" b="1" dirty="0" smtClean="0">
                <a:hlinkClick r:id="rId4"/>
              </a:rPr>
              <a:t>3.</a:t>
            </a:r>
            <a:r>
              <a:rPr lang="en-US" sz="1400" b="1" dirty="0" smtClean="0">
                <a:hlinkClick r:id="rId4"/>
              </a:rPr>
              <a:t>http://900igr.net/prezentatsii/stikhi/7-dnej.files/003-ZHal-vsego-sem-dnej-v-nedele-Del-navalom-u-Emeli-1.-Ponedelnik.html</a:t>
            </a:r>
            <a:r>
              <a:rPr lang="ru-RU" sz="1400" b="1" dirty="0" smtClean="0"/>
              <a:t> - дни недели</a:t>
            </a:r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r>
              <a:rPr lang="ru-RU" sz="1400" dirty="0" smtClean="0">
                <a:hlinkClick r:id="rId5"/>
              </a:rPr>
              <a:t>4.http://www.binbin.net/compare/Number-7-Balloon.htm</a:t>
            </a:r>
            <a:r>
              <a:rPr lang="ru-RU" sz="1400" dirty="0" smtClean="0"/>
              <a:t> - картинка 7</a:t>
            </a:r>
            <a:endParaRPr lang="ru-RU" sz="1400" b="1" dirty="0" smtClean="0"/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r>
              <a:rPr lang="ru-RU" sz="1400" dirty="0" smtClean="0">
                <a:hlinkClick r:id="rId3" action="ppaction://hlinkpres?slideindex=1&amp;slidetitle="/>
              </a:rPr>
              <a:t>5.</a:t>
            </a:r>
            <a:r>
              <a:rPr lang="en-US" sz="1400" dirty="0" smtClean="0">
                <a:hlinkClick r:id="rId3" action="ppaction://hlinkpres?slideindex=1&amp;slidetitle="/>
              </a:rPr>
              <a:t>http://viki.rdf.ru/item/318/</a:t>
            </a:r>
            <a:r>
              <a:rPr lang="ru-RU" sz="1400" dirty="0" smtClean="0">
                <a:hlinkClick r:id="rId3" action="ppaction://hlinkpres?slideindex=1&amp;slidetitle="/>
              </a:rPr>
              <a:t>  </a:t>
            </a:r>
            <a:r>
              <a:rPr lang="ru-RU" sz="1400" dirty="0" smtClean="0"/>
              <a:t>-радуга</a:t>
            </a:r>
          </a:p>
          <a:p>
            <a:pPr>
              <a:buNone/>
            </a:pPr>
            <a:endParaRPr lang="ru-RU" sz="1400" b="1" dirty="0" smtClean="0"/>
          </a:p>
          <a:p>
            <a:pPr marL="0" indent="0">
              <a:buNone/>
            </a:pPr>
            <a:r>
              <a:rPr lang="ru-RU" sz="1400" dirty="0" smtClean="0">
                <a:hlinkClick r:id="rId6"/>
              </a:rPr>
              <a:t>6. </a:t>
            </a:r>
            <a:r>
              <a:rPr lang="en-US" sz="1400" dirty="0" smtClean="0">
                <a:hlinkClick r:id="rId6"/>
              </a:rPr>
              <a:t>http://photoshopia.info/files.php?id=321</a:t>
            </a:r>
            <a:r>
              <a:rPr lang="ru-RU" sz="1400" dirty="0" smtClean="0"/>
              <a:t> –музыкальные ноты </a:t>
            </a:r>
          </a:p>
          <a:p>
            <a:endParaRPr lang="ru-RU" sz="1400" dirty="0" smtClean="0"/>
          </a:p>
          <a:p>
            <a:r>
              <a:rPr lang="en-US" sz="1400" dirty="0" smtClean="0">
                <a:hlinkClick r:id="rId7"/>
              </a:rPr>
              <a:t>http://www.pyramids.ru/st9.html</a:t>
            </a:r>
            <a:r>
              <a:rPr lang="ru-RU" sz="1400" dirty="0" smtClean="0"/>
              <a:t> - пирамида </a:t>
            </a: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Ссылки</a:t>
            </a:r>
            <a:endParaRPr 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1"/>
            <a:ext cx="7848872" cy="3279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темы </a:t>
            </a:r>
            <a:endParaRPr 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Число 7 – необычное число</a:t>
            </a:r>
          </a:p>
          <a:p>
            <a:pPr algn="ctr"/>
            <a:r>
              <a:rPr lang="ru-RU" sz="3600" dirty="0"/>
              <a:t>Ч</a:t>
            </a:r>
            <a:r>
              <a:rPr lang="ru-RU" sz="3600" dirty="0" smtClean="0"/>
              <a:t>исло </a:t>
            </a:r>
            <a:r>
              <a:rPr lang="ru-RU" sz="3600" dirty="0"/>
              <a:t>семь играет важную роль в жизни человека</a:t>
            </a:r>
            <a:endParaRPr lang="ru-RU" sz="3600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TriangleInverted">
              <a:avLst/>
            </a:prstTxWarp>
            <a:normAutofit/>
          </a:bodyPr>
          <a:lstStyle/>
          <a:p>
            <a:pPr algn="ctr"/>
            <a:r>
              <a:rPr lang="ru-RU" sz="6000" dirty="0" smtClean="0"/>
              <a:t>Гипотеза</a:t>
            </a:r>
            <a:endParaRPr lang="ru-RU" sz="60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Объект исследования: число 7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331" y="2675233"/>
            <a:ext cx="1975275" cy="345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4380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/>
              <a:t>Узнать </a:t>
            </a:r>
            <a:r>
              <a:rPr lang="ru-RU" sz="6000" dirty="0"/>
              <a:t>новое и </a:t>
            </a:r>
            <a:r>
              <a:rPr lang="ru-RU" sz="6000" dirty="0" smtClean="0"/>
              <a:t>интересное о числе 7</a:t>
            </a:r>
            <a:endParaRPr lang="ru-RU" sz="6000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TriangleInverted">
              <a:avLst/>
            </a:prstTxWarp>
            <a:normAutofit/>
          </a:bodyPr>
          <a:lstStyle/>
          <a:p>
            <a:pPr algn="ctr"/>
            <a:r>
              <a:rPr lang="ru-RU" sz="6000" dirty="0" smtClean="0"/>
              <a:t>Цель исследования </a:t>
            </a:r>
            <a:endParaRPr lang="ru-RU" sz="60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/>
              <a:t>собрать </a:t>
            </a:r>
            <a:r>
              <a:rPr lang="ru-RU" dirty="0"/>
              <a:t>и проанализировать информацию о числе 7</a:t>
            </a:r>
          </a:p>
          <a:p>
            <a:pPr lvl="0"/>
            <a:r>
              <a:rPr lang="ru-RU" dirty="0"/>
              <a:t>получить первый опыт работы над проектом.</a:t>
            </a:r>
          </a:p>
          <a:p>
            <a:pPr lvl="0"/>
            <a:r>
              <a:rPr lang="ru-RU" dirty="0"/>
              <a:t>сделать собственные выводы, на основе проведённых исследований.</a:t>
            </a:r>
          </a:p>
          <a:p>
            <a:pPr lvl="0"/>
            <a:r>
              <a:rPr lang="ru-RU" dirty="0"/>
              <a:t>Заинтересовать остальных одноклассников </a:t>
            </a:r>
            <a:r>
              <a:rPr lang="ru-RU" dirty="0" smtClean="0"/>
              <a:t>математикой </a:t>
            </a:r>
            <a:r>
              <a:rPr lang="ru-RU" dirty="0"/>
              <a:t>и вовлечь их в исследование.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4">
              <a:avLst/>
            </a:prstTxWarp>
            <a:normAutofit/>
          </a:bodyPr>
          <a:lstStyle/>
          <a:p>
            <a:pPr algn="ctr"/>
            <a:r>
              <a:rPr lang="ru-RU" sz="6000" dirty="0" smtClean="0"/>
              <a:t>Задачи проекта</a:t>
            </a:r>
            <a:endParaRPr lang="ru-RU" sz="60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-Разработка проекта. 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-поиск и сбор информации с помощью специальной литературы, средств массовой информации, сети Интернет; 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-корректировка собранного материала; 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-обмен информацией с другими лицами (учащимися, учителями, родителями, консультантами и т.д.).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eflateBottom">
              <a:avLst/>
            </a:prstTxWarp>
            <a:normAutofit/>
          </a:bodyPr>
          <a:lstStyle/>
          <a:p>
            <a:r>
              <a:rPr lang="ru-RU" sz="6000" dirty="0" smtClean="0"/>
              <a:t>Пути исследования</a:t>
            </a:r>
            <a:endParaRPr lang="ru-RU" sz="60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dirty="0" smtClean="0"/>
          </a:p>
          <a:p>
            <a:pPr algn="ctr"/>
            <a:endParaRPr lang="ru-RU" sz="3400" dirty="0" smtClean="0"/>
          </a:p>
          <a:p>
            <a:pPr algn="ctr"/>
            <a:r>
              <a:rPr lang="ru-RU" sz="7400" dirty="0" smtClean="0">
                <a:latin typeface="Candara" pitchFamily="34" charset="0"/>
                <a:cs typeface="Times New Roman" pitchFamily="18" charset="0"/>
              </a:rPr>
              <a:t>Вышел старик-годовик, махнул рукавом, </a:t>
            </a:r>
          </a:p>
          <a:p>
            <a:pPr marL="0" indent="0" algn="ctr">
              <a:buNone/>
            </a:pPr>
            <a:r>
              <a:rPr lang="ru-RU" sz="7400" dirty="0" smtClean="0">
                <a:latin typeface="Candara" pitchFamily="34" charset="0"/>
                <a:cs typeface="Times New Roman" pitchFamily="18" charset="0"/>
              </a:rPr>
              <a:t>И полетели двенадцать птиц, </a:t>
            </a:r>
          </a:p>
          <a:p>
            <a:pPr marL="0" indent="0" algn="ctr">
              <a:buNone/>
            </a:pPr>
            <a:r>
              <a:rPr lang="ru-RU" sz="7400" dirty="0" smtClean="0">
                <a:latin typeface="Candara" pitchFamily="34" charset="0"/>
                <a:cs typeface="Times New Roman" pitchFamily="18" charset="0"/>
              </a:rPr>
              <a:t>У каждой птицы по четыре крыла, </a:t>
            </a:r>
          </a:p>
          <a:p>
            <a:pPr marL="0" indent="0" algn="ctr">
              <a:buNone/>
            </a:pPr>
            <a:r>
              <a:rPr lang="ru-RU" sz="7400" dirty="0" smtClean="0">
                <a:latin typeface="Candara" pitchFamily="34" charset="0"/>
                <a:cs typeface="Times New Roman" pitchFamily="18" charset="0"/>
              </a:rPr>
              <a:t>В каждом крыле по семь перьев, </a:t>
            </a:r>
          </a:p>
          <a:p>
            <a:pPr marL="0" indent="0" algn="ctr">
              <a:buNone/>
            </a:pPr>
            <a:r>
              <a:rPr lang="ru-RU" sz="7400" dirty="0" smtClean="0">
                <a:latin typeface="Candara" pitchFamily="34" charset="0"/>
                <a:cs typeface="Times New Roman" pitchFamily="18" charset="0"/>
              </a:rPr>
              <a:t>Каждое перо с одной стороны чёрное, </a:t>
            </a:r>
          </a:p>
          <a:p>
            <a:pPr marL="0" indent="0" algn="ctr">
              <a:buNone/>
            </a:pPr>
            <a:r>
              <a:rPr lang="ru-RU" sz="7400" dirty="0" smtClean="0">
                <a:latin typeface="Candara" pitchFamily="34" charset="0"/>
                <a:cs typeface="Times New Roman" pitchFamily="18" charset="0"/>
              </a:rPr>
              <a:t>А с другой — белое.</a:t>
            </a:r>
          </a:p>
          <a:p>
            <a:pPr marL="0" indent="0" algn="ctr">
              <a:buNone/>
            </a:pPr>
            <a:r>
              <a:rPr lang="ru-RU" sz="7400" dirty="0" smtClean="0">
                <a:latin typeface="Candara" pitchFamily="34" charset="0"/>
                <a:cs typeface="Times New Roman" pitchFamily="18" charset="0"/>
              </a:rPr>
              <a:t>(Ответ: Год, месяц, неделя, дни, ночь, день)</a:t>
            </a:r>
          </a:p>
          <a:p>
            <a:pPr marL="0" indent="0" algn="ctr">
              <a:buNone/>
            </a:pPr>
            <a:endParaRPr lang="ru-RU" sz="7400" dirty="0" smtClean="0">
              <a:latin typeface="Candara" pitchFamily="34" charset="0"/>
              <a:cs typeface="Times New Roman" pitchFamily="18" charset="0"/>
            </a:endParaRPr>
          </a:p>
          <a:p>
            <a:pPr algn="ctr"/>
            <a:r>
              <a:rPr lang="ru-RU" sz="7400" dirty="0" smtClean="0">
                <a:latin typeface="Candara" pitchFamily="34" charset="0"/>
                <a:cs typeface="Times New Roman" pitchFamily="18" charset="0"/>
              </a:rPr>
              <a:t>Раскинулся золотой мост </a:t>
            </a:r>
          </a:p>
          <a:p>
            <a:pPr marL="0" indent="0" algn="ctr">
              <a:buNone/>
            </a:pPr>
            <a:r>
              <a:rPr lang="ru-RU" sz="7400" dirty="0" smtClean="0">
                <a:latin typeface="Candara" pitchFamily="34" charset="0"/>
                <a:cs typeface="Times New Roman" pitchFamily="18" charset="0"/>
              </a:rPr>
              <a:t>На семь сёл, на семь вёрст.</a:t>
            </a:r>
          </a:p>
          <a:p>
            <a:pPr marL="0" indent="0" algn="ctr">
              <a:buNone/>
            </a:pPr>
            <a:r>
              <a:rPr lang="ru-RU" sz="7400" dirty="0" smtClean="0">
                <a:latin typeface="Candara" pitchFamily="34" charset="0"/>
                <a:cs typeface="Times New Roman" pitchFamily="18" charset="0"/>
              </a:rPr>
              <a:t>(Ответ: Радуга)</a:t>
            </a:r>
          </a:p>
          <a:p>
            <a:pPr marL="0" indent="0" algn="ctr">
              <a:buNone/>
            </a:pPr>
            <a:endParaRPr lang="ru-RU" sz="7400" dirty="0" smtClean="0">
              <a:latin typeface="Candara" pitchFamily="34" charset="0"/>
              <a:cs typeface="Times New Roman" pitchFamily="18" charset="0"/>
            </a:endParaRPr>
          </a:p>
          <a:p>
            <a:pPr algn="ctr"/>
            <a:r>
              <a:rPr lang="ru-RU" sz="7400" dirty="0" smtClean="0">
                <a:latin typeface="Candara" pitchFamily="34" charset="0"/>
                <a:cs typeface="Times New Roman" pitchFamily="18" charset="0"/>
              </a:rPr>
              <a:t>Есть семь братьев: </a:t>
            </a:r>
          </a:p>
          <a:p>
            <a:pPr marL="0" indent="0" algn="ctr">
              <a:buNone/>
            </a:pPr>
            <a:r>
              <a:rPr lang="ru-RU" sz="7400" dirty="0" smtClean="0">
                <a:latin typeface="Candara" pitchFamily="34" charset="0"/>
                <a:cs typeface="Times New Roman" pitchFamily="18" charset="0"/>
              </a:rPr>
              <a:t>Годами равные, </a:t>
            </a:r>
            <a:r>
              <a:rPr lang="ru-RU" sz="7400" dirty="0">
                <a:latin typeface="Candara" pitchFamily="34" charset="0"/>
                <a:cs typeface="Times New Roman" pitchFamily="18" charset="0"/>
              </a:rPr>
              <a:t>и</a:t>
            </a:r>
            <a:r>
              <a:rPr lang="ru-RU" sz="7400" dirty="0" smtClean="0">
                <a:latin typeface="Candara" pitchFamily="34" charset="0"/>
                <a:cs typeface="Times New Roman" pitchFamily="18" charset="0"/>
              </a:rPr>
              <a:t>менами разные.</a:t>
            </a:r>
          </a:p>
          <a:p>
            <a:pPr marL="0" indent="0" algn="ctr">
              <a:buNone/>
            </a:pPr>
            <a:r>
              <a:rPr lang="ru-RU" sz="7400" dirty="0" smtClean="0">
                <a:latin typeface="Candara" pitchFamily="34" charset="0"/>
                <a:cs typeface="Times New Roman" pitchFamily="18" charset="0"/>
              </a:rPr>
              <a:t>(Ответ: Дни недели)</a:t>
            </a:r>
            <a:endParaRPr lang="ru-RU" sz="7400" dirty="0"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anDown">
              <a:avLst/>
            </a:prstTxWarp>
          </a:bodyPr>
          <a:lstStyle/>
          <a:p>
            <a:pPr algn="ctr"/>
            <a:r>
              <a:rPr lang="ru-RU" sz="3200" dirty="0" smtClean="0"/>
              <a:t>Загадки с числом 7</a:t>
            </a:r>
            <a:endParaRPr 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Лиса семерых волков проведёт.</a:t>
            </a:r>
          </a:p>
          <a:p>
            <a:pPr algn="ctr"/>
            <a:r>
              <a:rPr lang="ru-RU" dirty="0" smtClean="0"/>
              <a:t> У семи нянек дитя без глаза.</a:t>
            </a:r>
          </a:p>
          <a:p>
            <a:pPr algn="ctr"/>
            <a:r>
              <a:rPr lang="ru-RU" dirty="0" smtClean="0"/>
              <a:t>За семь вёрст киселя хлебать.</a:t>
            </a:r>
          </a:p>
          <a:p>
            <a:pPr algn="ctr"/>
            <a:r>
              <a:rPr lang="ru-RU" dirty="0" smtClean="0"/>
              <a:t> Семеро одного не ждут.</a:t>
            </a:r>
          </a:p>
          <a:p>
            <a:pPr algn="ctr"/>
            <a:r>
              <a:rPr lang="ru-RU" dirty="0" smtClean="0"/>
              <a:t> Семеро одну соломинку подымают.</a:t>
            </a:r>
          </a:p>
          <a:p>
            <a:pPr algn="ctr"/>
            <a:r>
              <a:rPr lang="ru-RU" dirty="0" smtClean="0"/>
              <a:t> Семь вёрст до небес и все лесом.</a:t>
            </a:r>
          </a:p>
          <a:p>
            <a:pPr algn="ctr"/>
            <a:r>
              <a:rPr lang="ru-RU" dirty="0" smtClean="0"/>
              <a:t> Семь топоров вместе лежат, а две прялки врозь.</a:t>
            </a:r>
          </a:p>
          <a:p>
            <a:pPr algn="ctr"/>
            <a:r>
              <a:rPr lang="ru-RU" dirty="0" smtClean="0"/>
              <a:t>Семь раз примерь, один раз отрежь.</a:t>
            </a:r>
          </a:p>
          <a:p>
            <a:pPr algn="ctr"/>
            <a:r>
              <a:rPr lang="ru-RU" dirty="0" smtClean="0"/>
              <a:t>У ленивого семь праздников в неделю.</a:t>
            </a:r>
          </a:p>
          <a:p>
            <a:pPr algn="ctr"/>
            <a:r>
              <a:rPr lang="ru-RU" dirty="0" smtClean="0"/>
              <a:t> Потерял пять, а нашёл семь.</a:t>
            </a:r>
          </a:p>
          <a:p>
            <a:pPr algn="ctr"/>
            <a:r>
              <a:rPr lang="ru-RU" dirty="0" smtClean="0"/>
              <a:t>За семью печатями.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urveDown">
              <a:avLst/>
            </a:prstTxWarp>
            <a:noAutofit/>
          </a:bodyPr>
          <a:lstStyle/>
          <a:p>
            <a:pPr algn="ctr"/>
            <a:r>
              <a:rPr lang="ru-RU" sz="5400" dirty="0" smtClean="0"/>
              <a:t>Пословицы и поговорки </a:t>
            </a:r>
            <a:endParaRPr lang="ru-RU" sz="54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518</TotalTime>
  <Words>583</Words>
  <Application>Microsoft Office PowerPoint</Application>
  <PresentationFormat>Экран (4:3)</PresentationFormat>
  <Paragraphs>110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 ЧИСЛО 7</vt:lpstr>
      <vt:lpstr>Актуальность темы </vt:lpstr>
      <vt:lpstr>Гипотеза</vt:lpstr>
      <vt:lpstr>Объект исследования: число 7</vt:lpstr>
      <vt:lpstr>Цель исследования </vt:lpstr>
      <vt:lpstr>Задачи проекта</vt:lpstr>
      <vt:lpstr>Пути исследования</vt:lpstr>
      <vt:lpstr>Загадки с числом 7</vt:lpstr>
      <vt:lpstr>Пословицы и поговорки </vt:lpstr>
      <vt:lpstr>скороговорки</vt:lpstr>
      <vt:lpstr>Сказки с числом 7</vt:lpstr>
      <vt:lpstr>Цвета радуги </vt:lpstr>
      <vt:lpstr>В музыке 7 нот</vt:lpstr>
      <vt:lpstr>Семь дней в неделе</vt:lpstr>
      <vt:lpstr>И еще 7…</vt:lpstr>
      <vt:lpstr>7 чудес света </vt:lpstr>
      <vt:lpstr>7 чудес света </vt:lpstr>
      <vt:lpstr>Выводы</vt:lpstr>
      <vt:lpstr>Ссылки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МОЁ ЛЮБИМОЕ ЧИСЛО</dc:title>
  <cp:lastModifiedBy>user</cp:lastModifiedBy>
  <cp:revision>36</cp:revision>
  <dcterms:modified xsi:type="dcterms:W3CDTF">2014-01-22T07:15:28Z</dcterms:modified>
</cp:coreProperties>
</file>