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66" d="100"/>
          <a:sy n="66" d="100"/>
        </p:scale>
        <p:origin x="-636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07.11.2012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07.11.2012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07.11.2012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07.11.2012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07.11.2012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448272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Реализация индивидуального и дифференцированного подходов на уроках английского языка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Методическое объединение учителей иностранного языка</a:t>
            </a:r>
          </a:p>
          <a:p>
            <a:r>
              <a:rPr lang="ru-RU" sz="2800" dirty="0" smtClean="0"/>
              <a:t>ГБОУ СОШ  № 373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09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/>
              <a:t>Групповая работа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/>
              <a:t>Р</a:t>
            </a:r>
            <a:r>
              <a:rPr lang="ru-RU" sz="2000" dirty="0" smtClean="0"/>
              <a:t>азделить </a:t>
            </a:r>
            <a:r>
              <a:rPr lang="ru-RU" sz="2000" dirty="0"/>
              <a:t>учащихся на несколько групп либо по интересам, либо по </a:t>
            </a:r>
            <a:r>
              <a:rPr lang="ru-RU" sz="2000" dirty="0" smtClean="0"/>
              <a:t>способностям: успевающие, среднеуспевающие </a:t>
            </a:r>
            <a:r>
              <a:rPr lang="ru-RU" sz="2000" dirty="0"/>
              <a:t>и </a:t>
            </a:r>
            <a:r>
              <a:rPr lang="ru-RU" sz="2000" dirty="0" smtClean="0"/>
              <a:t> слабоуспевающие. </a:t>
            </a:r>
          </a:p>
          <a:p>
            <a:pPr algn="just"/>
            <a:r>
              <a:rPr lang="ru-RU" sz="2000" dirty="0" smtClean="0"/>
              <a:t>Ученики </a:t>
            </a:r>
            <a:r>
              <a:rPr lang="ru-RU" sz="2000" dirty="0"/>
              <a:t>первой группы, которые могут работать самостоятельно, получают задания для самостоятельной работы, содержащие элементы творчества. Можно предложить группам задания по выбору. Чаще всего в группах работают ученики со сходными интересами, стилем работы и связанными дружескими </a:t>
            </a:r>
            <a:r>
              <a:rPr lang="ru-RU" sz="2000" smtClean="0"/>
              <a:t>отношениями.</a:t>
            </a:r>
          </a:p>
          <a:p>
            <a:pPr algn="just"/>
            <a:endParaRPr lang="ru-RU" sz="2000" dirty="0" smtClean="0"/>
          </a:p>
          <a:p>
            <a:pPr marL="0" indent="0" algn="just">
              <a:buNone/>
            </a:pPr>
            <a:r>
              <a:rPr lang="ru-RU" sz="2000" dirty="0"/>
              <a:t>При групповой работе между учителем и учеником возникают более близкие отношения и контакты, создаются условия для проявления эмоций, выражения потребностей, развития интересов</a:t>
            </a:r>
          </a:p>
        </p:txBody>
      </p:sp>
    </p:spTree>
    <p:extLst>
      <p:ext uri="{BB962C8B-B14F-4D97-AF65-F5344CB8AC3E}">
        <p14:creationId xmlns:p14="http://schemas.microsoft.com/office/powerpoint/2010/main" val="39388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/>
              <a:t>самостоятельная работа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Учащимся </a:t>
            </a:r>
            <a:r>
              <a:rPr lang="ru-RU" dirty="0"/>
              <a:t>предлагаются учебные задания и руководство к их выполнению. </a:t>
            </a:r>
            <a:endParaRPr lang="ru-RU" dirty="0" smtClean="0"/>
          </a:p>
          <a:p>
            <a:pPr algn="just"/>
            <a:r>
              <a:rPr lang="ru-RU" dirty="0" smtClean="0"/>
              <a:t>Работа </a:t>
            </a:r>
            <a:r>
              <a:rPr lang="ru-RU" dirty="0"/>
              <a:t>проводится без непосредственного участия учителя, но под его руководством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Выполнение работы требует от ученика умственного </a:t>
            </a:r>
            <a:r>
              <a:rPr lang="ru-RU" dirty="0" smtClean="0"/>
              <a:t>напряжения.</a:t>
            </a:r>
          </a:p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Самостоятельная работа позволяет </a:t>
            </a:r>
            <a:r>
              <a:rPr lang="ru-RU" dirty="0"/>
              <a:t>дифференцировать содержание, степень трудности учебных заданий, способы действий, создает благоприятные условия для формирования индивидуального стиля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4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Типология </a:t>
            </a:r>
            <a:r>
              <a:rPr lang="ru-RU" b="1" dirty="0" smtClean="0"/>
              <a:t>упражнений.</a:t>
            </a:r>
            <a:br>
              <a:rPr lang="ru-RU" b="1" dirty="0" smtClean="0"/>
            </a:br>
            <a:r>
              <a:rPr lang="ru-RU" b="1" u="sng" dirty="0"/>
              <a:t>Адаптивные 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52772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Могут </a:t>
            </a:r>
            <a:r>
              <a:rPr lang="ru-RU" dirty="0"/>
              <a:t>быть двух видов: </a:t>
            </a:r>
            <a:endParaRPr lang="ru-RU" dirty="0" smtClean="0"/>
          </a:p>
          <a:p>
            <a:pPr lvl="0" algn="just"/>
            <a:r>
              <a:rPr lang="ru-RU" dirty="0"/>
              <a:t>Упражнения первого вида носят вспомогательный характер, их цель- помочь подгруппам более слабых учеников справляться с рекомендуемыми всему классу заданиями;</a:t>
            </a:r>
          </a:p>
          <a:p>
            <a:pPr lvl="0" algn="just"/>
            <a:r>
              <a:rPr lang="ru-RU" dirty="0"/>
              <a:t>Упражнения второго вида направлены на формирование иноязычных речевых навыков и умений в конкретных ситуациях общения с учетом особенностей личной сферы учащихся, их интересов, контекста деятельности, фактора межличностного общения.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3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корректирующие 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Способствуют </a:t>
            </a:r>
            <a:r>
              <a:rPr lang="ru-RU" dirty="0"/>
              <a:t>ликвидации имеющихся и вновь возникающих пробелов в подготовке по иностранному языку и доразвитию отдельных психических процессов и свойств личности учащихся, особо важных для успешного овладения иностранным языком.</a:t>
            </a:r>
          </a:p>
        </p:txBody>
      </p:sp>
    </p:spTree>
    <p:extLst>
      <p:ext uri="{BB962C8B-B14F-4D97-AF65-F5344CB8AC3E}">
        <p14:creationId xmlns:p14="http://schemas.microsoft.com/office/powerpoint/2010/main" val="23138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b="1" dirty="0"/>
              <a:t>Совершенствующие упражнения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П</a:t>
            </a:r>
            <a:r>
              <a:rPr lang="ru-RU" dirty="0" smtClean="0"/>
              <a:t>редусматривают </a:t>
            </a:r>
            <a:r>
              <a:rPr lang="ru-RU" dirty="0"/>
              <a:t>своего рода </a:t>
            </a:r>
            <a:r>
              <a:rPr lang="ru-RU" dirty="0" smtClean="0"/>
              <a:t>«шлифовку» </a:t>
            </a:r>
            <a:r>
              <a:rPr lang="ru-RU" dirty="0"/>
              <a:t>всех компонентов психологической структуры личности школьника и формирование собственно его </a:t>
            </a:r>
            <a:r>
              <a:rPr lang="ru-RU" dirty="0" smtClean="0"/>
              <a:t>индивидуальности.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2852936"/>
            <a:ext cx="4510664" cy="38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Таким образом, индивидуализация и дифференциация обучения предлагают разные по трудности и сложности задания, применение которых делает индивидуальный и дифференцированный подходы при обучении школьников английскому языку более результативным.</a:t>
            </a:r>
          </a:p>
        </p:txBody>
      </p:sp>
    </p:spTree>
    <p:extLst>
      <p:ext uri="{BB962C8B-B14F-4D97-AF65-F5344CB8AC3E}">
        <p14:creationId xmlns:p14="http://schemas.microsoft.com/office/powerpoint/2010/main" val="34961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7467600" cy="223224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3837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628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Особенности организации учебной деятельности школьников на уроках английского языка при индивидуальном и дифференцированном подходах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204864"/>
            <a:ext cx="8280920" cy="415351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Трудности:</a:t>
            </a:r>
          </a:p>
          <a:p>
            <a:endParaRPr lang="ru-RU" dirty="0" smtClean="0"/>
          </a:p>
          <a:p>
            <a:pPr algn="just"/>
            <a:r>
              <a:rPr lang="ru-RU" dirty="0"/>
              <a:t>Н</a:t>
            </a:r>
            <a:r>
              <a:rPr lang="ru-RU" dirty="0" smtClean="0"/>
              <a:t>айти </a:t>
            </a:r>
            <a:r>
              <a:rPr lang="ru-RU" b="1" dirty="0"/>
              <a:t>оптимальное сочетание</a:t>
            </a:r>
            <a:r>
              <a:rPr lang="ru-RU" dirty="0"/>
              <a:t> индивидуальных, групповых и фронтальных форм работы. </a:t>
            </a:r>
            <a:endParaRPr lang="ru-RU" dirty="0" smtClean="0"/>
          </a:p>
          <a:p>
            <a:pPr algn="just"/>
            <a:r>
              <a:rPr lang="ru-RU" dirty="0"/>
              <a:t>О</a:t>
            </a:r>
            <a:r>
              <a:rPr lang="ru-RU" dirty="0" smtClean="0"/>
              <a:t>пределить </a:t>
            </a:r>
            <a:r>
              <a:rPr lang="ru-RU" b="1" dirty="0" smtClean="0"/>
              <a:t>индивидуальные особенности </a:t>
            </a:r>
            <a:r>
              <a:rPr lang="ru-RU" dirty="0"/>
              <a:t>личности учащихся и </a:t>
            </a:r>
            <a:r>
              <a:rPr lang="ru-RU" dirty="0" smtClean="0"/>
              <a:t>организовать на </a:t>
            </a:r>
            <a:r>
              <a:rPr lang="ru-RU" dirty="0"/>
              <a:t>этой основе </a:t>
            </a:r>
            <a:r>
              <a:rPr lang="ru-RU" dirty="0" smtClean="0"/>
              <a:t>деятельность </a:t>
            </a:r>
            <a:r>
              <a:rPr lang="ru-RU" dirty="0"/>
              <a:t>учителя, </a:t>
            </a:r>
            <a:r>
              <a:rPr lang="ru-RU" dirty="0" smtClean="0"/>
              <a:t>направленную </a:t>
            </a:r>
            <a:r>
              <a:rPr lang="ru-RU" dirty="0"/>
              <a:t>на развитие умственных способностей каждого ученика.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5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b="1" dirty="0" smtClean="0"/>
              <a:t>Технологическая карта 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0767"/>
            <a:ext cx="8208912" cy="472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4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Этап изложения новых знаний, умений.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340768"/>
            <a:ext cx="7539608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На этом этапе нужно провести более тщательную подготовку к усвоению нового </a:t>
            </a:r>
            <a:r>
              <a:rPr lang="ru-RU" dirty="0" smtClean="0"/>
              <a:t>материала. </a:t>
            </a:r>
          </a:p>
          <a:p>
            <a:pPr marL="0" indent="0" algn="just">
              <a:buNone/>
            </a:pPr>
            <a:r>
              <a:rPr lang="ru-RU" dirty="0" smtClean="0"/>
              <a:t>При объяснении нового материала можно: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Задать проблемные вопросы;</a:t>
            </a:r>
          </a:p>
          <a:p>
            <a:pPr algn="just"/>
            <a:r>
              <a:rPr lang="ru-RU" dirty="0" smtClean="0"/>
              <a:t>Задать вопросы из ранее изученного;</a:t>
            </a:r>
          </a:p>
          <a:p>
            <a:pPr algn="just"/>
            <a:r>
              <a:rPr lang="ru-RU" dirty="0" smtClean="0"/>
              <a:t>Подготовить сообщения, доклады мотивированными учащимися;</a:t>
            </a:r>
          </a:p>
          <a:p>
            <a:pPr algn="just"/>
            <a:r>
              <a:rPr lang="ru-RU" dirty="0" smtClean="0"/>
              <a:t>Подготовить наглядные пособия (схемы, таблицы, рисунки) учащимися к данному уроку.</a:t>
            </a:r>
            <a:endParaRPr lang="ru-RU" dirty="0"/>
          </a:p>
          <a:p>
            <a:pPr algn="just"/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573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pPr algn="ctr"/>
            <a:r>
              <a:rPr lang="ru-RU" b="1" dirty="0"/>
              <a:t>Этап закрепления и применения знаний и умений.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На этом этапе основой индивидуального и дифференцированного подходов является организация самостоятельной </a:t>
            </a:r>
            <a:r>
              <a:rPr lang="ru-RU" dirty="0" smtClean="0"/>
              <a:t>работы.</a:t>
            </a:r>
          </a:p>
          <a:p>
            <a:pPr algn="just"/>
            <a:r>
              <a:rPr lang="ru-RU" dirty="0" smtClean="0"/>
              <a:t>Дифференцированные вопросы;</a:t>
            </a:r>
          </a:p>
          <a:p>
            <a:pPr algn="just"/>
            <a:r>
              <a:rPr lang="ru-RU" dirty="0" smtClean="0"/>
              <a:t>Практические задания;</a:t>
            </a:r>
          </a:p>
          <a:p>
            <a:pPr algn="just"/>
            <a:r>
              <a:rPr lang="ru-RU" dirty="0" smtClean="0"/>
              <a:t>Работа с карточками и учебником;</a:t>
            </a:r>
          </a:p>
          <a:p>
            <a:pPr algn="just"/>
            <a:r>
              <a:rPr lang="ru-RU" dirty="0" smtClean="0"/>
              <a:t>Самостоятельная работа;</a:t>
            </a:r>
          </a:p>
          <a:p>
            <a:pPr algn="just"/>
            <a:r>
              <a:rPr lang="ru-RU" dirty="0" smtClean="0"/>
              <a:t>Работа в парах и группах, где мотивированные учащиеся помогают, исправляют и контролируют.</a:t>
            </a:r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154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b="1" dirty="0"/>
              <a:t>Домашнее </a:t>
            </a:r>
            <a:r>
              <a:rPr lang="ru-RU" b="1" dirty="0" smtClean="0"/>
              <a:t>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7467600" cy="4873752"/>
          </a:xfrm>
        </p:spPr>
        <p:txBody>
          <a:bodyPr/>
          <a:lstStyle/>
          <a:p>
            <a:pPr algn="just"/>
            <a:r>
              <a:rPr lang="ru-RU" dirty="0"/>
              <a:t>У</a:t>
            </a:r>
            <a:r>
              <a:rPr lang="ru-RU" dirty="0" smtClean="0"/>
              <a:t>чить </a:t>
            </a:r>
            <a:r>
              <a:rPr lang="ru-RU" dirty="0"/>
              <a:t>работать </a:t>
            </a:r>
            <a:r>
              <a:rPr lang="ru-RU" dirty="0" smtClean="0"/>
              <a:t>с </a:t>
            </a:r>
            <a:r>
              <a:rPr lang="ru-RU" dirty="0"/>
              <a:t>дополнительной </a:t>
            </a:r>
            <a:r>
              <a:rPr lang="ru-RU" dirty="0" smtClean="0"/>
              <a:t>литературой;</a:t>
            </a:r>
          </a:p>
          <a:p>
            <a:pPr algn="just"/>
            <a:r>
              <a:rPr lang="ru-RU" dirty="0"/>
              <a:t>В</a:t>
            </a:r>
            <a:r>
              <a:rPr lang="ru-RU" dirty="0" smtClean="0"/>
              <a:t>ыполнять </a:t>
            </a:r>
            <a:r>
              <a:rPr lang="ru-RU" dirty="0"/>
              <a:t>дополнительные задания творческого </a:t>
            </a:r>
            <a:r>
              <a:rPr lang="ru-RU" dirty="0" smtClean="0"/>
              <a:t>характера;</a:t>
            </a:r>
          </a:p>
          <a:p>
            <a:pPr algn="just"/>
            <a:r>
              <a:rPr lang="ru-RU" dirty="0" smtClean="0"/>
              <a:t>Проводить небольшие </a:t>
            </a:r>
            <a:r>
              <a:rPr lang="ru-RU" dirty="0"/>
              <a:t>исследования, </a:t>
            </a:r>
            <a:r>
              <a:rPr lang="ru-RU" dirty="0" smtClean="0"/>
              <a:t>наблюдения;</a:t>
            </a:r>
          </a:p>
          <a:p>
            <a:pPr algn="just"/>
            <a:r>
              <a:rPr lang="ru-RU" dirty="0"/>
              <a:t>С</a:t>
            </a:r>
            <a:r>
              <a:rPr lang="ru-RU" dirty="0" smtClean="0"/>
              <a:t>оставить кроссворд, чайнворд, ребусы.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95" y="3208065"/>
            <a:ext cx="3910168" cy="36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92088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Контроль и самоконтроль.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/>
              <a:t>При письменном опросе </a:t>
            </a:r>
            <a:r>
              <a:rPr lang="ru-RU" dirty="0" smtClean="0"/>
              <a:t>используются</a:t>
            </a:r>
          </a:p>
          <a:p>
            <a:pPr algn="just"/>
            <a:r>
              <a:rPr lang="ru-RU" dirty="0" smtClean="0"/>
              <a:t> Карточки </a:t>
            </a:r>
            <a:r>
              <a:rPr lang="ru-RU" dirty="0"/>
              <a:t>различной степени </a:t>
            </a:r>
            <a:r>
              <a:rPr lang="ru-RU" dirty="0" smtClean="0"/>
              <a:t>сложности</a:t>
            </a:r>
            <a:r>
              <a:rPr lang="ru-RU" dirty="0"/>
              <a:t>;</a:t>
            </a:r>
            <a:endParaRPr lang="ru-RU" dirty="0" smtClean="0"/>
          </a:p>
          <a:p>
            <a:pPr algn="just"/>
            <a:r>
              <a:rPr lang="ru-RU" dirty="0"/>
              <a:t>Т</a:t>
            </a:r>
            <a:r>
              <a:rPr lang="ru-RU" dirty="0" smtClean="0"/>
              <a:t>есты </a:t>
            </a:r>
            <a:r>
              <a:rPr lang="ru-RU" dirty="0"/>
              <a:t>разных </a:t>
            </a:r>
            <a:r>
              <a:rPr lang="ru-RU" dirty="0" smtClean="0"/>
              <a:t>уровней;</a:t>
            </a:r>
          </a:p>
          <a:p>
            <a:pPr algn="just"/>
            <a:r>
              <a:rPr lang="ru-RU" dirty="0" smtClean="0"/>
              <a:t>Перфокарты;</a:t>
            </a:r>
          </a:p>
          <a:p>
            <a:pPr algn="just"/>
            <a:r>
              <a:rPr lang="ru-RU" dirty="0"/>
              <a:t>Н</a:t>
            </a:r>
            <a:r>
              <a:rPr lang="ru-RU" dirty="0" smtClean="0"/>
              <a:t>етрадиционные </a:t>
            </a:r>
            <a:r>
              <a:rPr lang="ru-RU" dirty="0"/>
              <a:t>формы: кроссворды, ребусы, </a:t>
            </a:r>
            <a:r>
              <a:rPr lang="ru-RU" dirty="0" smtClean="0"/>
              <a:t>чайнворды </a:t>
            </a:r>
            <a:r>
              <a:rPr lang="ru-RU" dirty="0"/>
              <a:t>различной степени сложности. </a:t>
            </a:r>
            <a:endParaRPr lang="ru-RU" dirty="0" smtClean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Устная </a:t>
            </a:r>
            <a:r>
              <a:rPr lang="ru-RU" b="1" dirty="0"/>
              <a:t>проверка знаний: </a:t>
            </a:r>
            <a:endParaRPr lang="ru-RU" b="1" dirty="0" smtClean="0"/>
          </a:p>
          <a:p>
            <a:pPr algn="just"/>
            <a:r>
              <a:rPr lang="ru-RU" dirty="0" smtClean="0"/>
              <a:t>Вопросы разной степени сложности;</a:t>
            </a:r>
          </a:p>
          <a:p>
            <a:pPr algn="just"/>
            <a:r>
              <a:rPr lang="ru-RU" dirty="0" smtClean="0"/>
              <a:t>Элементы исследовательской деятельности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/>
          <a:lstStyle/>
          <a:p>
            <a:pPr algn="ctr"/>
            <a:r>
              <a:rPr lang="ru-RU" b="1" dirty="0"/>
              <a:t>Формы индивидуализации и дифференциации обучения.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Фронтальная</a:t>
            </a:r>
          </a:p>
          <a:p>
            <a:endParaRPr lang="ru-RU" sz="3200" dirty="0" smtClean="0"/>
          </a:p>
          <a:p>
            <a:r>
              <a:rPr lang="ru-RU" sz="3200" dirty="0" smtClean="0"/>
              <a:t>Групповая</a:t>
            </a:r>
          </a:p>
          <a:p>
            <a:endParaRPr lang="ru-RU" sz="3200" dirty="0" smtClean="0"/>
          </a:p>
          <a:p>
            <a:r>
              <a:rPr lang="ru-RU" sz="3200" dirty="0"/>
              <a:t>С</a:t>
            </a:r>
            <a:r>
              <a:rPr lang="ru-RU" sz="3200" dirty="0" smtClean="0"/>
              <a:t>амостоятельная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1" y="1916832"/>
            <a:ext cx="318733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фронтальная работа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/>
              <a:t> У</a:t>
            </a:r>
            <a:r>
              <a:rPr lang="ru-RU" dirty="0" smtClean="0"/>
              <a:t>стное изложение тексов </a:t>
            </a:r>
            <a:r>
              <a:rPr lang="ru-RU" dirty="0"/>
              <a:t>разной </a:t>
            </a:r>
            <a:r>
              <a:rPr lang="ru-RU" dirty="0" smtClean="0"/>
              <a:t>трудности;</a:t>
            </a:r>
          </a:p>
          <a:p>
            <a:pPr algn="just"/>
            <a:r>
              <a:rPr lang="ru-RU" dirty="0" smtClean="0"/>
              <a:t>Проведение учебной беседы;</a:t>
            </a:r>
          </a:p>
          <a:p>
            <a:pPr algn="just"/>
            <a:r>
              <a:rPr lang="ru-RU" dirty="0" smtClean="0"/>
              <a:t>побуждение </a:t>
            </a:r>
            <a:r>
              <a:rPr lang="ru-RU" dirty="0"/>
              <a:t>учеников </a:t>
            </a:r>
            <a:r>
              <a:rPr lang="ru-RU" dirty="0" smtClean="0"/>
              <a:t>к созданию проблемы;</a:t>
            </a:r>
          </a:p>
          <a:p>
            <a:pPr algn="just"/>
            <a:r>
              <a:rPr lang="ru-RU" dirty="0" smtClean="0"/>
              <a:t>Решение этой проблемы с учетом  индивидуальных различий </a:t>
            </a:r>
            <a:r>
              <a:rPr lang="ru-RU" dirty="0"/>
              <a:t>в ролевой игре, дискуссиях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Фронтальная </a:t>
            </a:r>
            <a:r>
              <a:rPr lang="ru-RU" dirty="0"/>
              <a:t>форма работы благоприятствует взаимообмену, взаимообогащению, эмоциональному “заряжению”, что поднимает активность каждого ученика.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7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</TotalTime>
  <Words>602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Реализация индивидуального и дифференцированного подходов на уроках английского языка </vt:lpstr>
      <vt:lpstr>Особенности организации учебной деятельности школьников на уроках английского языка при индивидуальном и дифференцированном подходах</vt:lpstr>
      <vt:lpstr>Технологическая карта </vt:lpstr>
      <vt:lpstr>Этап изложения новых знаний, умений.</vt:lpstr>
      <vt:lpstr>Этап закрепления и применения знаний и умений.</vt:lpstr>
      <vt:lpstr>Домашнее задание</vt:lpstr>
      <vt:lpstr>Контроль и самоконтроль. </vt:lpstr>
      <vt:lpstr>Формы индивидуализации и дифференциации обучения.</vt:lpstr>
      <vt:lpstr>фронтальная работа</vt:lpstr>
      <vt:lpstr>Групповая работа </vt:lpstr>
      <vt:lpstr>самостоятельная работа</vt:lpstr>
      <vt:lpstr>Типология упражнений. Адаптивные упражнения</vt:lpstr>
      <vt:lpstr>корректирующие упражнения</vt:lpstr>
      <vt:lpstr>Совершенствующие упражнения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индивидуального и дифференцированного подходов на уроках английского языка</dc:title>
  <dc:creator>Юля</dc:creator>
  <cp:lastModifiedBy>Юля</cp:lastModifiedBy>
  <cp:revision>11</cp:revision>
  <dcterms:created xsi:type="dcterms:W3CDTF">2012-11-07T06:06:30Z</dcterms:created>
  <dcterms:modified xsi:type="dcterms:W3CDTF">2012-11-07T16:51:00Z</dcterms:modified>
</cp:coreProperties>
</file>