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7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5" r:id="rId15"/>
    <p:sldId id="276" r:id="rId16"/>
    <p:sldId id="274" r:id="rId17"/>
    <p:sldId id="27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FF33"/>
    <a:srgbClr val="CCFF33"/>
    <a:srgbClr val="FF0000"/>
    <a:srgbClr val="FFFF00"/>
    <a:srgbClr val="FF3399"/>
    <a:srgbClr val="CC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 varScale="1">
        <p:scale>
          <a:sx n="81" d="100"/>
          <a:sy n="81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09E93-5A36-469B-A068-5EBC92682F86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CED14-2EAF-4F1F-81EA-DC9650678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763AD0-37CA-4F86-AC5A-028C1D5CED6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820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0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820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821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1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821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22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CBBF7-302C-48CF-9E02-017005E830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551B7-9624-4E73-AA72-258AA1BA30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B55346-6C94-40A1-B112-788DF12873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903E8-49FF-429B-BE64-03778A21A1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D4BD3-E8F2-4B42-BB24-BAC45EAD8F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8C966-626E-4B22-B742-0673996258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4EDC5-6971-445E-879B-CCE3E3EC95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B80EC-09B9-464F-A4EC-B7FF6F10F9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99766-4C55-44CD-B363-3AACD675D1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5E4B5-28B9-4D48-BB55-21A58EA53C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DAE5C-3EB6-4425-9577-5A40642501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www.logoped.ru</a:t>
            </a: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268C07-3FD9-43D2-BA17-F6161B13C4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718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19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9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9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19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19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19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9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9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0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0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0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0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0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720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20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72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21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21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21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722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72400" cy="1512888"/>
          </a:xfrm>
        </p:spPr>
        <p:txBody>
          <a:bodyPr/>
          <a:lstStyle/>
          <a:p>
            <a:r>
              <a:rPr lang="ru-RU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Родительское собрание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276475"/>
            <a:ext cx="7848600" cy="3816350"/>
          </a:xfrm>
        </p:spPr>
        <p:txBody>
          <a:bodyPr/>
          <a:lstStyle/>
          <a:p>
            <a:r>
              <a:rPr lang="ru-RU" sz="360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«Как </a:t>
            </a:r>
            <a:r>
              <a:rPr lang="ru-RU" sz="3600" dirty="0">
                <a:solidFill>
                  <a:srgbClr val="FF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помочь </a:t>
            </a:r>
            <a:r>
              <a:rPr lang="ru-RU" sz="3600" dirty="0" err="1">
                <a:solidFill>
                  <a:srgbClr val="FF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ребёнку-дисграфику</a:t>
            </a:r>
            <a:r>
              <a:rPr lang="ru-RU" sz="3600" dirty="0">
                <a:solidFill>
                  <a:srgbClr val="FF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?»</a:t>
            </a:r>
          </a:p>
          <a:p>
            <a:endParaRPr lang="ru-RU" sz="3600" dirty="0">
              <a:solidFill>
                <a:srgbClr val="FF66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ru-RU" sz="2400" dirty="0">
                <a:solidFill>
                  <a:srgbClr val="FF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Подготовила: учитель-логопед</a:t>
            </a:r>
          </a:p>
          <a:p>
            <a:pPr algn="l"/>
            <a:r>
              <a:rPr lang="ru-RU" sz="2400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Дегтева Нелли Антоновна</a:t>
            </a:r>
            <a:endParaRPr lang="ru-RU" sz="2400" dirty="0">
              <a:solidFill>
                <a:srgbClr val="FF66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  <p:bldP spid="2050" grpId="2"/>
      <p:bldP spid="2051" grpId="0" build="p"/>
      <p:bldP spid="2051" grpI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559675" cy="1412875"/>
          </a:xfrm>
        </p:spPr>
        <p:txBody>
          <a:bodyPr/>
          <a:lstStyle/>
          <a:p>
            <a:r>
              <a:rPr lang="ru-RU" sz="4000"/>
              <a:t>Упражнение "Пишем вслух".</a:t>
            </a:r>
            <a:br>
              <a:rPr lang="ru-RU" sz="4000"/>
            </a:br>
            <a:endParaRPr lang="ru-RU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33588"/>
            <a:ext cx="7632700" cy="3627437"/>
          </a:xfrm>
        </p:spPr>
        <p:txBody>
          <a:bodyPr/>
          <a:lstStyle/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  Чрезвычайно важный и ничем не заменимый прием: всё, что пишется, проговаривается пишущим вслух в момент написания и так, как оно пишется, с подчеркиванием, выделением слабых долей.</a:t>
            </a:r>
          </a:p>
          <a:p>
            <a:pPr>
              <a:buFontTx/>
              <a:buNone/>
            </a:pPr>
            <a:endParaRPr lang="ru-RU">
              <a:latin typeface="Times New Roman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196975"/>
            <a:ext cx="6769100" cy="936625"/>
          </a:xfrm>
        </p:spPr>
        <p:txBody>
          <a:bodyPr/>
          <a:lstStyle/>
          <a:p>
            <a:r>
              <a:rPr lang="ru-RU" sz="2000">
                <a:latin typeface="Times New Roman" pitchFamily="18" charset="0"/>
              </a:rPr>
              <a:t/>
            </a:r>
            <a:br>
              <a:rPr lang="ru-RU" sz="2000">
                <a:latin typeface="Times New Roman" pitchFamily="18" charset="0"/>
              </a:rPr>
            </a:br>
            <a:r>
              <a:rPr lang="ru-RU" sz="3200" b="1">
                <a:latin typeface="Times New Roman" pitchFamily="18" charset="0"/>
              </a:rPr>
              <a:t>"Вглядись и разберись"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92375"/>
            <a:ext cx="7696200" cy="3384550"/>
          </a:xfrm>
        </p:spPr>
        <p:txBody>
          <a:bodyPr/>
          <a:lstStyle/>
          <a:p>
            <a:pPr>
              <a:buFontTx/>
              <a:buNone/>
            </a:pPr>
            <a:r>
              <a:rPr lang="ru-RU" sz="2000">
                <a:latin typeface="Times New Roman" pitchFamily="18" charset="0"/>
              </a:rPr>
              <a:t>     Материал для работы - сборники диктантов (с уже поставленными запятыми, и проверьте, чтобы не было опечаток).</a:t>
            </a:r>
          </a:p>
          <a:p>
            <a:pPr>
              <a:buFontTx/>
              <a:buNone/>
            </a:pPr>
            <a:r>
              <a:rPr lang="ru-RU" sz="2000">
                <a:latin typeface="Times New Roman" pitchFamily="18" charset="0"/>
              </a:rPr>
              <a:t>     Задание: внимательно вчитываясь, "фотографируя" текст, объяснить постановку каждого знака препинания вслух. Лучше (для среднего и старшего возраста), если объяснение будет звучать так: "Запятая</a:t>
            </a:r>
            <a:r>
              <a:rPr lang="ru-RU" sz="2000" b="1">
                <a:latin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</a:rPr>
              <a:t>между прилагательным "ясным" и союзом "и", во-первых, закрывает деепричастный оборот "...", а во-вторых, разделяет две части сложносочиненного предложения (грамматические основы: первая "...", вторая "..."), соединенные союзом "и"".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www.logoped.ru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6840537" cy="935038"/>
          </a:xfrm>
        </p:spPr>
        <p:txBody>
          <a:bodyPr/>
          <a:lstStyle/>
          <a:p>
            <a:r>
              <a:rPr lang="ru-RU" sz="3200" b="1">
                <a:latin typeface="Times New Roman" pitchFamily="18" charset="0"/>
              </a:rPr>
              <a:t>«Пропущенные буквы»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696200" cy="37433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      Выполняя это упражнение, предлагается пользоваться текстом-подсказкой, где все пропущенные буквы на своих местах. Упражнение развивает внимание и уверенность навыка письма.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      Например: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      К__неч__о, н__ м__гл__ бы__ь и __е__и о т__м, ч__о__ы Лариосик __к__зал__я п__ед__те__е__. Ни в к__ем __л__ч__е н__ м__ж__т б__т__ н__ ст__ро__е Петлюры ин__ел__иг__н__н__й ч__л__ве__ в__об__е, а д__ен__льм__н, п__д__и__ав__ий ве__сел__й на с__мь__ес__т п__ть ты__я__ и п__сы__а__щи__ __ел__г__а__мы в __есть__ес__т тр__ с__ов__, в ч__ст__о__ти... М__ши__ным ма__ло__ и к__ро__и__ом на__лу__ш__м об__аз__м б__ли с__аза__ы и най-турсов кольт и Ал__шин брау__инг.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www.logoped.ru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476250"/>
            <a:ext cx="6149975" cy="1023938"/>
          </a:xfrm>
        </p:spPr>
        <p:txBody>
          <a:bodyPr/>
          <a:lstStyle/>
          <a:p>
            <a:r>
              <a:rPr lang="ru-RU" sz="3200"/>
              <a:t/>
            </a:r>
            <a:br>
              <a:rPr lang="ru-RU" sz="3200"/>
            </a:br>
            <a:r>
              <a:rPr lang="ru-RU" sz="3200"/>
              <a:t/>
            </a:r>
            <a:br>
              <a:rPr lang="ru-RU" sz="3200"/>
            </a:br>
            <a:r>
              <a:rPr lang="ru-RU" sz="3200"/>
              <a:t/>
            </a:r>
            <a:br>
              <a:rPr lang="ru-RU" sz="3200"/>
            </a:br>
            <a:r>
              <a:rPr lang="ru-RU" sz="3600" b="1">
                <a:latin typeface="Times New Roman" pitchFamily="18" charset="0"/>
              </a:rPr>
              <a:t>Лабиринты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7553325" cy="4105275"/>
          </a:xfrm>
        </p:spPr>
        <p:txBody>
          <a:bodyPr/>
          <a:lstStyle/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   Лабиринты хорошо развивают крупную моторику (движения руки и предплечья), внимание, безотрывную линию. Следите, чтобы ребенок изменял положение руки, а не листа бумаги.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213"/>
          </a:xfrm>
          <a:solidFill>
            <a:srgbClr val="99FF33"/>
          </a:solidFill>
        </p:spPr>
        <p:txBody>
          <a:bodyPr/>
          <a:lstStyle/>
          <a:p>
            <a:r>
              <a:rPr lang="ru-RU" sz="3200" b="1">
                <a:latin typeface="Times New Roman" pitchFamily="18" charset="0"/>
              </a:rPr>
              <a:t>Диктанты надо писать! Только по-особому.</a:t>
            </a:r>
            <a:br>
              <a:rPr lang="ru-RU" sz="3200" b="1">
                <a:latin typeface="Times New Roman" pitchFamily="18" charset="0"/>
              </a:rPr>
            </a:br>
            <a:endParaRPr lang="ru-RU" sz="3200" b="1">
              <a:latin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  <a:solidFill>
            <a:srgbClr val="99FF33"/>
          </a:solidFill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400">
                <a:latin typeface="Times New Roman" pitchFamily="18" charset="0"/>
              </a:rPr>
              <a:t>Чрезвычайно медленно! На написание диктанта объёмом 150 слов на начальной стадии ликвидации дисграфии у ребёнка должно затрачиваться не менее часа времени.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400">
                <a:latin typeface="Times New Roman" pitchFamily="18" charset="0"/>
              </a:rPr>
              <a:t>Текст прочитывается целиком. Затем диктуется первое предложение. Попросите ученика назвать количество запятых в нем, попробовать их объяснить. Не настаивайте, подсказывайте, поощряйте попытку дать верный ответ. Попросите проговорить по буквам одно или два сложных с орфографической точки зрения (или просто длинных) слова. Только потом (после двукратного, а то и трех-четырехкратного прочтения).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400">
                <a:latin typeface="Times New Roman" pitchFamily="18" charset="0"/>
              </a:rPr>
              <a:t>Предложение диктуется по частям и записывается с проговариванием вслух всех особенностей произношения и знаков препинания. </a:t>
            </a:r>
          </a:p>
          <a:p>
            <a:pPr marL="609600" indent="-609600">
              <a:lnSpc>
                <a:spcPct val="90000"/>
              </a:lnSpc>
            </a:pPr>
            <a:endParaRPr lang="ru-RU"/>
          </a:p>
          <a:p>
            <a:pPr marL="609600" indent="-609600">
              <a:lnSpc>
                <a:spcPct val="90000"/>
              </a:lnSpc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213"/>
          </a:xfrm>
          <a:solidFill>
            <a:srgbClr val="99FF33"/>
          </a:solidFill>
        </p:spPr>
        <p:txBody>
          <a:bodyPr/>
          <a:lstStyle/>
          <a:p>
            <a:r>
              <a:rPr lang="ru-RU"/>
              <a:t>Чего нельзя делать?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  <a:solidFill>
            <a:srgbClr val="99FF33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Дети с дисграфией, как правило, имеют хорошую зрительную память. Поэтому ни в коем случае нельзя предлагать им упражнения, где требуется исправить ошибки, изначально допущенные. Выполнение подобных упражнений может пагубно сказаться (из-за той же зрительной памяти) и на учащихся, имеющих навык грамотного письма. </a:t>
            </a:r>
            <a:br>
              <a:rPr lang="ru-RU" sz="2400"/>
            </a:br>
            <a:r>
              <a:rPr lang="ru-RU" sz="2400"/>
              <a:t>НЕ ПРЕДЛАГАЙТЕ ДЕТЯМ ИСПРАВЛЯТЬ ОШИБКИ, НАУЧИТЕ ИХ НЕ ДЕЛАТЬ ОШИБОК. Суть исправления дисграфии в том, чтобы искоренить саму мысль о том, что при письме можно эти самые ошибки допускать. Текст с ошибками лишний раз показывает ребенку, что ошибки возможны, даже, пожалуй, полезны в чем-то. Давайте забудем об этом...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52400"/>
            <a:ext cx="6584950" cy="2413000"/>
          </a:xfrm>
        </p:spPr>
        <p:txBody>
          <a:bodyPr/>
          <a:lstStyle/>
          <a:p>
            <a:r>
              <a:rPr lang="ru-RU" sz="5400">
                <a:solidFill>
                  <a:srgbClr val="FFFF00"/>
                </a:solidFill>
              </a:rPr>
              <a:t>Спасибо за внимание!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  <a:p>
            <a:pPr algn="ctr">
              <a:buFontTx/>
              <a:buNone/>
            </a:pPr>
            <a:r>
              <a:rPr lang="ru-RU" sz="7200">
                <a:solidFill>
                  <a:srgbClr val="99FF33"/>
                </a:solidFill>
              </a:rPr>
              <a:t>Желаем успехов!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27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89113"/>
          </a:xfrm>
          <a:solidFill>
            <a:srgbClr val="99FF33"/>
          </a:solidFill>
        </p:spPr>
        <p:txBody>
          <a:bodyPr/>
          <a:lstStyle/>
          <a:p>
            <a:r>
              <a:rPr lang="ru-RU"/>
              <a:t>Список литературы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  <a:solidFill>
            <a:srgbClr val="99FF33"/>
          </a:solidFill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</a:p>
          <a:p>
            <a:pPr>
              <a:buFontTx/>
              <a:buNone/>
            </a:pPr>
            <a:r>
              <a:rPr lang="ru-RU"/>
              <a:t>   1. Ананьев Б. Г. Анализ трудностей в процессе овладения чтения и письмом. Известия АПН Р.- СФСР1950.-Вып.70 </a:t>
            </a:r>
            <a:br>
              <a:rPr lang="ru-RU"/>
            </a:br>
            <a:r>
              <a:rPr lang="ru-RU"/>
              <a:t>2. Левина Р. Е. Нарушение письма у детей с недоразвитием речи. - М.,1961 </a:t>
            </a:r>
            <a:br>
              <a:rPr lang="ru-RU"/>
            </a:br>
            <a:r>
              <a:rPr lang="ru-RU"/>
              <a:t>3. Садовникова И. Н. Нарушение письменной речи у младших школьников. - М.,1983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844675"/>
          </a:xfrm>
          <a:solidFill>
            <a:srgbClr val="99FF33"/>
          </a:solidFill>
        </p:spPr>
        <p:txBody>
          <a:bodyPr/>
          <a:lstStyle/>
          <a:p>
            <a:r>
              <a:rPr lang="ru-RU"/>
              <a:t>Формы дисграфии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5013325"/>
          </a:xfrm>
          <a:solidFill>
            <a:srgbClr val="99FF33"/>
          </a:solidFill>
        </p:spPr>
        <p:txBody>
          <a:bodyPr/>
          <a:lstStyle/>
          <a:p>
            <a:pPr marL="609600" indent="-609600">
              <a:buFontTx/>
              <a:buNone/>
            </a:pPr>
            <a:endParaRPr lang="ru-RU" sz="2800"/>
          </a:p>
          <a:p>
            <a:pPr marL="609600" indent="-609600">
              <a:buFontTx/>
              <a:buNone/>
            </a:pPr>
            <a:r>
              <a:rPr lang="ru-RU" sz="2800"/>
              <a:t>   Дисграфия – это частичное специфическое нарушение письма.</a:t>
            </a:r>
          </a:p>
          <a:p>
            <a:pPr marL="609600" indent="-609600">
              <a:buFontTx/>
              <a:buNone/>
            </a:pPr>
            <a:r>
              <a:rPr lang="ru-RU" sz="2800"/>
              <a:t>   Выделяют пять форм дисграфии:</a:t>
            </a:r>
          </a:p>
          <a:p>
            <a:pPr marL="609600" indent="-609600">
              <a:buFontTx/>
              <a:buNone/>
            </a:pPr>
            <a:r>
              <a:rPr lang="ru-RU" sz="2800"/>
              <a:t>    1.   Артикуляторно-акустическая. </a:t>
            </a:r>
          </a:p>
          <a:p>
            <a:pPr marL="609600" indent="-609600">
              <a:buFontTx/>
              <a:buNone/>
            </a:pPr>
            <a:r>
              <a:rPr lang="ru-RU" sz="2800"/>
              <a:t>    2.  Акустическая дисграфия. </a:t>
            </a:r>
          </a:p>
          <a:p>
            <a:pPr marL="609600" indent="-609600">
              <a:buFontTx/>
              <a:buNone/>
            </a:pPr>
            <a:r>
              <a:rPr lang="ru-RU" sz="2800"/>
              <a:t>    3.  Дисграфия на почве нарушения языкового анализа и синтеза.</a:t>
            </a:r>
          </a:p>
          <a:p>
            <a:pPr marL="609600" indent="-609600">
              <a:buFontTx/>
              <a:buNone/>
            </a:pPr>
            <a:r>
              <a:rPr lang="ru-RU" sz="2800"/>
              <a:t>    4.  Аграмматическая дисграфия. </a:t>
            </a:r>
          </a:p>
          <a:p>
            <a:pPr marL="609600" indent="-609600">
              <a:buFontTx/>
              <a:buNone/>
            </a:pPr>
            <a:r>
              <a:rPr lang="ru-RU" sz="2800"/>
              <a:t>    5.  Оптическая дисграфия. </a:t>
            </a:r>
            <a:r>
              <a:rPr lang="ru-RU" sz="2800">
                <a:latin typeface="Times New Roman" pitchFamily="18" charset="0"/>
              </a:rPr>
              <a:t> </a:t>
            </a:r>
          </a:p>
          <a:p>
            <a:pPr marL="609600" indent="-609600"/>
            <a:endParaRPr lang="ru-RU" sz="28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924175"/>
            <a:ext cx="6870700" cy="1600200"/>
          </a:xfrm>
        </p:spPr>
        <p:txBody>
          <a:bodyPr/>
          <a:lstStyle/>
          <a:p>
            <a:r>
              <a:rPr lang="ru-RU" b="1"/>
              <a:t> </a:t>
            </a:r>
            <a:endParaRPr lang="ru-RU" sz="3200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135938" cy="6119813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/>
              <a:t>На что нужно обратить внимание: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1. Если Ваш ребенок левша.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2. Если он - переученный правша.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3. Если Ваш ребенок посещал логопедическую группу.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4. Если в семье говорят на двух или более языках.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5. Если Ваш ребенок слишком рано пошел в школу (неоправданно ранее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обучение грамоте иногда провоцирует возникновение дисграфии 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дислексии.) Происходит это в тех случаях, когда у ребенка еще не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наступила психологическая готовность к такому обучению.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6. Если у Вашего ребенка есть проблемы с памятью, вниманием.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7. Смешение букв по оптическому сходству: б-п, т-п, а-о, е-з, д-у.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8. Ошибки, вызванные нарушенным произношением, ребенок пишет то,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что говорит: лека (река), суба (шуба).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9. При нарушенном фонематическом восприятии смешиваются гласные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о-у, ё-ю, согласные р-л, й-ль, парные звонкие и глухие согласные,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свистящие и шипящие, звуки ц, ч, щ. Например: тыня (дыня), клёква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(клюква).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10. Пропуски букв, слогов, недописывание слов. Например: прта - парта,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latin typeface="Times New Roman" pitchFamily="18" charset="0"/>
              </a:rPr>
              <a:t>моко - молоко, весёлы (весёлый). </a:t>
            </a:r>
          </a:p>
          <a:p>
            <a:pPr>
              <a:lnSpc>
                <a:spcPct val="80000"/>
              </a:lnSpc>
            </a:pPr>
            <a:endParaRPr lang="ru-RU" sz="2000">
              <a:latin typeface="Times New Roman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6654800" cy="69850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549275"/>
            <a:ext cx="7696200" cy="5313363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>
                <a:latin typeface="Times New Roman" pitchFamily="18" charset="0"/>
              </a:rPr>
              <a:t>Кто способен научить ребёнка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>
                <a:latin typeface="Times New Roman" pitchFamily="18" charset="0"/>
              </a:rPr>
              <a:t>писать и читать?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b="1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Маме и папе вряд ли это удастся, нужна помощь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специалиста - квалифицированного логопеда.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Занятия проводятся по определенной системе: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используются различные речевые игры,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разрезная или магнитная азбука для складывания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слов, выделение грамматических элементов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слов. Ребенок должен усвоить, как произносятся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определенные звуки и какой букве при письме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latin typeface="Times New Roman" pitchFamily="18" charset="0"/>
              </a:rPr>
              <a:t>этот звук соответствует.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6694487" cy="938213"/>
          </a:xfrm>
        </p:spPr>
        <p:txBody>
          <a:bodyPr/>
          <a:lstStyle/>
          <a:p>
            <a:r>
              <a:rPr lang="ru-RU" sz="3200" b="1">
                <a:latin typeface="Times New Roman" pitchFamily="18" charset="0"/>
              </a:rPr>
              <a:t>Несколько советов родителям:</a:t>
            </a:r>
            <a:r>
              <a:rPr lang="ru-RU" sz="2400">
                <a:latin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</a:rPr>
            </a:br>
            <a:endParaRPr lang="ru-RU" sz="2400"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7983537" cy="4665662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800"/>
              <a:t>Если ребенку задали на дом прочитать текст или много писать, то разбейте текст на части и задание выполняйте в несколько приемов.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800"/>
              <a:t>Не заставляйте ребенка переписывать много раз домашние задания, это не только нанесет вред здоровью ребенка, но и поселит в нем неуверенность, а также увеличит количество ошибок.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800"/>
              <a:t>Хвалите своего ребенка за каждый достигнутый успех, как можно меньше унижайте.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-100013"/>
            <a:ext cx="6294437" cy="100013"/>
          </a:xfrm>
        </p:spPr>
        <p:txBody>
          <a:bodyPr/>
          <a:lstStyle/>
          <a:p>
            <a:r>
              <a:rPr lang="ru-RU" sz="3600" b="1"/>
              <a:t/>
            </a:r>
            <a:br>
              <a:rPr lang="ru-RU" sz="3600" b="1"/>
            </a:br>
            <a:r>
              <a:rPr lang="ru-RU" sz="3600" b="1"/>
              <a:t/>
            </a:r>
            <a:br>
              <a:rPr lang="ru-RU" sz="3600" b="1"/>
            </a:br>
            <a:r>
              <a:rPr lang="ru-RU" sz="3600" b="1"/>
              <a:t/>
            </a:r>
            <a:br>
              <a:rPr lang="ru-RU" sz="3600" b="1"/>
            </a:br>
            <a:endParaRPr lang="ru-RU" sz="3200" b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696200" cy="47513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95288" y="796925"/>
            <a:ext cx="8424862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Несколько слов о почерке.</a:t>
            </a:r>
          </a:p>
          <a:p>
            <a:pPr algn="ctr"/>
            <a:endParaRPr lang="ru-RU" sz="2400" b="1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Почерк дисграфика - выражение всех его трудностей. Как правило, у дисграфика выделяется достаточно резко два типа почерка: один мелкий, бисерный и "красивый"; другой - огромный, корявый, неуклюжий, "уродливый". Так вот, за красотой в данном случае гнаться не нужно, она придет сама. Как показывает опыт, как раз неуклюжие и громадные буквы и есть то, к чему в итоге должен прийти и над чем работать ребенок. Этот почерк - его настоящее лицо, лицо честного первоклассника, который хочет и может учиться (нашему первокласснику, к слову сказать, может быть и 10 и 16 лет, речь идет о психологическом возрасте обучения письму).</a:t>
            </a:r>
          </a:p>
          <a:p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Итак, ДОЛОЙ бисерную цепочку буковок, ДА ЗДРАВСТВУЕТ размашистый почерк, на всю строку, а может и на полторы!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www.logoped.ru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6296025" cy="1081088"/>
          </a:xfrm>
        </p:spPr>
        <p:txBody>
          <a:bodyPr/>
          <a:lstStyle/>
          <a:p>
            <a:r>
              <a:rPr lang="ru-RU" b="1"/>
              <a:t>КАК НАУЧИТЬ.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7551737" cy="489585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sz="1600" b="1"/>
          </a:p>
          <a:p>
            <a:pPr algn="ctr">
              <a:lnSpc>
                <a:spcPct val="80000"/>
              </a:lnSpc>
              <a:buFontTx/>
              <a:buNone/>
            </a:pPr>
            <a:endParaRPr lang="ru-RU" sz="1600" b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Здесь все достаточно просто. В течение некоторого времени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(обычно двух-трех недель на это хватает) в тетради.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КЛЕТОЧКУ переписывается КАЖДЫЙ ДЕНЬ абзац текста из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любого художественного произведения или упражнения из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учебника НЕБОЛЬШОГО РАЗМЕРА. Текст, что ОЧЕНЬ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ВАЖНО, переписывается ПО КЛЕТОЧКАМ, ПО ОДНОЙ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БУКВЕ В КЛЕТКЕ, БУКВА ДОЛЖНА ЗАНИМАТЬ КЛЕТКУ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ЦЕЛИКОМ!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Немаловажна здесь и психологическая подготовка ребенка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к занятиям При неблагоприятной психологической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атмосфере, занятиям "из-под палки", результатов может не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быть. Объем текста, подчеркиваю еще раз, должен быть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небольшим, для ребенка до десяти лет это может быть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всего одна строка в день, но как следует, отчетливо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переписанная. Общая цель - не допустить ни малейшего отвращения, усталости, даже недовольства собой!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www.logoped.ru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latin typeface="Times New Roman" pitchFamily="18" charset="0"/>
              </a:rPr>
              <a:t>Хитрости в выборе канцелярских принадлежностей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3598862" cy="42481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/>
              <a:t>Место «хватки» ручки или карандаша должно быть покрыто рёбрышками или пупырышками.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/>
              <a:t>Корпус ручки должен быть трёхгранным, карандаша – шестигранным.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/>
              <a:t>Предпочтительнее пользоваться гелевыми ручками (можно и перьевыми).</a:t>
            </a:r>
          </a:p>
        </p:txBody>
      </p:sp>
      <p:pic>
        <p:nvPicPr>
          <p:cNvPr id="20494" name="Picture 14" descr="6262630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268413"/>
            <a:ext cx="2432050" cy="2592387"/>
          </a:xfrm>
        </p:spPr>
      </p:pic>
      <p:pic>
        <p:nvPicPr>
          <p:cNvPr id="20495" name="Picture 15" descr="pencil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56100" y="3716338"/>
            <a:ext cx="2538413" cy="2736850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www.logoped.ru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52400"/>
            <a:ext cx="7991475" cy="973138"/>
          </a:xfrm>
        </p:spPr>
        <p:txBody>
          <a:bodyPr/>
          <a:lstStyle/>
          <a:p>
            <a:r>
              <a:rPr lang="ru-RU" sz="3200">
                <a:latin typeface="Times New Roman" pitchFamily="18" charset="0"/>
              </a:rPr>
              <a:t>Упражнения,</a:t>
            </a:r>
            <a:br>
              <a:rPr lang="ru-RU" sz="3200">
                <a:latin typeface="Times New Roman" pitchFamily="18" charset="0"/>
              </a:rPr>
            </a:br>
            <a:r>
              <a:rPr lang="ru-RU" sz="3200">
                <a:latin typeface="Times New Roman" pitchFamily="18" charset="0"/>
              </a:rPr>
              <a:t>которые помогут в преодолении дисграфии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137525" cy="489743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/>
              <a:t> </a:t>
            </a:r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42988" y="1536700"/>
            <a:ext cx="748982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latin typeface="Times New Roman" pitchFamily="18" charset="0"/>
              </a:rPr>
              <a:t>Упражнение "Корректурная правка".</a:t>
            </a:r>
          </a:p>
          <a:p>
            <a:r>
              <a:rPr lang="ru-RU" sz="2200">
                <a:latin typeface="Times New Roman" pitchFamily="18" charset="0"/>
              </a:rPr>
              <a:t>Для этого упражнения нужна книжка, скучная и с достаточно крупным (не мелким) шрифтом. Ученик каждый день в течение пяти (не больше) минут работает над следующим заданием: зачеркивает в сплошном тексте заданные буквы. Начать нужно с одной буквы, например, "а". Затем "о", дальше согласные, с которыми есть проблемы, сначала их тоже нужно задавать по одной. Через 5-6 дней таких занятий переходим на две буквы, одна зачеркивается, другая подчеркивается или обводится в кружочек. Буквы должны быть "парными", "похожими" в сознании ученика.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1459</Words>
  <Application>Microsoft Office PowerPoint</Application>
  <PresentationFormat>Экран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Пастель</vt:lpstr>
      <vt:lpstr>Родительское собрание</vt:lpstr>
      <vt:lpstr>Формы дисграфии</vt:lpstr>
      <vt:lpstr> </vt:lpstr>
      <vt:lpstr>Слайд 4</vt:lpstr>
      <vt:lpstr>Несколько советов родителям: </vt:lpstr>
      <vt:lpstr>   </vt:lpstr>
      <vt:lpstr>КАК НАУЧИТЬ.</vt:lpstr>
      <vt:lpstr>Хитрости в выборе канцелярских принадлежностей</vt:lpstr>
      <vt:lpstr>Упражнения, которые помогут в преодолении дисграфии</vt:lpstr>
      <vt:lpstr>Упражнение "Пишем вслух". </vt:lpstr>
      <vt:lpstr> "Вглядись и разберись"</vt:lpstr>
      <vt:lpstr>«Пропущенные буквы»</vt:lpstr>
      <vt:lpstr>   Лабиринты</vt:lpstr>
      <vt:lpstr>Диктанты надо писать! Только по-особому. </vt:lpstr>
      <vt:lpstr>Чего нельзя делать?</vt:lpstr>
      <vt:lpstr>Спасибо за внимание!</vt:lpstr>
      <vt:lpstr>Список литературы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Лиля</dc:creator>
  <cp:lastModifiedBy>HP</cp:lastModifiedBy>
  <cp:revision>15</cp:revision>
  <dcterms:created xsi:type="dcterms:W3CDTF">2009-02-06T15:21:52Z</dcterms:created>
  <dcterms:modified xsi:type="dcterms:W3CDTF">2013-01-10T15:36:46Z</dcterms:modified>
</cp:coreProperties>
</file>