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9" r:id="rId4"/>
    <p:sldMasterId id="2147483985" r:id="rId5"/>
    <p:sldMasterId id="2147484021" r:id="rId6"/>
    <p:sldMasterId id="2147484033" r:id="rId7"/>
  </p:sldMasterIdLst>
  <p:notesMasterIdLst>
    <p:notesMasterId r:id="rId28"/>
  </p:notesMasterIdLst>
  <p:sldIdLst>
    <p:sldId id="290" r:id="rId8"/>
    <p:sldId id="303" r:id="rId9"/>
    <p:sldId id="305" r:id="rId10"/>
    <p:sldId id="306" r:id="rId11"/>
    <p:sldId id="307" r:id="rId12"/>
    <p:sldId id="308" r:id="rId13"/>
    <p:sldId id="292" r:id="rId14"/>
    <p:sldId id="295" r:id="rId15"/>
    <p:sldId id="289" r:id="rId16"/>
    <p:sldId id="309" r:id="rId17"/>
    <p:sldId id="310" r:id="rId18"/>
    <p:sldId id="257" r:id="rId19"/>
    <p:sldId id="294" r:id="rId20"/>
    <p:sldId id="296" r:id="rId21"/>
    <p:sldId id="311" r:id="rId22"/>
    <p:sldId id="312" r:id="rId23"/>
    <p:sldId id="287" r:id="rId24"/>
    <p:sldId id="301" r:id="rId25"/>
    <p:sldId id="302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66" d="100"/>
          <a:sy n="66" d="100"/>
        </p:scale>
        <p:origin x="-7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45EE0-4C6E-4AED-813C-702045216982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E6116-06BB-4F4B-91D3-8BBFED3AF6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998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EBC2-540D-422F-8DE1-E4457526CF54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45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9865-DA5D-4241-A14A-995D53DECBA3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36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962-42FF-4854-ADD2-4A8AAEEDB015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84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66E1-058E-40B1-985C-0BFEDB9DA577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9EC0-E0E9-4F94-B45E-D7C33EF8997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EB01-9F8E-4AAE-8ABA-9ED3AC781966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E8CB-7D2E-4C5B-8E9C-D1DB2F67E28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83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A5D7-413B-4597-98F3-9C11A2454B84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D5AF-49C3-4FC3-A267-082853D6941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3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8F97-942A-4023-85F1-297B260EF935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0936-10A2-497F-8E12-6E0D81B4B9A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29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747F-3590-4C7A-B8CE-2CFD4BE7ACAC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CC0B-C371-4016-85F6-84AC783DC69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18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99A7-8752-484E-B892-AD38FBA4E28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1950-B1CE-412B-A6A1-F23A28F7BF74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197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1029-7A72-4109-B8C2-25FB56A8DF48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B065-802D-4334-9659-00DD2D1D9262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04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08F4-C48E-48D5-92D5-B10B4DEAD0E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F70F-9C1A-4A5C-AF33-7D58074C6AA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2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79F1-9BD8-422E-B12C-BC3DF4D7AD17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113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1CD8-7F29-47B9-87B7-885CA19B0638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0DEA-45D8-495A-80EF-89F6AFD8A717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681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AAA9-BE88-4321-96F4-D2CE047DBC8D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52E1-EA37-4F0D-924E-D0FFD1833BE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36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7BFB-B499-4C29-A586-9CBDE58D694D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CEDC-3DE3-4239-B973-B3B1EC6A82A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61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D89FA7-7A58-4840-943A-3B8A74A289FC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950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440308-0796-4225-B6B2-ADACA2F6F455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69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79535F-960D-4B65-A7F7-DEA02E11DD1D}" type="datetime1">
              <a:rPr lang="ru-RU" smtClean="0">
                <a:solidFill>
                  <a:srgbClr val="FFF39D"/>
                </a:solidFill>
              </a:rPr>
              <a:pPr/>
              <a:t>06.12.2012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 dirty="0" smtClean="0">
                <a:solidFill>
                  <a:srgbClr val="FFF39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0882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07B0-2F25-4616-A813-8FE5100DE2C4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57893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5E88-3DB4-4D57-84C9-21D7D3492FEC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11044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E609F7-3A18-4B83-811A-8C9A8CAE198B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704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A28D-E086-41C2-BF6E-3BB09F8C76CC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80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CF-3E0F-422C-8D1C-9FE1E2E51A3C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1997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C7E1EF-770B-40BB-A2D6-3A0A8A048CF0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24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014FA9-70FB-47B3-ADC0-810295F1A79E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418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849-8FCD-448E-B329-4DECCF539236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578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9DA0-EEFA-4B8A-B05D-1E943D5E3A40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7234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D802-03F1-47D5-B503-C1665307901B}" type="datetime1">
              <a:rPr lang="ru-RU" smtClean="0">
                <a:solidFill>
                  <a:srgbClr val="575F6D"/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598B-C309-4B55-92C2-D44D7F0B7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9512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34B-1BBF-453B-BBF3-1AE0C04F63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826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CA40-699C-4DC7-9918-45D45404A2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281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552B-87D7-4BEF-A163-2D90FEF851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084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476A-B8B7-4686-9157-291D411A64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586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9133-5741-4E2F-B8D9-440C197C20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4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E922-27DA-444D-B1F8-04DA301706E4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3218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8331-4C0A-4D2C-A505-AF73B48D6B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43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299D-5A6D-4C0C-B469-F39019651D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660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B73-EF9E-47F5-80FB-3EB1032020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20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09D9-B257-4D1B-B87C-C386BC6D9B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470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09A5-CC45-4E66-B9F7-3EB4B2D155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443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3317-2FE2-413F-A9CA-AE149226C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63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D0E7-E74E-42EA-8097-57D9D76F04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4156"/>
      </p:ext>
    </p:extLst>
  </p:cSld>
  <p:clrMapOvr>
    <a:masterClrMapping/>
  </p:clrMapOvr>
  <p:transition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4A9C-3FAB-4C85-BC8F-34301FE636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883201"/>
      </p:ext>
    </p:extLst>
  </p:cSld>
  <p:clrMapOvr>
    <a:masterClrMapping/>
  </p:clrMapOvr>
  <p:transition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0445-2683-4A16-AFC4-19A592746B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587664"/>
      </p:ext>
    </p:extLst>
  </p:cSld>
  <p:clrMapOvr>
    <a:masterClrMapping/>
  </p:clrMapOvr>
  <p:transition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F11-139D-41B6-AA87-5302777248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403477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9864-8658-41D2-B329-3762A19FE0DC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41789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72CF-13C3-4618-843A-600E439E41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297025"/>
      </p:ext>
    </p:extLst>
  </p:cSld>
  <p:clrMapOvr>
    <a:masterClrMapping/>
  </p:clrMapOvr>
  <p:transition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16FB-9F48-4D4D-8B39-E66C2E0567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065335"/>
      </p:ext>
    </p:extLst>
  </p:cSld>
  <p:clrMapOvr>
    <a:masterClrMapping/>
  </p:clrMapOvr>
  <p:transition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460-F3BA-4846-99C5-42BD97CF41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235010"/>
      </p:ext>
    </p:extLst>
  </p:cSld>
  <p:clrMapOvr>
    <a:masterClrMapping/>
  </p:clrMapOvr>
  <p:transition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7B1-05FA-4D32-850D-107AE2C50A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162956"/>
      </p:ext>
    </p:extLst>
  </p:cSld>
  <p:clrMapOvr>
    <a:masterClrMapping/>
  </p:clrMapOvr>
  <p:transition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E02C-47F4-43C2-9811-A9AA423DBD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015932"/>
      </p:ext>
    </p:extLst>
  </p:cSld>
  <p:clrMapOvr>
    <a:masterClrMapping/>
  </p:clrMapOvr>
  <p:transition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1725-A4A8-44A7-B828-28C30807DB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972887"/>
      </p:ext>
    </p:extLst>
  </p:cSld>
  <p:clrMapOvr>
    <a:masterClrMapping/>
  </p:clrMapOvr>
  <p:transition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A44-A68C-4F18-A868-A5D7DE2BDF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488786"/>
      </p:ext>
    </p:extLst>
  </p:cSld>
  <p:clrMapOvr>
    <a:masterClrMapping/>
  </p:clrMapOvr>
  <p:transition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39EB-177E-423F-9E4C-173CA8E4EE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950293"/>
      </p:ext>
    </p:extLst>
  </p:cSld>
  <p:clrMapOvr>
    <a:masterClrMapping/>
  </p:clrMapOvr>
  <p:transition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7AE2-FC67-4064-A428-E3148BDEFF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93605"/>
      </p:ext>
    </p:extLst>
  </p:cSld>
  <p:clrMapOvr>
    <a:masterClrMapping/>
  </p:clrMapOvr>
  <p:transition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715-BD66-4EA6-8E99-DB3DE027C8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773563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3B66-7687-42E5-9459-A924D8859071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00472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5ACB-35FA-48C9-A65A-7ED656CC0A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579564"/>
      </p:ext>
    </p:extLst>
  </p:cSld>
  <p:clrMapOvr>
    <a:masterClrMapping/>
  </p:clrMapOvr>
  <p:transition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5DB-34BE-42A3-BC21-68A3E5BE2C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939106"/>
      </p:ext>
    </p:extLst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3157-CAE0-405F-A6FF-0E4D742ED1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339873"/>
      </p:ext>
    </p:extLst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288F-47EE-45EA-9E0B-D330D6B7B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732433"/>
      </p:ext>
    </p:extLst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9CA-FA7D-4D05-BAFC-DF9F6AA336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138726"/>
      </p:ext>
    </p:extLst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FC4-7F0C-4336-8439-D549B300CD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400591"/>
      </p:ext>
    </p:extLst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551A-2DF6-4A83-A1DA-160FD67410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39446"/>
      </p:ext>
    </p:extLst>
  </p:cSld>
  <p:clrMapOvr>
    <a:masterClrMapping/>
  </p:clrMapOvr>
  <p:transition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188A-5531-48D5-95DB-60DAE97299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59464"/>
      </p:ext>
    </p:extLst>
  </p:cSld>
  <p:clrMapOvr>
    <a:masterClrMapping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9A56-560D-4792-A7AB-969D68359D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1928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7C62-AF84-432F-8743-50DD1C75FA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88005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881-1554-40FD-839A-06559E2CE9FF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161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ED42-9E3A-489C-9F5A-5D4E15FE36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432380"/>
      </p:ext>
    </p:extLst>
  </p:cSld>
  <p:clrMapOvr>
    <a:masterClrMapping/>
  </p:clrMapOvr>
  <p:transition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288-3307-4FEA-9010-1EA6501C00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689455"/>
      </p:ext>
    </p:extLst>
  </p:cSld>
  <p:clrMapOvr>
    <a:masterClrMapping/>
  </p:clrMapOvr>
  <p:transition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EDF4-61E7-4063-AEF7-EE9393FBDD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669924"/>
      </p:ext>
    </p:extLst>
  </p:cSld>
  <p:clrMapOvr>
    <a:masterClrMapping/>
  </p:clrMapOvr>
  <p:transition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1312-48F9-419C-A71D-33156AF5F8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33338"/>
      </p:ext>
    </p:extLst>
  </p:cSld>
  <p:clrMapOvr>
    <a:masterClrMapping/>
  </p:clrMapOvr>
  <p:transition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134-762F-4A59-9225-4DD500823B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940539"/>
      </p:ext>
    </p:extLst>
  </p:cSld>
  <p:clrMapOvr>
    <a:masterClrMapping/>
  </p:clrMapOvr>
  <p:transition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8175-8561-407A-9681-2B674ACE75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3660"/>
      </p:ext>
    </p:extLst>
  </p:cSld>
  <p:clrMapOvr>
    <a:masterClrMapping/>
  </p:clrMapOvr>
  <p:transition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98DB-40B7-4A5C-A440-D6F2D86FB3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043272"/>
      </p:ext>
    </p:extLst>
  </p:cSld>
  <p:clrMapOvr>
    <a:masterClrMapping/>
  </p:clrMapOvr>
  <p:transition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6553-6D21-45D2-86AF-5D3385C0CD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137164"/>
      </p:ext>
    </p:extLst>
  </p:cSld>
  <p:clrMapOvr>
    <a:masterClrMapping/>
  </p:clrMapOvr>
  <p:transition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726B-C88B-4205-BE19-906E98082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673522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B9E8-77BE-47E7-81D3-5AA5675B63A7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551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6AAB-CE6E-4F89-A09D-6968864790A8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35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7C43-5FB3-4E82-BF98-3830B6E2FD6B}" type="datetime1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2693-9372-44D4-A73A-210686A497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97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BC0FF-95FA-4C33-AFCF-397B4C5E313A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06.12.2012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FF3D51-FC5E-4258-B09C-426A39CC9612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3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659B85-B03C-4389-AC6F-A80D29803AEB}" type="datetime1">
              <a:rPr lang="ru-RU" smtClean="0">
                <a:solidFill>
                  <a:srgbClr val="575F6D"/>
                </a:solidFill>
              </a:rPr>
              <a:pPr/>
              <a:t>06.12.2012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dirty="0" smtClean="0">
                <a:solidFill>
                  <a:srgbClr val="575F6D"/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A93E58-130F-43DF-A2E9-73FB06ABAA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9A67-6EBE-4396-BF34-D3E6EF482D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4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10FA-5DB1-4159-B843-49D3173753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3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>
    <p:wheel spokes="8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1184-5B2A-4CFE-B7E8-B13EC7139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41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>
    <p:wheel spokes="8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E9B51-5606-4E1F-A20E-61E5E7EC0F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8571-0D0F-4C93-8182-96C4CDD62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4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ransition>
    <p:wheel spokes="8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76;&#1083;&#1103;%20&#1074;&#1089;&#1077;&#1093;\Videos\&#1059;&#1083;&#1080;&#1090;&#1082;&#1072;%20&#1087;&#1077;&#1088;&#1080;&#1084;&#1077;&#1090;&#1088;2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76;&#1083;&#1103;%20&#1074;&#1089;&#1077;&#1093;\Videos\&#1052;&#1086;&#1081;%20&#1092;&#1080;&#1083;&#1100;&#1084;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6;&#1083;&#1103;%20&#1074;&#1089;&#1077;&#1093;\Videos\&#1091;&#1083;&#1080;&#1090;&#1082;&#1072;%20&#1087;&#1088;&#1077;&#1080;&#1084;&#1077;&#1090;&#1088;1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Новая папка\matematika_carica_nauk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0"/>
            <a:ext cx="9144000" cy="685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32" y="2924944"/>
            <a:ext cx="7854044" cy="18002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Урок  математики 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  класс  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59832" y="4653136"/>
            <a:ext cx="5760640" cy="1584176"/>
          </a:xfrm>
        </p:spPr>
        <p:txBody>
          <a:bodyPr/>
          <a:lstStyle/>
          <a:p>
            <a:endParaRPr lang="ru-RU" sz="4000" dirty="0" smtClean="0"/>
          </a:p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Учитель: Карпунина И.Н.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6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омна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920062" cy="475252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21429535">
            <a:off x="958770" y="5072464"/>
            <a:ext cx="3312368" cy="1524587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          9 м</a:t>
            </a:r>
            <a:endParaRPr lang="ru-RU" sz="4400" b="1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 rot="233691">
            <a:off x="5084089" y="5176858"/>
            <a:ext cx="3440315" cy="680749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8  м</a:t>
            </a:r>
            <a:endParaRPr lang="ru-RU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39952" y="5733256"/>
            <a:ext cx="4536504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99592" y="5733256"/>
            <a:ext cx="3240360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C:\Users\для всех\Pictures\плинт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1933575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шестиугол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787208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971699">
            <a:off x="511305" y="5114563"/>
            <a:ext cx="4088097" cy="979292"/>
          </a:xfrm>
        </p:spPr>
        <p:txBody>
          <a:bodyPr>
            <a:noAutofit/>
          </a:bodyPr>
          <a:lstStyle/>
          <a:p>
            <a:r>
              <a:rPr lang="ru-RU" sz="6600" dirty="0" smtClean="0"/>
              <a:t>       3 м</a:t>
            </a:r>
            <a:endParaRPr lang="ru-RU" sz="6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99592" y="4221088"/>
            <a:ext cx="4248472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72816"/>
            <a:ext cx="2500536" cy="1842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288" y="0"/>
            <a:ext cx="8748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33CC"/>
                </a:solidFill>
                <a:latin typeface="Arial Narrow" pitchFamily="34" charset="0"/>
              </a:rPr>
              <a:t>Проверь себя</a:t>
            </a:r>
            <a:endParaRPr lang="ru-RU" sz="4000" b="1" i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2699792" y="1556792"/>
            <a:ext cx="5976664" cy="108012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D5E3FF"/>
              </a:gs>
              <a:gs pos="50000">
                <a:schemeClr val="bg1"/>
              </a:gs>
              <a:gs pos="100000">
                <a:srgbClr val="D5E3FF"/>
              </a:gs>
            </a:gsLst>
            <a:lin ang="18900000" scaled="1"/>
          </a:gradFill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 smtClean="0">
                <a:solidFill>
                  <a:srgbClr val="000000"/>
                </a:solidFill>
                <a:latin typeface="Arial" charset="0"/>
              </a:rPr>
              <a:t>Р =  15+15+15+15 = 60 (см)</a:t>
            </a:r>
            <a:endParaRPr lang="ru-RU" sz="36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626" name="AutoShape 50"/>
          <p:cNvSpPr>
            <a:spLocks noChangeArrowheads="1"/>
          </p:cNvSpPr>
          <p:nvPr/>
        </p:nvSpPr>
        <p:spPr bwMode="auto">
          <a:xfrm>
            <a:off x="251520" y="3356992"/>
            <a:ext cx="5904656" cy="10668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D5E3FF"/>
              </a:gs>
              <a:gs pos="50000">
                <a:schemeClr val="bg1"/>
              </a:gs>
              <a:gs pos="100000">
                <a:srgbClr val="D5E3FF"/>
              </a:gs>
            </a:gsLst>
            <a:lin ang="18900000" scaled="1"/>
          </a:gradFill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 smtClean="0">
                <a:solidFill>
                  <a:srgbClr val="000000"/>
                </a:solidFill>
                <a:latin typeface="Arial" charset="0"/>
              </a:rPr>
              <a:t>Р = 9+8+9+8 =  34 (м)</a:t>
            </a:r>
            <a:endParaRPr lang="ru-RU" sz="4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83768" y="5013177"/>
            <a:ext cx="6336704" cy="1224135"/>
          </a:xfrm>
        </p:spPr>
        <p:txBody>
          <a:bodyPr/>
          <a:lstStyle/>
          <a:p>
            <a:pPr>
              <a:defRPr/>
            </a:pP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 = 3 +3+3+3+3+3= 18 (м)</a:t>
            </a:r>
            <a:endParaRPr lang="ru-RU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для всех\Pictures\шестиугол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304256" cy="1593354"/>
          </a:xfrm>
          <a:prstGeom prst="rect">
            <a:avLst/>
          </a:prstGeom>
          <a:noFill/>
        </p:spPr>
      </p:pic>
      <p:pic>
        <p:nvPicPr>
          <p:cNvPr id="1027" name="Picture 3" descr="C:\Users\для всех\Pictures\комна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65412" cy="1351037"/>
          </a:xfrm>
          <a:prstGeom prst="rect">
            <a:avLst/>
          </a:prstGeom>
          <a:noFill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201622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0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601" grpId="0" animBg="1"/>
      <p:bldP spid="2462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Периметр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676875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7859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C0A0A"/>
                </a:solidFill>
                <a:latin typeface="Arial Narrow" pitchFamily="34" charset="0"/>
              </a:rPr>
              <a:t>Периметр </a:t>
            </a:r>
            <a:r>
              <a:rPr lang="ru-RU" sz="3200" b="1" dirty="0" smtClean="0">
                <a:solidFill>
                  <a:srgbClr val="0000FF"/>
                </a:solidFill>
                <a:latin typeface="Arial Narrow" pitchFamily="34" charset="0"/>
              </a:rPr>
              <a:t>– это сумма всех длин  сторон многоугольника.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Arial Narrow" pitchFamily="34" charset="0"/>
              </a:rPr>
              <a:t>Периметр обозначается</a:t>
            </a:r>
            <a:r>
              <a:rPr lang="ru-RU" sz="32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3200" b="1" i="1" dirty="0" smtClean="0">
                <a:solidFill>
                  <a:srgbClr val="0000FF"/>
                </a:solidFill>
                <a:latin typeface="Arial Narrow" pitchFamily="34" charset="0"/>
              </a:rPr>
              <a:t>буквой латинского алфавита – </a:t>
            </a:r>
            <a:r>
              <a:rPr lang="ru-RU" sz="3200" b="1" i="1" dirty="0" smtClean="0">
                <a:solidFill>
                  <a:srgbClr val="FC0A0A"/>
                </a:solidFill>
                <a:latin typeface="Arial Narrow" pitchFamily="34" charset="0"/>
              </a:rPr>
              <a:t>Р </a:t>
            </a:r>
            <a:r>
              <a:rPr lang="ru-RU" sz="3200" b="1" i="1" dirty="0" smtClean="0">
                <a:solidFill>
                  <a:srgbClr val="0000FF"/>
                </a:solidFill>
                <a:latin typeface="Arial Narrow" pitchFamily="34" charset="0"/>
              </a:rPr>
              <a:t>(пэ), измеряется в </a:t>
            </a:r>
            <a:r>
              <a:rPr lang="ru-RU" sz="3200" b="1" i="1" dirty="0" smtClean="0">
                <a:solidFill>
                  <a:srgbClr val="FC0A0A"/>
                </a:solidFill>
                <a:latin typeface="Arial Narrow" pitchFamily="34" charset="0"/>
              </a:rPr>
              <a:t>см, дм, м, км.  </a:t>
            </a:r>
            <a:endParaRPr lang="ru-RU" sz="3200" b="1" i="1" dirty="0">
              <a:solidFill>
                <a:srgbClr val="FC0A0A"/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584070"/>
            <a:ext cx="2310904" cy="22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0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8" y="1565920"/>
            <a:ext cx="9036496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 Narrow" pitchFamily="34" charset="0"/>
              </a:rPr>
              <a:t>Людям каких профессий нужно знание периметра?</a:t>
            </a:r>
            <a:endParaRPr lang="ru-RU" sz="4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662473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80" name="Picture 8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797" y="1484548"/>
            <a:ext cx="3816424" cy="40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911" y="1291200"/>
            <a:ext cx="4392488" cy="462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797" y="1814835"/>
            <a:ext cx="4248472" cy="3862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797" y="1623374"/>
            <a:ext cx="4658027" cy="3959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190" y="1581576"/>
            <a:ext cx="5387685" cy="4042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5517232"/>
            <a:ext cx="326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Arial Narrow" pitchFamily="34" charset="0"/>
              </a:rPr>
              <a:t>швее</a:t>
            </a:r>
            <a:endParaRPr lang="ru-RU" sz="5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9797" y="5518453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Arial Narrow" pitchFamily="34" charset="0"/>
              </a:rPr>
              <a:t>архитектору</a:t>
            </a:r>
            <a:endParaRPr lang="ru-RU" sz="5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3001" y="5550340"/>
            <a:ext cx="378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Arial Narrow" pitchFamily="34" charset="0"/>
              </a:rPr>
              <a:t>строителю</a:t>
            </a:r>
            <a:endParaRPr lang="ru-RU" sz="5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5" y="5589240"/>
            <a:ext cx="655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Arial Narrow" pitchFamily="34" charset="0"/>
              </a:rPr>
              <a:t>дорожному рабочему</a:t>
            </a:r>
            <a:endParaRPr lang="ru-RU" sz="5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5841" y="567827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Arial Narrow" pitchFamily="34" charset="0"/>
              </a:rPr>
              <a:t>садоводу</a:t>
            </a:r>
            <a:endParaRPr lang="ru-RU" sz="5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23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Улитка периметр2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МБСКОУ СКО школа-интернат VIII вида Шатурского муниципального района Московской области Приказчикова Нина Николаевна</a:t>
            </a:r>
            <a:endParaRPr lang="ru-RU" dirty="0"/>
          </a:p>
        </p:txBody>
      </p:sp>
      <p:pic>
        <p:nvPicPr>
          <p:cNvPr id="6" name="Мой фильм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4680520" cy="23762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>
            <a:off x="539552" y="4005064"/>
            <a:ext cx="4464496" cy="2520280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1187624" y="4005064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2051720" y="4005064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3995936" y="4509120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ердце 10"/>
          <p:cNvSpPr/>
          <p:nvPr/>
        </p:nvSpPr>
        <p:spPr>
          <a:xfrm>
            <a:off x="2987824" y="4005064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ердце 11"/>
          <p:cNvSpPr/>
          <p:nvPr/>
        </p:nvSpPr>
        <p:spPr>
          <a:xfrm>
            <a:off x="1115616" y="4509120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3849266" y="4005064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Сердце 13"/>
          <p:cNvSpPr/>
          <p:nvPr/>
        </p:nvSpPr>
        <p:spPr>
          <a:xfrm>
            <a:off x="4283968" y="5661248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ердце 14"/>
          <p:cNvSpPr/>
          <p:nvPr/>
        </p:nvSpPr>
        <p:spPr>
          <a:xfrm>
            <a:off x="4139952" y="5085184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ердце 15"/>
          <p:cNvSpPr/>
          <p:nvPr/>
        </p:nvSpPr>
        <p:spPr>
          <a:xfrm>
            <a:off x="971600" y="5085184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ердце 16"/>
          <p:cNvSpPr/>
          <p:nvPr/>
        </p:nvSpPr>
        <p:spPr>
          <a:xfrm>
            <a:off x="1619672" y="6237312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ердце 17"/>
          <p:cNvSpPr/>
          <p:nvPr/>
        </p:nvSpPr>
        <p:spPr>
          <a:xfrm>
            <a:off x="611560" y="6237312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ердце 18"/>
          <p:cNvSpPr/>
          <p:nvPr/>
        </p:nvSpPr>
        <p:spPr>
          <a:xfrm>
            <a:off x="4463988" y="6237312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ердце 19"/>
          <p:cNvSpPr/>
          <p:nvPr/>
        </p:nvSpPr>
        <p:spPr>
          <a:xfrm>
            <a:off x="755576" y="5661248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Сердце 20"/>
          <p:cNvSpPr/>
          <p:nvPr/>
        </p:nvSpPr>
        <p:spPr>
          <a:xfrm>
            <a:off x="2627784" y="6237312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ердце 21"/>
          <p:cNvSpPr/>
          <p:nvPr/>
        </p:nvSpPr>
        <p:spPr>
          <a:xfrm>
            <a:off x="3491880" y="6237312"/>
            <a:ext cx="504056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2204864"/>
            <a:ext cx="316835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lant"/>
          <p:cNvSpPr>
            <a:spLocks noEditPoints="1" noChangeArrowheads="1"/>
          </p:cNvSpPr>
          <p:nvPr/>
        </p:nvSpPr>
        <p:spPr bwMode="auto">
          <a:xfrm>
            <a:off x="734725" y="1376848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plant"/>
          <p:cNvSpPr>
            <a:spLocks noEditPoints="1" noChangeArrowheads="1"/>
          </p:cNvSpPr>
          <p:nvPr/>
        </p:nvSpPr>
        <p:spPr bwMode="auto">
          <a:xfrm>
            <a:off x="4716088" y="1376848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plant"/>
          <p:cNvSpPr>
            <a:spLocks noEditPoints="1" noChangeArrowheads="1"/>
          </p:cNvSpPr>
          <p:nvPr/>
        </p:nvSpPr>
        <p:spPr bwMode="auto">
          <a:xfrm>
            <a:off x="683568" y="3033032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plant"/>
          <p:cNvSpPr>
            <a:spLocks noEditPoints="1" noChangeArrowheads="1"/>
          </p:cNvSpPr>
          <p:nvPr/>
        </p:nvSpPr>
        <p:spPr bwMode="auto">
          <a:xfrm>
            <a:off x="4680048" y="3068960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plant"/>
          <p:cNvSpPr>
            <a:spLocks noEditPoints="1" noChangeArrowheads="1"/>
          </p:cNvSpPr>
          <p:nvPr/>
        </p:nvSpPr>
        <p:spPr bwMode="auto">
          <a:xfrm>
            <a:off x="4652702" y="2276872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plant"/>
          <p:cNvSpPr>
            <a:spLocks noEditPoints="1" noChangeArrowheads="1"/>
          </p:cNvSpPr>
          <p:nvPr/>
        </p:nvSpPr>
        <p:spPr bwMode="auto">
          <a:xfrm>
            <a:off x="680842" y="2240944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plant"/>
          <p:cNvSpPr>
            <a:spLocks noEditPoints="1" noChangeArrowheads="1"/>
          </p:cNvSpPr>
          <p:nvPr/>
        </p:nvSpPr>
        <p:spPr bwMode="auto">
          <a:xfrm>
            <a:off x="1439688" y="3033032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plant"/>
          <p:cNvSpPr>
            <a:spLocks noEditPoints="1" noChangeArrowheads="1"/>
          </p:cNvSpPr>
          <p:nvPr/>
        </p:nvSpPr>
        <p:spPr bwMode="auto">
          <a:xfrm>
            <a:off x="2267744" y="3033032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plant"/>
          <p:cNvSpPr>
            <a:spLocks noEditPoints="1" noChangeArrowheads="1"/>
          </p:cNvSpPr>
          <p:nvPr/>
        </p:nvSpPr>
        <p:spPr bwMode="auto">
          <a:xfrm>
            <a:off x="3849266" y="3033032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plant"/>
          <p:cNvSpPr>
            <a:spLocks noEditPoints="1" noChangeArrowheads="1"/>
          </p:cNvSpPr>
          <p:nvPr/>
        </p:nvSpPr>
        <p:spPr bwMode="auto">
          <a:xfrm>
            <a:off x="3023864" y="3068960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plant"/>
          <p:cNvSpPr>
            <a:spLocks noEditPoints="1" noChangeArrowheads="1"/>
          </p:cNvSpPr>
          <p:nvPr/>
        </p:nvSpPr>
        <p:spPr bwMode="auto">
          <a:xfrm>
            <a:off x="2339824" y="1376848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plant"/>
          <p:cNvSpPr>
            <a:spLocks noEditPoints="1" noChangeArrowheads="1"/>
          </p:cNvSpPr>
          <p:nvPr/>
        </p:nvSpPr>
        <p:spPr bwMode="auto">
          <a:xfrm>
            <a:off x="1547736" y="1376848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plant"/>
          <p:cNvSpPr>
            <a:spLocks noEditPoints="1" noChangeArrowheads="1"/>
          </p:cNvSpPr>
          <p:nvPr/>
        </p:nvSpPr>
        <p:spPr bwMode="auto">
          <a:xfrm>
            <a:off x="3131912" y="1376848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plant"/>
          <p:cNvSpPr>
            <a:spLocks noEditPoints="1" noChangeArrowheads="1"/>
          </p:cNvSpPr>
          <p:nvPr/>
        </p:nvSpPr>
        <p:spPr bwMode="auto">
          <a:xfrm>
            <a:off x="3924000" y="1376848"/>
            <a:ext cx="648000" cy="684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41924" y="5265204"/>
            <a:ext cx="52052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Игра</a:t>
            </a:r>
            <a:r>
              <a:rPr lang="ru-RU" sz="4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4400" b="1" i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«Найди ошибку»</a:t>
            </a:r>
            <a:endParaRPr lang="ru-RU" sz="4400" b="1" i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4320" y="501352"/>
            <a:ext cx="1499518" cy="1442284"/>
          </a:xfrm>
          <a:prstGeom prst="rect">
            <a:avLst/>
          </a:prstGeom>
        </p:spPr>
      </p:pic>
      <p:pic>
        <p:nvPicPr>
          <p:cNvPr id="1038" name="Picture 14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653136"/>
            <a:ext cx="60770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538" y="3429000"/>
            <a:ext cx="60770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60770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86896"/>
            <a:ext cx="60770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60770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1520" y="6360166"/>
            <a:ext cx="6728388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180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6552728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212976"/>
            <a:ext cx="2592288" cy="2592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3648" y="1916832"/>
            <a:ext cx="59766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i="1" dirty="0" smtClean="0">
                <a:solidFill>
                  <a:srgbClr val="FF0000"/>
                </a:solidFill>
                <a:latin typeface="Arial Narrow" pitchFamily="34" charset="0"/>
              </a:rPr>
              <a:t>Молодцы</a:t>
            </a:r>
            <a:endParaRPr lang="ru-RU" sz="115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566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37" y="2852936"/>
            <a:ext cx="6341299" cy="2304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512" y="6375608"/>
            <a:ext cx="7128792" cy="365760"/>
          </a:xfrm>
        </p:spPr>
        <p:txBody>
          <a:bodyPr/>
          <a:lstStyle/>
          <a:p>
            <a:pPr algn="ctr"/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778658"/>
            <a:ext cx="1255272" cy="1506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581128"/>
            <a:ext cx="1296144" cy="1555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81129"/>
            <a:ext cx="2160240" cy="2269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07738">
            <a:off x="140239" y="-20269"/>
            <a:ext cx="2160240" cy="2269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772816"/>
            <a:ext cx="1255272" cy="1506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72816"/>
            <a:ext cx="1255272" cy="15063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581128"/>
            <a:ext cx="1296144" cy="15553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4" y="4581128"/>
            <a:ext cx="224360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1628800"/>
            <a:ext cx="1944216" cy="1368152"/>
          </a:xfrm>
        </p:spPr>
        <p:txBody>
          <a:bodyPr>
            <a:noAutofit/>
          </a:bodyPr>
          <a:lstStyle/>
          <a:p>
            <a:pPr algn="l"/>
            <a:r>
              <a:rPr lang="ru-RU" sz="8800" dirty="0" smtClean="0"/>
              <a:t>=66 </a:t>
            </a:r>
            <a:endParaRPr lang="ru-RU" sz="8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06688" cy="16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57+ 9</a:t>
            </a:r>
            <a:endParaRPr lang="ru-RU" sz="9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63888" y="4221087"/>
            <a:ext cx="2448272" cy="12961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>
                <a:solidFill>
                  <a:srgbClr val="0070C0"/>
                </a:solidFill>
              </a:rPr>
              <a:t>= 56</a:t>
            </a:r>
            <a:endParaRPr lang="ru-RU" sz="8800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9552" y="3933055"/>
            <a:ext cx="2952328" cy="2016225"/>
          </a:xfrm>
        </p:spPr>
        <p:txBody>
          <a:bodyPr/>
          <a:lstStyle/>
          <a:p>
            <a:pPr algn="l"/>
            <a:r>
              <a:rPr lang="ru-RU" sz="8800" dirty="0" smtClean="0">
                <a:solidFill>
                  <a:srgbClr val="0070C0"/>
                </a:solidFill>
              </a:rPr>
              <a:t>63- 7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2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1545490" y="1739511"/>
            <a:ext cx="1571636" cy="128588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974250" y="1596635"/>
            <a:ext cx="221457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88828" y="1596635"/>
            <a:ext cx="2286016" cy="1143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546018" y="3382585"/>
            <a:ext cx="2571768" cy="128588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88498" y="5311411"/>
            <a:ext cx="350046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116862" y="3739775"/>
            <a:ext cx="2143140" cy="10001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Волна 16"/>
          <p:cNvSpPr/>
          <p:nvPr/>
        </p:nvSpPr>
        <p:spPr>
          <a:xfrm>
            <a:off x="1402614" y="2025263"/>
            <a:ext cx="714380" cy="35719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867623" y="263169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88432" y="15966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5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0068" y="8822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3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02775">
            <a:off x="6284250" y="15056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4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4520" y="39963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5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6216" y="352546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6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75647" y="5327086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 7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402614" y="3168271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26" descr="лиса, анимаш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398" y="4239841"/>
            <a:ext cx="2241036" cy="1500198"/>
          </a:xfrm>
          <a:prstGeom prst="rect">
            <a:avLst/>
          </a:prstGeom>
          <a:noFill/>
        </p:spPr>
      </p:pic>
      <p:pic>
        <p:nvPicPr>
          <p:cNvPr id="39" name="Picture 82" descr="осел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6512" y="2096701"/>
            <a:ext cx="1460422" cy="1857388"/>
          </a:xfrm>
          <a:prstGeom prst="rect">
            <a:avLst/>
          </a:prstGeom>
          <a:noFill/>
        </p:spPr>
      </p:pic>
      <p:pic>
        <p:nvPicPr>
          <p:cNvPr id="40" name="Picture 92" descr="мартышка,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300" y="4954221"/>
            <a:ext cx="1389616" cy="1207642"/>
          </a:xfrm>
          <a:prstGeom prst="rect">
            <a:avLst/>
          </a:prstGeom>
          <a:noFill/>
        </p:spPr>
      </p:pic>
      <p:pic>
        <p:nvPicPr>
          <p:cNvPr id="42" name="Picture 132" descr="корова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4844" y="1380125"/>
            <a:ext cx="1143008" cy="1535723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7689158" y="2953957"/>
            <a:ext cx="928694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12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903340" y="5954353"/>
            <a:ext cx="928694" cy="642942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18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59606" y="3954089"/>
            <a:ext cx="928694" cy="6429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30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259870" y="5882915"/>
            <a:ext cx="928694" cy="642942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25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7403406" y="2739643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flipH="1">
            <a:off x="6188959" y="5239973"/>
            <a:ext cx="142876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1688366" y="3096833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Блок-схема: узел 49"/>
          <p:cNvSpPr/>
          <p:nvPr/>
        </p:nvSpPr>
        <p:spPr>
          <a:xfrm flipH="1">
            <a:off x="2688498" y="5239973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2974250" y="1525197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5117390" y="1525197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59936" y="3668337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FF"/>
                </a:solidFill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</a:rPr>
              <a:t>Узнайте  длину беговой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     дорожки?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45556" y="2168139"/>
            <a:ext cx="578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      </a:t>
            </a:r>
            <a:r>
              <a:rPr lang="ru-RU" sz="3200" b="1" dirty="0" smtClean="0">
                <a:solidFill>
                  <a:srgbClr val="0000FF"/>
                </a:solidFill>
              </a:rPr>
              <a:t>Какую форму имеет </a:t>
            </a:r>
          </a:p>
          <a:p>
            <a:r>
              <a:rPr lang="ru-RU" sz="3200" b="1" dirty="0" smtClean="0">
                <a:solidFill>
                  <a:srgbClr val="0000FF"/>
                </a:solidFill>
              </a:rPr>
              <a:t>        беговая дорожка?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Кто сколько пробежал?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75924" y="6453336"/>
            <a:ext cx="6672340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9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944" y="2348880"/>
            <a:ext cx="4114800" cy="1143000"/>
          </a:xfrm>
        </p:spPr>
        <p:txBody>
          <a:bodyPr>
            <a:noAutofit/>
          </a:bodyPr>
          <a:lstStyle/>
          <a:p>
            <a:pPr algn="l"/>
            <a:r>
              <a:rPr lang="ru-RU" sz="8800" dirty="0" smtClean="0">
                <a:solidFill>
                  <a:srgbClr val="00B050"/>
                </a:solidFill>
              </a:rPr>
              <a:t>= 84</a:t>
            </a:r>
            <a:endParaRPr lang="ru-RU" sz="8800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276871"/>
            <a:ext cx="3394720" cy="16561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rgbClr val="00B050"/>
                </a:solidFill>
              </a:rPr>
              <a:t>45+ 39</a:t>
            </a:r>
            <a:endParaRPr lang="ru-RU" sz="8800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3933057"/>
            <a:ext cx="2376264" cy="1296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= 50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83568" y="3717032"/>
            <a:ext cx="3168352" cy="1944215"/>
          </a:xfrm>
        </p:spPr>
        <p:txBody>
          <a:bodyPr/>
          <a:lstStyle/>
          <a:p>
            <a:pPr algn="l"/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36+14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1700808"/>
            <a:ext cx="2952328" cy="1224136"/>
          </a:xfrm>
        </p:spPr>
        <p:txBody>
          <a:bodyPr>
            <a:noAutofit/>
          </a:bodyPr>
          <a:lstStyle/>
          <a:p>
            <a:pPr algn="l"/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</a:rPr>
              <a:t>= 29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2752" cy="154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</a:rPr>
              <a:t>80 - 51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3645024"/>
            <a:ext cx="4176464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rgbClr val="7030A0"/>
                </a:solidFill>
              </a:rPr>
              <a:t>= 5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3528" y="3573016"/>
            <a:ext cx="3384376" cy="1512168"/>
          </a:xfrm>
        </p:spPr>
        <p:txBody>
          <a:bodyPr/>
          <a:lstStyle/>
          <a:p>
            <a:r>
              <a:rPr lang="ru-RU" sz="8800" dirty="0" smtClean="0">
                <a:solidFill>
                  <a:srgbClr val="7030A0"/>
                </a:solidFill>
              </a:rPr>
              <a:t>96-91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628800"/>
            <a:ext cx="4330824" cy="1800200"/>
          </a:xfrm>
        </p:spPr>
        <p:txBody>
          <a:bodyPr>
            <a:normAutofit/>
          </a:bodyPr>
          <a:lstStyle/>
          <a:p>
            <a:pPr algn="l"/>
            <a:r>
              <a:rPr lang="ru-RU" sz="8800" dirty="0" smtClean="0">
                <a:solidFill>
                  <a:srgbClr val="C00000"/>
                </a:solidFill>
              </a:rPr>
              <a:t>= 94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75476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rgbClr val="C00000"/>
                </a:solidFill>
              </a:rPr>
              <a:t>99 - 5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4077072"/>
            <a:ext cx="3744416" cy="204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68 + 20</a:t>
            </a:r>
            <a:endParaRPr lang="ru-RU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283968" y="3861048"/>
            <a:ext cx="2808312" cy="1800200"/>
          </a:xfrm>
        </p:spPr>
        <p:txBody>
          <a:bodyPr/>
          <a:lstStyle/>
          <a:p>
            <a:r>
              <a:rPr lang="ru-RU" sz="8800" dirty="0" smtClean="0">
                <a:solidFill>
                  <a:srgbClr val="0070C0"/>
                </a:solidFill>
              </a:rPr>
              <a:t>= 88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4048" y="1628800"/>
            <a:ext cx="3682752" cy="1584176"/>
          </a:xfrm>
        </p:spPr>
        <p:txBody>
          <a:bodyPr>
            <a:normAutofit/>
          </a:bodyPr>
          <a:lstStyle/>
          <a:p>
            <a:pPr algn="l"/>
            <a:r>
              <a:rPr lang="ru-RU" sz="8800" dirty="0" smtClean="0">
                <a:solidFill>
                  <a:schemeClr val="accent3">
                    <a:lumMod val="75000"/>
                  </a:schemeClr>
                </a:solidFill>
              </a:rPr>
              <a:t>= 20</a:t>
            </a:r>
            <a:endParaRPr lang="ru-RU" sz="8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19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chemeClr val="accent3">
                    <a:lumMod val="75000"/>
                  </a:schemeClr>
                </a:solidFill>
              </a:rPr>
              <a:t>67 - 47</a:t>
            </a:r>
            <a:endParaRPr lang="ru-RU" sz="8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5536" y="3861048"/>
            <a:ext cx="4320480" cy="2265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rgbClr val="FF9900"/>
                </a:solidFill>
              </a:rPr>
              <a:t>82 - 80</a:t>
            </a:r>
            <a:endParaRPr lang="ru-RU" sz="8800" dirty="0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8" y="3933056"/>
            <a:ext cx="5472608" cy="1368152"/>
          </a:xfrm>
        </p:spPr>
        <p:txBody>
          <a:bodyPr/>
          <a:lstStyle/>
          <a:p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= 2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улитка преиметр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090" y="1772816"/>
            <a:ext cx="5339406" cy="4464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В древнем Египте границы земельных участков измеряли ходьбой.</a:t>
            </a:r>
            <a:b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Египтяне шли по границе своего участка и измеряли его. Так и появилось слово: «</a:t>
            </a:r>
            <a:r>
              <a:rPr lang="ru-RU" sz="3600" i="1" dirty="0" smtClean="0">
                <a:solidFill>
                  <a:srgbClr val="0070C0"/>
                </a:solidFill>
                <a:latin typeface="Arial Narrow" pitchFamily="34" charset="0"/>
              </a:rPr>
              <a:t>пери» </a:t>
            </a:r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– ходить, «</a:t>
            </a:r>
            <a:r>
              <a:rPr lang="ru-RU" sz="3600" i="1" dirty="0" err="1" smtClean="0">
                <a:solidFill>
                  <a:srgbClr val="0070C0"/>
                </a:solidFill>
                <a:latin typeface="Arial Narrow" pitchFamily="34" charset="0"/>
              </a:rPr>
              <a:t>метрос</a:t>
            </a:r>
            <a:r>
              <a:rPr lang="ru-RU" sz="3600" i="1" dirty="0" smtClean="0">
                <a:solidFill>
                  <a:srgbClr val="0070C0"/>
                </a:solidFill>
                <a:latin typeface="Arial Narrow" pitchFamily="34" charset="0"/>
              </a:rPr>
              <a:t>» </a:t>
            </a:r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– измерять. </a:t>
            </a:r>
            <a:b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</a:br>
            <a:endParaRPr lang="ru-RU" sz="3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6768752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Desktop\периметр\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1649"/>
            <a:ext cx="3157538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0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686608"/>
            <a:ext cx="5012620" cy="498275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83568" y="1628800"/>
            <a:ext cx="936104" cy="5092675"/>
          </a:xfrm>
        </p:spPr>
        <p:txBody>
          <a:bodyPr vert="vert270"/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15 см</a:t>
            </a:r>
          </a:p>
          <a:p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475656" y="1916832"/>
            <a:ext cx="0" cy="45365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для всех\Pictures\тесь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060848"/>
            <a:ext cx="190500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54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194</Words>
  <Application>Microsoft Office PowerPoint</Application>
  <PresentationFormat>Экран (4:3)</PresentationFormat>
  <Paragraphs>59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Тема Office</vt:lpstr>
      <vt:lpstr>1_Тема Office</vt:lpstr>
      <vt:lpstr>Эркер</vt:lpstr>
      <vt:lpstr>4_Тема Office</vt:lpstr>
      <vt:lpstr>22_Тема Office</vt:lpstr>
      <vt:lpstr>25_Тема Office</vt:lpstr>
      <vt:lpstr>26_Тема Office</vt:lpstr>
      <vt:lpstr>Урок  математики 2  класс   </vt:lpstr>
      <vt:lpstr>=66 </vt:lpstr>
      <vt:lpstr>= 84</vt:lpstr>
      <vt:lpstr>= 29</vt:lpstr>
      <vt:lpstr>= 94</vt:lpstr>
      <vt:lpstr>= 20</vt:lpstr>
      <vt:lpstr>Слайд 7</vt:lpstr>
      <vt:lpstr>В древнем Египте границы земельных участков измеряли ходьбой. Египтяне шли по границе своего участка и измеряли его. Так и появилось слово: «пери» – ходить, «метрос» – измерять.  </vt:lpstr>
      <vt:lpstr>Слайд 9</vt:lpstr>
      <vt:lpstr>Слайд 10</vt:lpstr>
      <vt:lpstr>Слайд 11</vt:lpstr>
      <vt:lpstr>Слайд 12</vt:lpstr>
      <vt:lpstr>Периметр </vt:lpstr>
      <vt:lpstr>Людям каких профессий нужно знание периметра?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Ниночка</dc:creator>
  <cp:lastModifiedBy>для всех</cp:lastModifiedBy>
  <cp:revision>105</cp:revision>
  <dcterms:created xsi:type="dcterms:W3CDTF">2012-02-26T09:27:17Z</dcterms:created>
  <dcterms:modified xsi:type="dcterms:W3CDTF">2012-12-06T02:55:48Z</dcterms:modified>
</cp:coreProperties>
</file>