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2" r:id="rId12"/>
    <p:sldId id="268" r:id="rId13"/>
    <p:sldId id="265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E8777-E567-4896-AB0B-3CA02FEA6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A6C1B-76E4-407B-BE04-CD3826826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C89F2-0BC6-463E-8CE1-12F9027E0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26670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00FF"/>
                </a:solidFill>
              </a:rPr>
              <a:t>Зима </a:t>
            </a:r>
            <a:br>
              <a:rPr lang="ru-RU" b="1" i="1" dirty="0" smtClean="0">
                <a:solidFill>
                  <a:srgbClr val="0000FF"/>
                </a:solidFill>
              </a:rPr>
            </a:br>
            <a:r>
              <a:rPr lang="ru-RU" b="1" i="1" dirty="0" smtClean="0">
                <a:solidFill>
                  <a:srgbClr val="0000FF"/>
                </a:solidFill>
              </a:rPr>
              <a:t>в произведениях </a:t>
            </a:r>
            <a:br>
              <a:rPr lang="ru-RU" b="1" i="1" dirty="0" smtClean="0">
                <a:solidFill>
                  <a:srgbClr val="0000FF"/>
                </a:solidFill>
              </a:rPr>
            </a:br>
            <a:r>
              <a:rPr lang="ru-RU" b="1" i="1" dirty="0" smtClean="0">
                <a:solidFill>
                  <a:srgbClr val="0000FF"/>
                </a:solidFill>
              </a:rPr>
              <a:t>русских художников.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562600"/>
            <a:ext cx="3733800" cy="6858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sz="1800" b="1" smtClean="0"/>
              <a:t>Учитель начальных классов: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1800" b="1" smtClean="0"/>
              <a:t>Супрун л. В.</a:t>
            </a:r>
          </a:p>
        </p:txBody>
      </p:sp>
      <p:pic>
        <p:nvPicPr>
          <p:cNvPr id="4" name="Picture 4" descr="Деревья в снег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52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4038600" cy="5440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На  севере  диком  стоит  одиноко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На  голой  вершине  сосна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И дремлет,  качаясь,  и  снегом  сыпучим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Одета,   как  ризой,   она.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И снится  ей  всё,  что  в  пустыне далёкой,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В  том  крае,   где  солнца восход,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Одна и  грустна на утёсе горючем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 Прекрасная  пальма  растёт.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( Ю. Лермонтов)</a:t>
            </a:r>
          </a:p>
        </p:txBody>
      </p:sp>
      <p:pic>
        <p:nvPicPr>
          <p:cNvPr id="16395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381000"/>
            <a:ext cx="4114800" cy="6172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С.П.Ткачев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910" y="1571612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Художник </a:t>
            </a:r>
            <a:r>
              <a:rPr lang="ru-RU" dirty="0" smtClean="0"/>
              <a:t>острой живописной манеры, тяготеющий к масштабным полотнам, к созданию сюжетно развернутых работ. В центре внимания </a:t>
            </a:r>
            <a:r>
              <a:rPr lang="ru-RU" dirty="0" smtClean="0"/>
              <a:t>художника, выросшего </a:t>
            </a:r>
            <a:r>
              <a:rPr lang="ru-RU" dirty="0" smtClean="0"/>
              <a:t>в селе, – русская деревня.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00174"/>
            <a:ext cx="307955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534400" cy="1143000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ru-RU" sz="3600" b="1" dirty="0" smtClean="0">
                <a:solidFill>
                  <a:srgbClr val="FF9900"/>
                </a:solidFill>
              </a:rPr>
              <a:t>С. Ткачёв </a:t>
            </a:r>
            <a:br>
              <a:rPr lang="ru-RU" sz="3600" b="1" dirty="0" smtClean="0">
                <a:solidFill>
                  <a:srgbClr val="FF9900"/>
                </a:solidFill>
              </a:rPr>
            </a:br>
            <a:r>
              <a:rPr lang="ru-RU" sz="3600" b="1" dirty="0" smtClean="0">
                <a:solidFill>
                  <a:srgbClr val="FF9900"/>
                </a:solidFill>
              </a:rPr>
              <a:t>«В зимний праздник. Деревня».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3657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dirty="0" smtClean="0"/>
              <a:t>	</a:t>
            </a:r>
            <a:r>
              <a:rPr lang="ru-RU" sz="2400" b="1" dirty="0" smtClean="0"/>
              <a:t>У картины особенный колорит, она привлекает внимание серебристо-серыми с синевой оттенками красок, 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	и веет от неё настроением радостным,   праздничным.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857364"/>
            <a:ext cx="442915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Василий Суриков</a:t>
            </a:r>
          </a:p>
        </p:txBody>
      </p:sp>
      <p:pic>
        <p:nvPicPr>
          <p:cNvPr id="512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676400"/>
            <a:ext cx="3276600" cy="4343400"/>
          </a:xfrm>
          <a:noFill/>
        </p:spPr>
      </p:pic>
      <p:sp>
        <p:nvSpPr>
          <p:cNvPr id="13315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 Автор многих картин на темы российской истории и прекрасных портретов. Он мастерски владел композицией,   цветовым  решением  картины.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228600"/>
            <a:ext cx="6096000" cy="4419600"/>
          </a:xfrm>
          <a:noFill/>
        </p:spPr>
      </p:pic>
      <p:sp>
        <p:nvSpPr>
          <p:cNvPr id="14338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724400"/>
            <a:ext cx="8153400" cy="213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		</a:t>
            </a:r>
            <a:r>
              <a:rPr lang="ru-RU" sz="2400" b="1" smtClean="0"/>
              <a:t>Чёрно-коричневый фон ковра усиливает звучание цвета орнамента, который резко отделяется от нежных голубовато-серых с желтизной оттенков снега и неба, синевы дальних  заснеженных  полей и леса.</a:t>
            </a:r>
          </a:p>
        </p:txBody>
      </p:sp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3794125" y="4114800"/>
            <a:ext cx="534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В. Суриков. «Взятие снежного городка»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		</a:t>
            </a:r>
            <a:r>
              <a:rPr lang="ru-RU" sz="2400" b="1" smtClean="0"/>
              <a:t>Разудалая молодёжь, смеющиеся румяные девушки, нарядные костюмы, разноцветные узоры на одеждах, ковре, дугах — всё полно радости,  создаёт  настроение  праздника.</a:t>
            </a:r>
          </a:p>
        </p:txBody>
      </p:sp>
      <p:pic>
        <p:nvPicPr>
          <p:cNvPr id="1024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295400"/>
            <a:ext cx="41148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Деревья в снег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Зим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6348412" cy="491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 smtClean="0">
                <a:solidFill>
                  <a:srgbClr val="FFFF00"/>
                </a:solidFill>
              </a:rPr>
              <a:t>Чародейкою Зимою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 smtClean="0">
                <a:solidFill>
                  <a:srgbClr val="FFFF00"/>
                </a:solidFill>
              </a:rPr>
              <a:t>Околдован лес стоит —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 smtClean="0">
                <a:solidFill>
                  <a:srgbClr val="FFFF00"/>
                </a:solidFill>
              </a:rPr>
              <a:t>И под снежной бахромою, Неподвижною,  немою,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 smtClean="0">
                <a:solidFill>
                  <a:srgbClr val="FFFF00"/>
                </a:solidFill>
              </a:rPr>
              <a:t>Чудной жизнью он блестит.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 smtClean="0">
                <a:solidFill>
                  <a:srgbClr val="FFFF00"/>
                </a:solidFill>
              </a:rPr>
              <a:t>И стоит он,  околдован,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 smtClean="0">
                <a:solidFill>
                  <a:srgbClr val="FFFF00"/>
                </a:solidFill>
              </a:rPr>
              <a:t>Не мертвец и не живой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 smtClean="0">
                <a:solidFill>
                  <a:srgbClr val="FFFF00"/>
                </a:solidFill>
              </a:rPr>
              <a:t>Сном волшебным очарован,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 smtClean="0">
                <a:solidFill>
                  <a:srgbClr val="FFFF00"/>
                </a:solidFill>
              </a:rPr>
              <a:t>Весь опутан,  весь окован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 smtClean="0">
                <a:solidFill>
                  <a:srgbClr val="FFFF00"/>
                </a:solidFill>
              </a:rPr>
              <a:t>Лёгкой  цепью  пуховой...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i="1" dirty="0" smtClean="0">
                <a:solidFill>
                  <a:srgbClr val="FFFF00"/>
                </a:solidFill>
              </a:rPr>
              <a:t>			Ф. Тютчев</a:t>
            </a:r>
          </a:p>
          <a:p>
            <a:pPr algn="r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         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 descr="P9482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79525" y="4227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85800" y="5943600"/>
            <a:ext cx="7661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00FF"/>
                </a:solidFill>
              </a:rPr>
              <a:t>Хороша </a:t>
            </a:r>
            <a:r>
              <a:rPr lang="ru-RU" sz="4000" b="1" i="1" dirty="0" smtClean="0">
                <a:solidFill>
                  <a:srgbClr val="0000FF"/>
                </a:solidFill>
              </a:rPr>
              <a:t>наша русская зима</a:t>
            </a:r>
            <a:r>
              <a:rPr lang="ru-RU" sz="4000" b="1" i="1" dirty="0">
                <a:solidFill>
                  <a:srgbClr val="0000FF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" descr="48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10200"/>
            <a:ext cx="7924800" cy="1447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dirty="0" smtClean="0"/>
              <a:t>	</a:t>
            </a:r>
            <a:r>
              <a:rPr lang="ru-RU" sz="3600" i="1" dirty="0" smtClean="0"/>
              <a:t>Огромное снежное покрывало застилает всё вокруг.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199069"/>
          <p:cNvPicPr>
            <a:picLocks noChangeAspect="1" noChangeArrowheads="1"/>
          </p:cNvPicPr>
          <p:nvPr/>
        </p:nvPicPr>
        <p:blipFill>
          <a:blip r:embed="rId2" cstate="print"/>
          <a:srcRect l="4385" t="6580" r="3510" b="2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286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dirty="0" smtClean="0"/>
              <a:t>    А как ударят морозы, инеем, сказочным узором раскрасят они деревья и дома.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167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763000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066800" y="838200"/>
            <a:ext cx="614944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Book Antiqua" pitchFamily="18" charset="0"/>
              </a:rPr>
              <a:t>Вечор, ты помнишь, вьюга злилась,</a:t>
            </a:r>
          </a:p>
          <a:p>
            <a:r>
              <a:rPr lang="ru-RU" sz="2800" b="1" i="1" dirty="0">
                <a:latin typeface="Book Antiqua" pitchFamily="18" charset="0"/>
              </a:rPr>
              <a:t>На мутном небе мгла носилась,</a:t>
            </a:r>
          </a:p>
          <a:p>
            <a:r>
              <a:rPr lang="ru-RU" sz="2800" b="1" i="1" dirty="0">
                <a:latin typeface="Book Antiqua" pitchFamily="18" charset="0"/>
              </a:rPr>
              <a:t>Луна, как бледное пятно,</a:t>
            </a:r>
          </a:p>
          <a:p>
            <a:r>
              <a:rPr lang="ru-RU" sz="2800" b="1" i="1" dirty="0">
                <a:latin typeface="Book Antiqua" pitchFamily="18" charset="0"/>
              </a:rPr>
              <a:t>Сквозь тучи мрачные желтела,</a:t>
            </a:r>
          </a:p>
          <a:p>
            <a:r>
              <a:rPr lang="ru-RU" sz="2800" b="1" i="1" dirty="0">
                <a:latin typeface="Book Antiqua" pitchFamily="18" charset="0"/>
              </a:rPr>
              <a:t>И ты печальная сидела-</a:t>
            </a:r>
          </a:p>
          <a:p>
            <a:r>
              <a:rPr lang="ru-RU" sz="2800" b="1" i="1" dirty="0">
                <a:latin typeface="Book Antiqua" pitchFamily="18" charset="0"/>
              </a:rPr>
              <a:t>А нынче… погляди в окно:</a:t>
            </a:r>
          </a:p>
          <a:p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0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724400" y="304800"/>
            <a:ext cx="531106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Book Antiqua" pitchFamily="18" charset="0"/>
              </a:rPr>
              <a:t>Под голубыми небесами</a:t>
            </a:r>
          </a:p>
          <a:p>
            <a:r>
              <a:rPr lang="ru-RU" sz="2800" b="1" i="1" dirty="0">
                <a:latin typeface="Book Antiqua" pitchFamily="18" charset="0"/>
              </a:rPr>
              <a:t>Великолепными коврами,</a:t>
            </a:r>
          </a:p>
          <a:p>
            <a:r>
              <a:rPr lang="ru-RU" sz="2800" b="1" i="1" dirty="0">
                <a:latin typeface="Book Antiqua" pitchFamily="18" charset="0"/>
              </a:rPr>
              <a:t>Блестя на солнце, снег лежит;</a:t>
            </a:r>
          </a:p>
          <a:p>
            <a:r>
              <a:rPr lang="ru-RU" sz="2800" b="1" i="1" dirty="0">
                <a:latin typeface="Book Antiqua" pitchFamily="18" charset="0"/>
              </a:rPr>
              <a:t>Прозрачный лес один чернеет,</a:t>
            </a:r>
          </a:p>
          <a:p>
            <a:r>
              <a:rPr lang="ru-RU" sz="2800" b="1" i="1" dirty="0">
                <a:latin typeface="Book Antiqua" pitchFamily="18" charset="0"/>
              </a:rPr>
              <a:t>И ель сквозь иней зеленеет,</a:t>
            </a:r>
          </a:p>
          <a:p>
            <a:r>
              <a:rPr lang="ru-RU" sz="2800" b="1" i="1" dirty="0">
                <a:latin typeface="Book Antiqua" pitchFamily="18" charset="0"/>
              </a:rPr>
              <a:t>И речка подо льдом блестит.</a:t>
            </a:r>
          </a:p>
          <a:p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724400" y="381000"/>
            <a:ext cx="4267200" cy="884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/>
              <a:t>И. Грабарь </a:t>
            </a:r>
            <a:r>
              <a:rPr lang="ru-RU" sz="2800" dirty="0" smtClean="0"/>
              <a:t>Февральская лазурь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7244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i="1" dirty="0" smtClean="0"/>
              <a:t>	</a:t>
            </a:r>
            <a:br>
              <a:rPr lang="ru-RU" sz="2000" i="1" dirty="0" smtClean="0"/>
            </a:br>
            <a:endParaRPr lang="ru-RU" sz="2000" i="1" dirty="0" smtClean="0"/>
          </a:p>
        </p:txBody>
      </p:sp>
      <p:pic>
        <p:nvPicPr>
          <p:cNvPr id="2151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1505" y="1600200"/>
            <a:ext cx="2551989" cy="4525963"/>
          </a:xfr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419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57200" y="228600"/>
            <a:ext cx="381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К. Коровин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Зимой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И</a:t>
            </a:r>
            <a:r>
              <a:rPr lang="ru-RU" dirty="0" smtClean="0"/>
              <a:t>. И. </a:t>
            </a:r>
            <a:r>
              <a:rPr lang="ru-RU" dirty="0" smtClean="0"/>
              <a:t>Шишкин</a:t>
            </a:r>
          </a:p>
        </p:txBody>
      </p:sp>
      <p:pic>
        <p:nvPicPr>
          <p:cNvPr id="1434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295400"/>
            <a:ext cx="3733800" cy="4953000"/>
          </a:xfrm>
          <a:noFill/>
        </p:spPr>
      </p:pic>
      <p:sp>
        <p:nvSpPr>
          <p:cNvPr id="1741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	</a:t>
            </a:r>
            <a:r>
              <a:rPr lang="ru-RU" sz="2400" b="1" smtClean="0"/>
              <a:t>Являлся создателем русского эпического пейзажа. Произведения этого популярнейшего художника хорошо известны. Наследие Шишкина велико: это сотни картин, тысячи этюдов и рисунков, множество гравюр.</a:t>
            </a:r>
            <a:r>
              <a:rPr lang="ru-RU" sz="2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</TotalTime>
  <Words>249</Words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Зима  в произведениях  русских художников.</vt:lpstr>
      <vt:lpstr>Слайд 2</vt:lpstr>
      <vt:lpstr>Слайд 3</vt:lpstr>
      <vt:lpstr>Слайд 4</vt:lpstr>
      <vt:lpstr>Слайд 5</vt:lpstr>
      <vt:lpstr>Слайд 6</vt:lpstr>
      <vt:lpstr>Слайд 7</vt:lpstr>
      <vt:lpstr>И. Грабарь Февральская лазурь</vt:lpstr>
      <vt:lpstr>И. И. Шишкин</vt:lpstr>
      <vt:lpstr>Слайд 10</vt:lpstr>
      <vt:lpstr>С.П.Ткачев</vt:lpstr>
      <vt:lpstr>С. Ткачёв  «В зимний праздник. Деревня».</vt:lpstr>
      <vt:lpstr>Василий Суриков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Sea</cp:lastModifiedBy>
  <cp:revision>8</cp:revision>
  <dcterms:modified xsi:type="dcterms:W3CDTF">2012-09-12T17:28:49Z</dcterms:modified>
</cp:coreProperties>
</file>