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74" r:id="rId2"/>
    <p:sldId id="256" r:id="rId3"/>
    <p:sldId id="257" r:id="rId4"/>
    <p:sldId id="261" r:id="rId5"/>
    <p:sldId id="258" r:id="rId6"/>
    <p:sldId id="260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216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22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922ED-B74C-4C8B-8287-ACDB80E3657F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AEF69-B53D-406D-BA47-DBF7BAC910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1714488"/>
            <a:ext cx="7772400" cy="1071570"/>
          </a:xfrm>
        </p:spPr>
        <p:txBody>
          <a:bodyPr>
            <a:noAutofit/>
          </a:bodyPr>
          <a:lstStyle>
            <a:lvl1pPr algn="l">
              <a:defRPr sz="70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38" y="2857496"/>
            <a:ext cx="7643866" cy="928694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xmas1_seco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750594"/>
            <a:ext cx="9144000" cy="21074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500306"/>
            <a:ext cx="8229600" cy="3714776"/>
          </a:xfrm>
        </p:spPr>
        <p:txBody>
          <a:bodyPr/>
          <a:lstStyle>
            <a:lvl1pPr>
              <a:lnSpc>
                <a:spcPct val="150000"/>
              </a:lnSpc>
              <a:buFontTx/>
              <a:buNone/>
              <a:defRPr sz="2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000">
              <a:lnSpc>
                <a:spcPct val="100000"/>
              </a:lnSpc>
              <a:buFont typeface="Arial" pitchFamily="34" charset="0"/>
              <a:buChar char="•"/>
              <a:defRPr sz="2100" b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First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0000" y="1428736"/>
            <a:ext cx="8215370" cy="492443"/>
          </a:xfrm>
        </p:spPr>
        <p:txBody>
          <a:bodyPr wrap="square" anchor="ctr" anchorCtr="0">
            <a:spAutoFit/>
          </a:bodyPr>
          <a:lstStyle>
            <a:lvl1pPr marL="0" indent="0">
              <a:buNone/>
              <a:defRPr sz="2600" b="1">
                <a:solidFill>
                  <a:srgbClr val="003399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0000" y="270000"/>
            <a:ext cx="8229600" cy="1143000"/>
          </a:xfrm>
        </p:spPr>
        <p:txBody>
          <a:bodyPr/>
          <a:lstStyle>
            <a:lvl1pPr algn="l">
              <a:defRPr sz="4100" b="1">
                <a:solidFill>
                  <a:srgbClr val="003399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xmas1_seco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750594"/>
            <a:ext cx="9144000" cy="21074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sz="4100" b="1">
                <a:solidFill>
                  <a:srgbClr val="003399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xmas1_seco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750594"/>
            <a:ext cx="9144000" cy="210740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sz="4100" b="1">
                <a:solidFill>
                  <a:srgbClr val="003399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500174"/>
            <a:ext cx="4043362" cy="642942"/>
          </a:xfrm>
        </p:spPr>
        <p:txBody>
          <a:bodyPr wrap="square" anchor="b" anchorCtr="0">
            <a:noAutofit/>
          </a:bodyPr>
          <a:lstStyle>
            <a:lvl1pPr marL="0" indent="0">
              <a:buNone/>
              <a:defRPr sz="2000" b="1">
                <a:solidFill>
                  <a:srgbClr val="003399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4"/>
          </p:nvPr>
        </p:nvSpPr>
        <p:spPr>
          <a:xfrm>
            <a:off x="4643438" y="1500174"/>
            <a:ext cx="4043362" cy="642942"/>
          </a:xfrm>
        </p:spPr>
        <p:txBody>
          <a:bodyPr wrap="square" anchor="b" anchorCtr="0">
            <a:noAutofit/>
          </a:bodyPr>
          <a:lstStyle>
            <a:lvl1pPr marL="0" indent="0">
              <a:buNone/>
              <a:defRPr sz="2000" b="1">
                <a:solidFill>
                  <a:srgbClr val="003399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xmas1_seco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750594"/>
            <a:ext cx="9144000" cy="210740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sz="4100" b="1">
                <a:solidFill>
                  <a:srgbClr val="003399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xmas1_seco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750594"/>
            <a:ext cx="9144000" cy="210740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l">
              <a:defRPr sz="4100" b="1">
                <a:solidFill>
                  <a:srgbClr val="003399"/>
                </a:solidFill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xmas1_seco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750594"/>
            <a:ext cx="9144000" cy="21074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457200" y="285728"/>
            <a:ext cx="3043230" cy="1143008"/>
          </a:xfrm>
        </p:spPr>
        <p:txBody>
          <a:bodyPr wrap="square" anchor="b" anchorCtr="0">
            <a:noAutofit/>
          </a:bodyPr>
          <a:lstStyle>
            <a:lvl1pPr marL="0" indent="0">
              <a:buNone/>
              <a:defRPr sz="2000" b="1">
                <a:solidFill>
                  <a:srgbClr val="003399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xmas1_secon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750594"/>
            <a:ext cx="9144000" cy="2107406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3702-E0AF-4D3B-BD86-0376970D658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 Placeholder 2"/>
          <p:cNvSpPr>
            <a:spLocks noGrp="1"/>
          </p:cNvSpPr>
          <p:nvPr>
            <p:ph type="body" idx="13"/>
          </p:nvPr>
        </p:nvSpPr>
        <p:spPr>
          <a:xfrm>
            <a:off x="1785918" y="4857760"/>
            <a:ext cx="5500726" cy="500066"/>
          </a:xfrm>
        </p:spPr>
        <p:txBody>
          <a:bodyPr wrap="square" anchor="b" anchorCtr="0">
            <a:noAutofit/>
          </a:bodyPr>
          <a:lstStyle>
            <a:lvl1pPr marL="0" indent="0">
              <a:buNone/>
              <a:defRPr sz="2000" b="1">
                <a:solidFill>
                  <a:srgbClr val="003399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13702-E0AF-4D3B-BD86-0376970D658D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883ED-C4EE-4629-B4DF-4BC0CF7D53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hyperlink" Target="http://images.yandex.ru/yandsearch?text=%D0%B0%D0%BD%D0%B8%D0%BC%D0%B0%D1%86%D0%B8%D1%8F%20%D0%BD%D0%B0%20%D1%82%D0%B5%D0%BC%D1%83%20%D0%B7%D0%B0%D1%80%D1%8F%D0%B4%D0%BA%D0%B0%20%D1%81%D0%BF%D0%BE%D1%80%D1%82&amp;fp=0&amp;pos=7&amp;uinfo=ww-1264-wh-929-fw-1039-fh-598-pd-1&amp;rpt=simage&amp;img_url=http://s7.rimg.info/cca41d69a1019780a2b228799167a861.gif" TargetMode="External"/><Relationship Id="rId18" Type="http://schemas.openxmlformats.org/officeDocument/2006/relationships/image" Target="../media/image20.gif"/><Relationship Id="rId3" Type="http://schemas.openxmlformats.org/officeDocument/2006/relationships/hyperlink" Target="http://images.yandex.ru/yandsearch?text=%D0%BE%D0%BB%D0%B8%D0%BC%D0%BF%D0%B8%D0%B9%D1%81%D0%BA%D0%B8%D0%B9%20%D1%81%D0%B8%D0%BC%D0%B2%D0%BE%D0%BB%20%D0%B0%D0%BD%D0%B8%D0%BC%D0%B0%D1%86%D0%B8%D1%8F&amp;fp=0&amp;pos=13&amp;uinfo=ww-1264-wh-929-fw-1039-fh-598-pd-1&amp;rpt=simage&amp;img_url=http://forum.allnokia.ru/files/08/30/00113_655.gif" TargetMode="External"/><Relationship Id="rId7" Type="http://schemas.openxmlformats.org/officeDocument/2006/relationships/hyperlink" Target="http://images.yandex.ru/yandsearch?text=%D1%81%D0%BF%D0%BE%D1%80%D1%82%20%D0%B0%D0%BD%D0%B8%D0%BC%D0%B0%D1%86%D0%B8%D1%8F&amp;fp=0&amp;pos=26&amp;uinfo=ww-1264-wh-929-fw-1039-fh-598-pd-1&amp;rpt=simage&amp;img_url=http://www.123gif.de/gifs/menschen/menschen-0157.gif" TargetMode="External"/><Relationship Id="rId12" Type="http://schemas.openxmlformats.org/officeDocument/2006/relationships/image" Target="../media/image17.gif"/><Relationship Id="rId17" Type="http://schemas.openxmlformats.org/officeDocument/2006/relationships/hyperlink" Target="http://images.yandex.ru/yandsearch?text=%20%D0%BE%D0%BB%D0%B8%D0%BC%D0%BF%D0%B8%D0%B0%D0%B4%D0%B0%20%D0%B0%D0%BD%D0%B8%D0%BC%D0%B0%D1%86%D0%B8%D1%8F&amp;fp=0&amp;pos=18&amp;uinfo=ww-1264-wh-929-fw-1039-fh-598-pd-1&amp;rpt=simage&amp;img_url=http://s59.radikal.ru/i164/0812/4b/c35f753c1ed7.gif" TargetMode="Externa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9.gif"/><Relationship Id="rId1" Type="http://schemas.openxmlformats.org/officeDocument/2006/relationships/audio" Target="file:///C:\Users\User\Desktop\&#1086;&#1090;&#1082;&#1088;&#1099;&#1090;&#1099;&#1081;%20&#1091;&#1088;&#1086;&#1082;%20&#1087;&#1086;%20&#1084;&#1072;&#1090;&#1077;&#1084;&#1072;&#1090;&#1080;&#1082;&#1077;%20&#1056;&#1077;&#1096;&#1077;&#1085;&#1080;&#1077;%20&#1091;&#1088;&#1072;&#1074;&#1085;&#1077;&#1085;&#1080;&#1081;%205.02.2014\&#1054;&#1083;&#1080;&#1084;&#1087;&#1080;&#1072;&#1076;&#1072;%20&#1074;%20&#1089;&#1086;&#1095;&#1080;.mp3" TargetMode="External"/><Relationship Id="rId6" Type="http://schemas.openxmlformats.org/officeDocument/2006/relationships/image" Target="../media/image14.gif"/><Relationship Id="rId11" Type="http://schemas.openxmlformats.org/officeDocument/2006/relationships/hyperlink" Target="http://images.yandex.ru/yandsearch?text=%D0%B0%D0%BD%D0%B8%D0%BC%D0%B0%D1%86%D0%B8%D1%8F%20%D0%BD%D0%B0%20%D1%82%D0%B5%D0%BC%D1%83%20%D0%B7%D0%B0%D1%80%D1%8F%D0%B4%D0%BA%D0%B0%20%D1%81%D0%BF%D0%BE%D1%80%D1%82&amp;fp=0&amp;pos=6&amp;uinfo=ww-1264-wh-929-fw-1039-fh-598-pd-1&amp;rpt=simage&amp;img_url=http://s10.rimg.info/839723a96d351449c6cc0ebf14eef73c.gif" TargetMode="External"/><Relationship Id="rId5" Type="http://schemas.openxmlformats.org/officeDocument/2006/relationships/hyperlink" Target="http://images.yandex.ru/yandsearch?text=%D1%81%D0%BF%D0%BE%D1%80%D1%82%20%D0%B0%D0%BD%D0%B8%D0%BC%D0%B0%D1%86%D0%B8%D1%8F&amp;fp=0&amp;pos=5&amp;uinfo=ww-1264-wh-929-fw-1039-fh-598-pd-1&amp;rpt=simage&amp;img_url=http://foirouland.ville.free.fr/_private/Centre_Achat/basketball_player_dribbling_lg_nwm.gif" TargetMode="External"/><Relationship Id="rId15" Type="http://schemas.openxmlformats.org/officeDocument/2006/relationships/hyperlink" Target="http://images.yandex.ru/yandsearch?p=1&amp;text=%D0%B0%D0%BD%D0%B8%D0%BC%D0%B0%D1%86%D0%B8%D1%8F%20%D0%BD%D0%B0%20%D1%82%D0%B5%D0%BC%D1%83%20%D0%B7%D0%B0%D1%80%D1%8F%D0%B4%D0%BA%D0%B0%20%D1%81%D0%BF%D0%BE%D1%80%D1%82&amp;fp=1&amp;pos=30&amp;uinfo=ww-1264-wh-929-fw-1039-fh-598-pd-1&amp;rpt=simage&amp;img_url=http://omp.ucoz.com/_tbkp/09/114061663.jpg" TargetMode="External"/><Relationship Id="rId10" Type="http://schemas.openxmlformats.org/officeDocument/2006/relationships/image" Target="../media/image16.gif"/><Relationship Id="rId19" Type="http://schemas.openxmlformats.org/officeDocument/2006/relationships/image" Target="../media/image9.png"/><Relationship Id="rId4" Type="http://schemas.openxmlformats.org/officeDocument/2006/relationships/image" Target="../media/image13.gif"/><Relationship Id="rId9" Type="http://schemas.openxmlformats.org/officeDocument/2006/relationships/hyperlink" Target="http://images.yandex.ru/yandsearch?text=%D1%81%D0%BF%D0%BE%D1%80%D1%82%20%D0%B0%D0%BD%D0%B8%D0%BC%D0%B0%D1%86%D0%B8%D1%8F&amp;fp=0&amp;pos=28&amp;uinfo=ww-1264-wh-929-fw-1039-fh-598-pd-1&amp;rpt=simage&amp;img_url=http://aerobic.wbl.sk/aerobics_lady_knee_to_a_ha.gif" TargetMode="External"/><Relationship Id="rId1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hyperlink" Target="http://images.yandex.ru/yandsearch?text=%D1%81%D0%BC%D0%B0%D0%B9%D0%BB%D0%B8%D0%BA%D0%B8&amp;fp=0&amp;pos=19&amp;uinfo=ww-1264-wh-929-fw-1039-fh-598-pd-1&amp;rpt=simage&amp;img_url=http://forumsmile.ru/u/b/6/3/b63baac99a1a243ab676b63cb79b1358.gif" TargetMode="External"/><Relationship Id="rId7" Type="http://schemas.openxmlformats.org/officeDocument/2006/relationships/hyperlink" Target="http://images.yandex.ru/yandsearch?p=2&amp;text=%D1%81%D0%BC%D0%B0%D0%B9%D0%BB%D0%B8%D0%BA%D0%B8%20%D0%B0%D0%BD%D0%B8%D0%BC%D0%B0%D1%86%D0%B8%D1%8F&amp;fp=2&amp;pos=62&amp;uinfo=ww-1264-wh-929-fw-1039-fh-598-pd-1&amp;rpt=simage&amp;img_url=http://www.edu54.ru/sites/default/files/userfiles/image/moi4.gi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hyperlink" Target="http://images.yandex.ru/yandsearch?p=1&amp;text=%D1%81%D0%BC%D0%B0%D0%B9%D0%BB%D0%B8%D0%BA%D0%B8%20%D0%B0%D0%BD%D0%B8%D0%BC%D0%B0%D1%86%D0%B8%D1%8F&amp;fp=1&amp;pos=52&amp;uinfo=ww-1264-wh-929-fw-1039-fh-598-pd-1&amp;rpt=simage&amp;img_url=http://img1.liveinternet.ru/images/attach/c/0/47/183/47183486_1249542915_227_4.gif" TargetMode="External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E%D0%BB%D0%B8%D0%BC%D0%BF%D0%B8%D0%B0%D0%B4%D0%B0%20%D0%B2%20%D1%81%D0%BE%D1%87%D0%B8%202014&amp;fp=0&amp;pos=9&amp;uinfo=ww-1264-wh-929-fw-1039-fh-598-pd-1&amp;rpt=simage&amp;img_url=http://www.ufatime.ru/wp-content/uploads/2010/12/sochi2014_22122010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1&amp;text=%D0%BE%D0%BB%D0%B8%D0%BC%D0%BF%D0%B8%D0%B9%D1%81%D0%BA%D0%B8%D0%B9%20%D1%81%D0%B8%D0%BC%D0%B2%D0%BE%D0%BB%20%D0%BB%D0%B5%D0%BE%D0%BF%D0%B0%D1%80%D0%B4&amp;fp=1&amp;pos=37&amp;uinfo=ww-1264-wh-929-fw-1039-fh-598-pd-1&amp;rpt=simage&amp;img_url=http://img0.liveinternet.ru/images/attach/c/2/70/367/70367777_Leo.jpg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86;&#1090;&#1082;&#1088;&#1099;&#1090;&#1099;&#1081;%20&#1091;&#1088;&#1086;&#1082;%20&#1087;&#1086;%20&#1084;&#1072;&#1090;&#1077;&#1084;&#1072;&#1090;&#1080;&#1082;&#1077;%20&#1056;&#1077;&#1096;&#1077;&#1085;&#1080;&#1077;%20&#1091;&#1088;&#1072;&#1074;&#1085;&#1077;&#1085;&#1080;&#1081;%205.02.2014\&#1044;&#1086;&#1073;&#1088;&#1086;%20&#1087;&#1086;&#1078;&#1072;&#1083;&#1086;&#1074;&#1072;&#1090;&#1100;,&#1086;&#1083;&#1080;&#1084;&#1087;&#1080;&#1072;&#1076;&#1072;..mp3" TargetMode="External"/><Relationship Id="rId6" Type="http://schemas.openxmlformats.org/officeDocument/2006/relationships/hyperlink" Target="http://images.yandex.ru/yandsearch?p=4&amp;text=%D0%BE%D0%BB%D0%B8%D0%BC%D0%BF%D0%B8%D0%B9%D1%81%D0%BA%D0%B8%D0%B9%20%D1%81%D0%B8%D0%BC%D0%B2%D0%BE%D0%BB%20%D0%B1%D0%B5%D0%BB%D1%8B%D0%B9%20%D0%BC%D0%B8%D1%88%D0%BA%D0%B0&amp;fp=4&amp;pos=142&amp;uinfo=ww-1264-wh-929-fw-1039-fh-598-pd-1&amp;rpt=simage&amp;img_url=http://is.mixmarket.biz/images/of/30813/33250247.jpg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images.yandex.ru/yandsearch?text=%D0%BE%D0%BB%D0%B8%D0%BC%D0%BF%D0%B8%D0%B9%D1%81%D0%BA%D0%B8%D0%B9%20%D1%81%D0%B8%D0%BC%D0%B2%D0%BE%D0%BB%20%D0%B7%D0%B0%D0%B9%D0%BA%D0%B0&amp;fp=0&amp;pos=0&amp;uinfo=ww-1264-wh-929-fw-1039-fh-598-pd-1&amp;rpt=simage&amp;img_url=http://talisman.sochi2014.com/upload/iblock/1ce/1cef6baf64ab5fd31191aca89415c9bb.png" TargetMode="Externa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435771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Открытый урок математики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класс «Школа России»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«Решение уравнений»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подготовила учитель начальных классов </a:t>
            </a:r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ГБОУ лицей №504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Боголюб Олеся Викторовна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43240" y="270000"/>
            <a:ext cx="6000760" cy="137305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Задача 20 - №4</a:t>
            </a:r>
            <a:br>
              <a:rPr lang="ru-RU" sz="6600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71818" cy="264318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2714620"/>
          <a:ext cx="9001156" cy="3500462"/>
        </p:xfrm>
        <a:graphic>
          <a:graphicData uri="http://schemas.openxmlformats.org/drawingml/2006/table">
            <a:tbl>
              <a:tblPr/>
              <a:tblGrid>
                <a:gridCol w="1928794"/>
                <a:gridCol w="2428892"/>
                <a:gridCol w="2357454"/>
                <a:gridCol w="1143008"/>
                <a:gridCol w="1143008"/>
              </a:tblGrid>
              <a:tr h="142876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013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57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85918" y="2714620"/>
            <a:ext cx="22860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Количество</a:t>
            </a:r>
          </a:p>
          <a:p>
            <a:pPr marL="457200" lvl="0" algn="ctr">
              <a:lnSpc>
                <a:spcPct val="115000"/>
              </a:lnSpc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банок на человека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2857496"/>
            <a:ext cx="2286000" cy="9417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algn="ctr">
              <a:lnSpc>
                <a:spcPct val="115000"/>
              </a:lnSpc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Количество туристов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2786058"/>
            <a:ext cx="278605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Общее количество банок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428660" y="4143380"/>
            <a:ext cx="2286000" cy="9417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algn="ctr">
              <a:lnSpc>
                <a:spcPct val="115000"/>
              </a:lnSpc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Мясные консервы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428660" y="5214950"/>
            <a:ext cx="2286000" cy="9417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algn="ctr">
              <a:lnSpc>
                <a:spcPct val="115000"/>
              </a:lnSpc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Овощные консервы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71670" y="4214818"/>
            <a:ext cx="1921553" cy="808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algn="ctr">
              <a:lnSpc>
                <a:spcPct val="115000"/>
              </a:lnSpc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 шт.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0232" y="5286388"/>
            <a:ext cx="1921553" cy="808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algn="ctr">
              <a:lnSpc>
                <a:spcPct val="115000"/>
              </a:lnSpc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 шт.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6248" y="4714884"/>
            <a:ext cx="2377574" cy="808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algn="ctr">
              <a:lnSpc>
                <a:spcPct val="115000"/>
              </a:lnSpc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19 чел.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86512" y="4214818"/>
            <a:ext cx="1492717" cy="808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algn="ctr">
              <a:lnSpc>
                <a:spcPct val="115000"/>
              </a:lnSpc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 б.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86512" y="5286388"/>
            <a:ext cx="1492717" cy="808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algn="ctr">
              <a:lnSpc>
                <a:spcPct val="115000"/>
              </a:lnSpc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 б.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29520" y="4714884"/>
            <a:ext cx="1492717" cy="808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algn="ctr">
              <a:lnSpc>
                <a:spcPct val="115000"/>
              </a:lnSpc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 б.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071670" cy="1885220"/>
          </a:xfrm>
        </p:spPr>
      </p:pic>
      <p:sp>
        <p:nvSpPr>
          <p:cNvPr id="3" name="Текст 2"/>
          <p:cNvSpPr>
            <a:spLocks noGrp="1"/>
          </p:cNvSpPr>
          <p:nvPr>
            <p:ph type="body" idx="13"/>
          </p:nvPr>
        </p:nvSpPr>
        <p:spPr>
          <a:xfrm>
            <a:off x="0" y="3209180"/>
            <a:ext cx="9144000" cy="646331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Множитель ∙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множитель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= произведение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64305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Слагаемое +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слагаемое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сумма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1488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Делимое : Делитель = Частное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071670" cy="1885220"/>
          </a:xfrm>
          <a:prstGeom prst="rect">
            <a:avLst/>
          </a:prstGeom>
        </p:spPr>
      </p:pic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4282" y="1785926"/>
          <a:ext cx="8715404" cy="1682496"/>
        </p:xfrm>
        <a:graphic>
          <a:graphicData uri="http://schemas.openxmlformats.org/drawingml/2006/table">
            <a:tbl>
              <a:tblPr/>
              <a:tblGrid>
                <a:gridCol w="2723552"/>
                <a:gridCol w="2991488"/>
                <a:gridCol w="3000364"/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r>
                        <a:rPr lang="ru-RU" sz="4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: </a:t>
                      </a:r>
                      <a:r>
                        <a:rPr lang="ru-RU" sz="48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r>
                        <a:rPr lang="ru-RU" sz="4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= </a:t>
                      </a:r>
                      <a:r>
                        <a:rPr lang="en-US" sz="4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</a:t>
                      </a:r>
                      <a:endParaRPr lang="ru-RU" sz="4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r>
                        <a:rPr lang="en-US" sz="4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= a : b</a:t>
                      </a:r>
                      <a:endParaRPr lang="ru-RU" sz="4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r>
                        <a:rPr lang="en-US" sz="4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: a = b</a:t>
                      </a:r>
                      <a:endParaRPr lang="ru-RU" sz="4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r>
                        <a:rPr lang="en-US" sz="4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= b ∙ a</a:t>
                      </a:r>
                      <a:endParaRPr lang="ru-RU" sz="4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r>
                        <a:rPr lang="ru-RU" sz="4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4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∙ a = b</a:t>
                      </a:r>
                      <a:endParaRPr lang="ru-RU" sz="4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</a:t>
                      </a:r>
                      <a:r>
                        <a:rPr lang="en-US" sz="4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= b </a:t>
                      </a:r>
                      <a:r>
                        <a:rPr lang="ru-RU" sz="4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r>
                        <a:rPr lang="en-US" sz="4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a</a:t>
                      </a:r>
                      <a:endParaRPr lang="ru-RU" sz="4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3938807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надо произведение разделить на известный множитель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найти неизвестное делимое: надо частное умножить на делитель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найти неизвестный делитель, надо делимое разделить на частное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3"/>
          </p:nvPr>
        </p:nvSpPr>
        <p:spPr>
          <a:xfrm>
            <a:off x="0" y="1285860"/>
            <a:ext cx="2143108" cy="28931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∙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54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54 : 18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3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Проверка: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∙ 3 = 54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54 = 54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20 - № 1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1428736"/>
            <a:ext cx="20717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: 16 = 3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3 ∙ 16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48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Проверка: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48 : 16 = 3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3 = 3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0826" y="1500174"/>
            <a:ext cx="23574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57 :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3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 = 57 : 3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 = 19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Проверка: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57 : 19 = 3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3 = 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odin.mobile9.com/download/media/41/sochi2014_pxr8qnhb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2000232" cy="1571612"/>
          </a:xfrm>
          <a:prstGeom prst="rect">
            <a:avLst/>
          </a:prstGeom>
          <a:noFill/>
        </p:spPr>
      </p:pic>
      <p:pic>
        <p:nvPicPr>
          <p:cNvPr id="22532" name="Picture 4" descr="http://www.shelbyed.k12.al.us/schools/rms/faculty/lmayes/basketball_player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928802"/>
            <a:ext cx="2286016" cy="2286016"/>
          </a:xfrm>
          <a:prstGeom prst="rect">
            <a:avLst/>
          </a:prstGeom>
          <a:noFill/>
        </p:spPr>
      </p:pic>
      <p:pic>
        <p:nvPicPr>
          <p:cNvPr id="22534" name="Picture 6" descr="http://www.clg-leger.ac-aix-marseille.fr/spip/IMG/arton144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1928802"/>
            <a:ext cx="2286016" cy="2286016"/>
          </a:xfrm>
          <a:prstGeom prst="rect">
            <a:avLst/>
          </a:prstGeom>
          <a:noFill/>
        </p:spPr>
      </p:pic>
      <p:pic>
        <p:nvPicPr>
          <p:cNvPr id="22536" name="Picture 8" descr="http://www.medicinageriatrica.com.br/wp-content/uploads/2011/01/aerobics_lady_knee_to_a_ha.gif">
            <a:hlinkClick r:id="rId9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00826" y="1928802"/>
            <a:ext cx="2357454" cy="2286016"/>
          </a:xfrm>
          <a:prstGeom prst="rect">
            <a:avLst/>
          </a:prstGeom>
          <a:noFill/>
        </p:spPr>
      </p:pic>
      <p:pic>
        <p:nvPicPr>
          <p:cNvPr id="22538" name="Picture 10" descr="http://forum.myjane.ru/weblogs/upload/770/1072149194787474614046.gif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85852" y="4357670"/>
            <a:ext cx="2500330" cy="2500330"/>
          </a:xfrm>
          <a:prstGeom prst="rect">
            <a:avLst/>
          </a:prstGeom>
          <a:noFill/>
        </p:spPr>
      </p:pic>
      <p:pic>
        <p:nvPicPr>
          <p:cNvPr id="22540" name="Picture 12" descr="http://www.kch.uiuc.edu/Research/Labs/neurocognitive-kinesiology/files/Stretch.gif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72066" y="4286256"/>
            <a:ext cx="2314316" cy="2571744"/>
          </a:xfrm>
          <a:prstGeom prst="rect">
            <a:avLst/>
          </a:prstGeom>
          <a:noFill/>
        </p:spPr>
      </p:pic>
      <p:pic>
        <p:nvPicPr>
          <p:cNvPr id="22542" name="Picture 14" descr="http://www.grovit.cz/ZABAVNY_majka57/GIF/sport/atletika/atletik058.gif">
            <a:hlinkClick r:id="rId15"/>
          </p:cNvPr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11336" y="142852"/>
            <a:ext cx="6432664" cy="6858000"/>
          </a:xfrm>
          <a:prstGeom prst="rect">
            <a:avLst/>
          </a:prstGeom>
          <a:noFill/>
        </p:spPr>
      </p:pic>
      <p:pic>
        <p:nvPicPr>
          <p:cNvPr id="22544" name="Picture 16" descr="http://www.webdesign.org/img_articles/9476/fire_effect_final_15.gif">
            <a:hlinkClick r:id="rId17"/>
          </p:cNvPr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143900" y="0"/>
            <a:ext cx="1000100" cy="1571612"/>
          </a:xfrm>
          <a:prstGeom prst="rect">
            <a:avLst/>
          </a:prstGeom>
          <a:noFill/>
        </p:spPr>
      </p:pic>
      <p:pic>
        <p:nvPicPr>
          <p:cNvPr id="16" name="Олимпиада в соч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 cstate="print"/>
          <a:stretch>
            <a:fillRect/>
          </a:stretch>
        </p:blipFill>
        <p:spPr>
          <a:xfrm>
            <a:off x="21428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071670" cy="1885220"/>
          </a:xfrm>
        </p:spPr>
      </p:pic>
      <p:sp>
        <p:nvSpPr>
          <p:cNvPr id="6" name="TextBox 5"/>
          <p:cNvSpPr txBox="1"/>
          <p:nvPr/>
        </p:nvSpPr>
        <p:spPr>
          <a:xfrm>
            <a:off x="571472" y="2285992"/>
            <a:ext cx="1285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500042"/>
            <a:ext cx="714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2357430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0892" y="214290"/>
            <a:ext cx="1857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50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174" y="4572008"/>
            <a:ext cx="1285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-0.1191 0.239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-0.20764 -0.021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0.24896 -0.323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07587 0.31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3714776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∙ 4 = 56             51 : у = 3          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– 19 = 6 ∙ 7 </a:t>
            </a: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Работа в рабочей тетради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пьедеста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429132"/>
          </a:xfrm>
          <a:prstGeom prst="rect">
            <a:avLst/>
          </a:prstGeom>
        </p:spPr>
      </p:pic>
      <p:pic>
        <p:nvPicPr>
          <p:cNvPr id="24580" name="Picture 4" descr="http://s012.radikal.ru/i320/1112/80/b38deaae6d5a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0"/>
            <a:ext cx="2774142" cy="1785926"/>
          </a:xfrm>
          <a:prstGeom prst="rect">
            <a:avLst/>
          </a:prstGeom>
          <a:noFill/>
        </p:spPr>
      </p:pic>
      <p:pic>
        <p:nvPicPr>
          <p:cNvPr id="24582" name="Picture 6" descr="http://www.familycorner.com/forums/images/smilies/beachball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500042"/>
            <a:ext cx="2286016" cy="1785950"/>
          </a:xfrm>
          <a:prstGeom prst="rect">
            <a:avLst/>
          </a:prstGeom>
          <a:noFill/>
        </p:spPr>
      </p:pic>
      <p:pic>
        <p:nvPicPr>
          <p:cNvPr id="24584" name="Picture 8" descr="http://www.edu54.ru/sites/default/files/userfiles/image/moi4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785794"/>
            <a:ext cx="2120851" cy="2000264"/>
          </a:xfrm>
          <a:prstGeom prst="rect">
            <a:avLst/>
          </a:prstGeom>
          <a:noFill/>
        </p:spPr>
      </p:pic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851492"/>
            <a:ext cx="9144000" cy="432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539580" rIns="539580" bIns="45070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Отлично! Я многому научился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Хорошо, но могу лучше! 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Хочу знать больше!</a:t>
            </a:r>
            <a:endParaRPr kumimoji="0" lang="ru-RU" sz="3600" b="1" i="0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Segoe Print" pitchFamily="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>Пока испытываю трудности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Print" pitchFamily="2" charset="0"/>
                <a:ea typeface="Calibri" pitchFamily="34" charset="0"/>
                <a:cs typeface="Times New Roman" pitchFamily="18" charset="0"/>
              </a:rPr>
            </a:br>
            <a:endParaRPr kumimoji="0" lang="ru-RU" sz="3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Print" pitchFamily="2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3"/>
          </p:nvPr>
        </p:nvSpPr>
        <p:spPr>
          <a:xfrm>
            <a:off x="450000" y="1120960"/>
            <a:ext cx="8215370" cy="1522222"/>
          </a:xfrm>
        </p:spPr>
        <p:txBody>
          <a:bodyPr/>
          <a:lstStyle/>
          <a:p>
            <a:pPr algn="ctr"/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20 - № 3, № 7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0000"/>
            <a:ext cx="91440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0" y="2928934"/>
            <a:ext cx="9144000" cy="371477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63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такое Олимпиада?</a:t>
            </a:r>
          </a:p>
          <a:p>
            <a:pPr algn="ctr"/>
            <a:r>
              <a:rPr lang="ru-RU" sz="63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 честный спортивный бой!</a:t>
            </a:r>
          </a:p>
          <a:p>
            <a:pPr algn="ctr"/>
            <a:r>
              <a:rPr lang="ru-RU" sz="63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ней участвовать - это награда!</a:t>
            </a:r>
          </a:p>
          <a:p>
            <a:pPr algn="ctr"/>
            <a:r>
              <a:rPr lang="ru-RU" sz="63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Победить же может любой!!!</a:t>
            </a:r>
            <a:r>
              <a:rPr lang="ru-RU" sz="63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3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3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 descr="1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93963" cy="2357438"/>
          </a:xfrm>
        </p:spPr>
      </p:pic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0"/>
            <a:ext cx="2928926" cy="2428868"/>
          </a:xfrm>
          <a:prstGeom prst="rect">
            <a:avLst/>
          </a:prstGeom>
        </p:spPr>
      </p:pic>
      <p:pic>
        <p:nvPicPr>
          <p:cNvPr id="7" name="Рисунок 6" descr="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0"/>
            <a:ext cx="2643206" cy="240531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71612"/>
            <a:ext cx="9144000" cy="2928958"/>
          </a:xfrm>
        </p:spPr>
        <p:txBody>
          <a:bodyPr/>
          <a:lstStyle/>
          <a:p>
            <a:pPr algn="r"/>
            <a:r>
              <a:rPr lang="ru-RU" sz="3600" dirty="0" smtClean="0">
                <a:latin typeface="Segoe Print" pitchFamily="2" charset="0"/>
              </a:rPr>
              <a:t>Математика уступает свои крепости лишь сильным и смелым. </a:t>
            </a:r>
            <a:br>
              <a:rPr lang="ru-RU" sz="3600" dirty="0" smtClean="0">
                <a:latin typeface="Segoe Print" pitchFamily="2" charset="0"/>
              </a:rPr>
            </a:br>
            <a:r>
              <a:rPr lang="ru-RU" sz="3600" dirty="0" smtClean="0">
                <a:latin typeface="Segoe Print" pitchFamily="2" charset="0"/>
              </a:rPr>
              <a:t/>
            </a:r>
            <a:br>
              <a:rPr lang="ru-RU" sz="3600" dirty="0" smtClean="0">
                <a:latin typeface="Segoe Print" pitchFamily="2" charset="0"/>
              </a:rPr>
            </a:br>
            <a:r>
              <a:rPr lang="ru-RU" sz="3600" dirty="0" smtClean="0">
                <a:latin typeface="Segoe Print" pitchFamily="2" charset="0"/>
              </a:rPr>
              <a:t>А.П. </a:t>
            </a:r>
            <a:r>
              <a:rPr lang="ru-RU" sz="3600" dirty="0" err="1" smtClean="0">
                <a:latin typeface="Segoe Print" pitchFamily="2" charset="0"/>
              </a:rPr>
              <a:t>Конфорович</a:t>
            </a:r>
            <a:r>
              <a:rPr lang="ru-RU" sz="3600" dirty="0" smtClean="0">
                <a:latin typeface="Segoe Print" pitchFamily="2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g.rufox.ru/files/big2/55031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000504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олимпиада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29058" cy="3714750"/>
          </a:xfrm>
        </p:spPr>
      </p:pic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0"/>
            <a:ext cx="5000628" cy="3714752"/>
          </a:xfrm>
          <a:prstGeom prst="rect">
            <a:avLst/>
          </a:prstGeom>
        </p:spPr>
      </p:pic>
      <p:pic>
        <p:nvPicPr>
          <p:cNvPr id="7" name="Рисунок 6" descr="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3357562"/>
            <a:ext cx="3846635" cy="350043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72396" y="0"/>
            <a:ext cx="1571604" cy="1857364"/>
          </a:xfrm>
        </p:spPr>
      </p:pic>
      <p:sp>
        <p:nvSpPr>
          <p:cNvPr id="3" name="Текст 2"/>
          <p:cNvSpPr>
            <a:spLocks noGrp="1"/>
          </p:cNvSpPr>
          <p:nvPr>
            <p:ph type="body" idx="13"/>
          </p:nvPr>
        </p:nvSpPr>
        <p:spPr>
          <a:xfrm>
            <a:off x="0" y="289310"/>
            <a:ext cx="9144000" cy="558306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Слагаемое + множитель = сумма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Уменьшаемое – вычитаемое = разность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Делимое : делитель = частное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Делимое – вычитаемое = разность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Множитель </a:t>
            </a:r>
            <a:r>
              <a:rPr lang="ru-RU" sz="2800" dirty="0" smtClean="0">
                <a:latin typeface="Times New Roman"/>
                <a:cs typeface="Times New Roman"/>
              </a:rPr>
              <a:t>∙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делитель = произведение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Слагаемое + слагаемое = сумма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Уменьшаемое – слагаемое = разность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Множитель </a:t>
            </a:r>
            <a:r>
              <a:rPr lang="ru-RU" sz="2800" dirty="0" smtClean="0">
                <a:latin typeface="Times New Roman"/>
                <a:cs typeface="Times New Roman"/>
              </a:rPr>
              <a:t>∙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множитель = произведение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71488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- + + - - + - +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ьедеста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42913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857760"/>
            <a:ext cx="9144000" cy="20002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«Главное не победа, а участие!»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i="1" dirty="0" smtClean="0"/>
              <a:t>Пьер де Кубертен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28992" cy="3714750"/>
          </a:xfrm>
        </p:spPr>
      </p:pic>
      <p:sp>
        <p:nvSpPr>
          <p:cNvPr id="3" name="Текст 2"/>
          <p:cNvSpPr>
            <a:spLocks noGrp="1"/>
          </p:cNvSpPr>
          <p:nvPr>
            <p:ph type="body" idx="13"/>
          </p:nvPr>
        </p:nvSpPr>
        <p:spPr>
          <a:xfrm>
            <a:off x="0" y="3705220"/>
            <a:ext cx="9144000" cy="2185214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«Олимпийское лото»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50  43  56  15  63  55  9  5  10  2  8  0 100</a:t>
            </a: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85789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50  43  56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55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5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2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71818" cy="264318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43240" y="1500174"/>
            <a:ext cx="6000760" cy="11430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Задача.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78605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(30 + 20) : 2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92906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(12 + 5) ∙ 5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21495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(28 + 16) : 4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Добро пожаловать,олимпиада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5720" y="6429396"/>
            <a:ext cx="304800" cy="304800"/>
          </a:xfrm>
          <a:prstGeom prst="rect">
            <a:avLst/>
          </a:prstGeom>
        </p:spPr>
      </p:pic>
      <p:pic>
        <p:nvPicPr>
          <p:cNvPr id="13314" name="Picture 2" descr="http://s45.radikal.ru/i110/1302/99/fb0574fe0241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0"/>
            <a:ext cx="1905000" cy="2381250"/>
          </a:xfrm>
          <a:prstGeom prst="rect">
            <a:avLst/>
          </a:prstGeom>
          <a:noFill/>
        </p:spPr>
      </p:pic>
      <p:pic>
        <p:nvPicPr>
          <p:cNvPr id="13323" name="Picture 11" descr="http://fashnkids.ru/images/product_images/popup_images/7558_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2857496"/>
            <a:ext cx="1643074" cy="2381267"/>
          </a:xfrm>
          <a:prstGeom prst="rect">
            <a:avLst/>
          </a:prstGeom>
          <a:noFill/>
        </p:spPr>
      </p:pic>
      <p:pic>
        <p:nvPicPr>
          <p:cNvPr id="13325" name="Picture 13" descr="http://sdelanounas.ru/i/a/w/aW1nMTUubm5tLnJ1L2MvNi83LzQvMS84MjQzZjhlN2QwZDQ5OGU5NWQ5YzUyNzEwMTcuanBn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7984" y="3071810"/>
            <a:ext cx="2286016" cy="267584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34 -0.00949 C -0.43646 0.07454 -0.41181 0.13449 -0.38715 0.13449 C -0.36233 0.13449 -0.34045 0.07454 -0.33316 -0.00949 C -0.32292 0.07454 -0.30174 0.13449 -0.27622 0.13449 C -0.25156 0.13449 -0.22986 0.07454 -0.22309 -0.00949 C -0.21267 0.07454 -0.19115 0.13449 -0.16649 0.13449 C -0.1408 0.13449 -0.11597 0.07454 -0.10972 -0.00949 C -0.10208 0.07454 -0.08038 0.13449 -0.05208 0.13449 C -0.0309 0.13449 -0.00625 0.07454 0.00121 -0.00949 C 0.00851 0.07454 0.03299 0.13449 0.05799 0.13449 C 0.08264 0.13449 0.10434 0.07454 0.1118 -0.00949 C 0.12222 0.07454 0.14323 0.13449 0.16875 0.13449 C 0.19358 0.13449 0.2151 0.07454 0.22535 -0.00949 C 0.23229 0.07454 0.25382 0.13449 0.2783 0.13449 C 0.30417 0.13449 0.32882 0.07454 0.33542 -0.00949 C 0.34288 0.07454 0.36476 0.13449 0.39305 0.13449 C 0.41805 0.13449 0.43889 0.07454 0.44635 -0.00949 " pathEditMode="relative" rAng="0" ptsTypes="fffffffffffffffff">
                                      <p:cBhvr>
                                        <p:cTn id="8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9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66 -0.10486 C 0.11459 -0.14213 0.14757 -0.19537 0.18698 -0.19537 C 0.24532 -0.19537 0.29271 -0.14005 0.29271 -0.06968 C 0.29271 -0.04722 0.28803 -0.02639 0.27848 -0.00764 C 0.28004 -0.00764 0.09566 0.2706 0.09566 0.27291 C 0.09566 0.2706 -0.08871 -0.00764 -0.08715 -0.00764 C -0.0967 -0.02639 -0.10121 -0.04722 -0.10121 -0.06968 C -0.10121 -0.14005 -0.05399 -0.19537 0.00591 -0.19537 C 0.04375 -0.19537 0.07674 -0.14213 0.09566 -0.10486 Z " pathEditMode="relative" rAng="0" ptsTypes="fffffffff">
                                      <p:cBhvr>
                                        <p:cTn id="16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26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951 0.10879 C -0.32951 0.2125 -0.25764 0.29791 -0.16979 0.29791 C -0.06632 0.29791 -0.02882 0.20324 -0.01319 0.14652 L 0.00313 0.07106 C 0.01927 0.01435 0.05903 -0.0801 0.1757 -0.0801 C 0.2507 -0.0801 0.33594 0.00509 0.33594 0.10879 C 0.33594 0.2125 0.2507 0.29791 0.1757 0.29791 C 0.05903 0.29791 0.01927 0.20324 0.00313 0.14652 L -0.01319 0.07106 C -0.02882 0.01435 -0.06632 -0.0801 -0.16979 -0.0801 C -0.25764 -0.0801 -0.32951 0.00509 -0.32951 0.10879 Z " pathEditMode="relative" rAng="0" ptsTypes="ffFffffFfff">
                                      <p:cBhvr>
                                        <p:cTn id="24" dur="5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plat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400</Words>
  <Application>Microsoft Office PowerPoint</Application>
  <PresentationFormat>Экран (4:3)</PresentationFormat>
  <Paragraphs>92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template_1</vt:lpstr>
      <vt:lpstr>Слайд 1</vt:lpstr>
      <vt:lpstr>Математика уступает свои крепости лишь сильным и смелым.   А.П. Конфорович  </vt:lpstr>
      <vt:lpstr>Слайд 3</vt:lpstr>
      <vt:lpstr>Слайд 4</vt:lpstr>
      <vt:lpstr>Слайд 5</vt:lpstr>
      <vt:lpstr>«Главное не победа, а участие!»                                 Пьер де Кубертен</vt:lpstr>
      <vt:lpstr>Слайд 7</vt:lpstr>
      <vt:lpstr>Задача.</vt:lpstr>
      <vt:lpstr>Слайд 9</vt:lpstr>
      <vt:lpstr>Задача 20 - №4 </vt:lpstr>
      <vt:lpstr>Слагаемое + слагаемое = сумма</vt:lpstr>
      <vt:lpstr>Слайд 12</vt:lpstr>
      <vt:lpstr>20 - № 1</vt:lpstr>
      <vt:lpstr>Слайд 14</vt:lpstr>
      <vt:lpstr>Слайд 15</vt:lpstr>
      <vt:lpstr>Работа в рабочей тетради</vt:lpstr>
      <vt:lpstr>Слайд 17</vt:lpstr>
      <vt:lpstr>Домашнее задание: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dev</dc:creator>
  <cp:lastModifiedBy>User</cp:lastModifiedBy>
  <cp:revision>4</cp:revision>
  <dcterms:created xsi:type="dcterms:W3CDTF">2007-12-06T13:23:18Z</dcterms:created>
  <dcterms:modified xsi:type="dcterms:W3CDTF">2014-02-02T13:02:44Z</dcterms:modified>
</cp:coreProperties>
</file>