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0" r:id="rId4"/>
    <p:sldId id="258" r:id="rId5"/>
    <p:sldId id="264" r:id="rId6"/>
    <p:sldId id="265" r:id="rId7"/>
    <p:sldId id="266" r:id="rId8"/>
    <p:sldId id="267" r:id="rId9"/>
    <p:sldId id="271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80171-405B-4CE4-B940-09840B1A27C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E6569-48BE-4E55-9930-D0F992C02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26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C4813-B6CB-4D45-BFC7-AACE5FC5354E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4B3C-244E-47A7-9998-7BC17858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English Letter</a:t>
            </a: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500702"/>
            <a:ext cx="6400800" cy="113823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Lesson 1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4" name="Picture 2" descr="http://studinter.ua/files/articles/canada_common/school_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142984"/>
            <a:ext cx="4286260" cy="4314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Let’s sing a song</a:t>
            </a:r>
            <a:endParaRPr lang="ru-RU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8208911" cy="4608512"/>
          </a:xfrm>
        </p:spPr>
      </p:pic>
    </p:spTree>
    <p:extLst>
      <p:ext uri="{BB962C8B-B14F-4D97-AF65-F5344CB8AC3E}">
        <p14:creationId xmlns:p14="http://schemas.microsoft.com/office/powerpoint/2010/main" val="20085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Опорные схемы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                            </a:t>
            </a:r>
            <a:r>
              <a:rPr lang="ru-RU" dirty="0" smtClean="0"/>
              <a:t>                                        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827584" y="4149080"/>
            <a:ext cx="1584176" cy="122413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извлечение 9"/>
          <p:cNvSpPr/>
          <p:nvPr/>
        </p:nvSpPr>
        <p:spPr>
          <a:xfrm>
            <a:off x="2699792" y="4149080"/>
            <a:ext cx="1944216" cy="1205213"/>
          </a:xfrm>
          <a:prstGeom prst="flowChartExtra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извлечение 11"/>
          <p:cNvSpPr/>
          <p:nvPr/>
        </p:nvSpPr>
        <p:spPr>
          <a:xfrm>
            <a:off x="4788024" y="4149080"/>
            <a:ext cx="1944216" cy="1170603"/>
          </a:xfrm>
          <a:prstGeom prst="flowChartExtra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827584" y="2132856"/>
            <a:ext cx="1562472" cy="118871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извлечение 22"/>
          <p:cNvSpPr/>
          <p:nvPr/>
        </p:nvSpPr>
        <p:spPr>
          <a:xfrm>
            <a:off x="2915816" y="2132856"/>
            <a:ext cx="1872207" cy="1188712"/>
          </a:xfrm>
          <a:prstGeom prst="flowChartExtra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356658" y="3068960"/>
            <a:ext cx="99931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Блок-схема: процесс 30"/>
          <p:cNvSpPr/>
          <p:nvPr/>
        </p:nvSpPr>
        <p:spPr>
          <a:xfrm>
            <a:off x="5436096" y="2276872"/>
            <a:ext cx="1440160" cy="1062988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7020272" y="206084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020272" y="3327919"/>
            <a:ext cx="864096" cy="3234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0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Домашнее задание: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5"/>
            <a:ext cx="8229600" cy="2214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Выполнить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РТ: Урок 12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с. 10 </a:t>
            </a:r>
          </a:p>
          <a:p>
            <a:pPr algn="ctr">
              <a:buNone/>
            </a:pP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ABC-land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ru-RU" sz="4000" dirty="0" smtClean="0">
                <a:solidFill>
                  <a:srgbClr val="00B050"/>
                </a:solidFill>
              </a:rPr>
              <a:t>Знакомство с новой согласной буквой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Построение предложений по схемах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Построение беседы с одноклассником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MAP</a:t>
            </a:r>
            <a:endParaRPr lang="ru-RU" sz="6600" dirty="0">
              <a:solidFill>
                <a:srgbClr val="00FF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8345900" cy="4958011"/>
          </a:xfrm>
        </p:spPr>
      </p:pic>
      <p:sp>
        <p:nvSpPr>
          <p:cNvPr id="8" name="TextBox 7"/>
          <p:cNvSpPr txBox="1"/>
          <p:nvPr/>
        </p:nvSpPr>
        <p:spPr>
          <a:xfrm>
            <a:off x="2267744" y="4941168"/>
            <a:ext cx="2281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C0000"/>
                </a:solidFill>
              </a:rPr>
              <a:t>1.Mr.Tongue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3068960"/>
            <a:ext cx="1872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00"/>
                </a:solidFill>
              </a:rPr>
              <a:t>4</a:t>
            </a:r>
            <a:r>
              <a:rPr lang="en-US" sz="2800" b="1" dirty="0" smtClean="0">
                <a:solidFill>
                  <a:srgbClr val="CC0000"/>
                </a:solidFill>
              </a:rPr>
              <a:t>.</a:t>
            </a:r>
            <a:r>
              <a:rPr lang="en-US" sz="3200" b="1" dirty="0" smtClean="0">
                <a:solidFill>
                  <a:srgbClr val="CC0000"/>
                </a:solidFill>
              </a:rPr>
              <a:t> Let’s sing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446847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C0000"/>
                </a:solidFill>
              </a:rPr>
              <a:t>B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65963" y="4360748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C0000"/>
                </a:solidFill>
              </a:rPr>
              <a:t>H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88820" y="4722471"/>
            <a:ext cx="364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00"/>
                </a:solidFill>
              </a:rPr>
              <a:t>a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72400" y="48839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C0000"/>
                </a:solidFill>
              </a:rPr>
              <a:t>d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2160" y="446847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C0000"/>
                </a:solidFill>
              </a:rPr>
              <a:t>2</a:t>
            </a:r>
            <a:r>
              <a:rPr lang="en-US" sz="2800" dirty="0" smtClean="0">
                <a:solidFill>
                  <a:srgbClr val="CC0000"/>
                </a:solidFill>
              </a:rPr>
              <a:t>.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6136" y="2132856"/>
            <a:ext cx="181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C0000"/>
                </a:solidFill>
              </a:rPr>
              <a:t>3. Letter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1916832"/>
            <a:ext cx="1890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r>
              <a:rPr lang="en-US" sz="2800" b="1" dirty="0" smtClean="0">
                <a:solidFill>
                  <a:srgbClr val="FF0000"/>
                </a:solidFill>
              </a:rPr>
              <a:t>. Speaking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2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estival.1september.ru/articles/529416/img16.jpg"/>
          <p:cNvPicPr>
            <a:picLocks noChangeAspect="1" noChangeArrowheads="1"/>
          </p:cNvPicPr>
          <p:nvPr/>
        </p:nvPicPr>
        <p:blipFill>
          <a:blip r:embed="rId2" cstate="print"/>
          <a:srcRect l="1611" t="1486" r="73681" b="53935"/>
          <a:stretch>
            <a:fillRect/>
          </a:stretch>
        </p:blipFill>
        <p:spPr bwMode="auto">
          <a:xfrm>
            <a:off x="7286644" y="4429132"/>
            <a:ext cx="1643074" cy="21431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858048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Meet Mr</a:t>
            </a:r>
            <a:r>
              <a:rPr 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Tongue</a:t>
            </a:r>
            <a:endParaRPr lang="ru-RU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00052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Mr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Tongue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проснулся утром, потянулся: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[i:], [i:], [i:]. </a:t>
            </a:r>
          </a:p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Mr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Tongue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выглянул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окно: [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],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[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ai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], [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ai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].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Ветер дул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[w], [w], [w],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 дождь капал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[p],[p]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Mr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Tongue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открыл окошко и ветер поднял и унес буквы: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], [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], [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];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з], [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; [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oi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], [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oi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review the letters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86808" cy="450059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Напишите строчные буквы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pt-BR" sz="6000" b="1" i="1" dirty="0">
                <a:solidFill>
                  <a:srgbClr val="C00000"/>
                </a:solidFill>
              </a:rPr>
              <a:t>D</a:t>
            </a:r>
            <a:r>
              <a:rPr lang="pt-BR" sz="6000" b="1" i="1" dirty="0" smtClean="0">
                <a:solidFill>
                  <a:srgbClr val="C00000"/>
                </a:solidFill>
              </a:rPr>
              <a:t> __   B __   I __   A __   </a:t>
            </a:r>
          </a:p>
          <a:p>
            <a:pPr algn="ctr">
              <a:buNone/>
            </a:pPr>
            <a:r>
              <a:rPr lang="pt-BR" sz="6000" b="1" i="1" dirty="0" smtClean="0">
                <a:solidFill>
                  <a:srgbClr val="C00000"/>
                </a:solidFill>
              </a:rPr>
              <a:t>E __   H __   G __   F __</a:t>
            </a:r>
          </a:p>
          <a:p>
            <a:pPr algn="ctr">
              <a:buNone/>
            </a:pP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78661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Соедините  буквы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57364"/>
            <a:ext cx="8606190" cy="36433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chemeClr val="accent4"/>
                </a:solidFill>
              </a:rPr>
              <a:t>         </a:t>
            </a:r>
            <a:endParaRPr lang="en-US" sz="48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en-US" sz="4800" b="1" i="1" dirty="0">
                <a:solidFill>
                  <a:schemeClr val="accent4"/>
                </a:solidFill>
              </a:rPr>
              <a:t> </a:t>
            </a:r>
            <a:r>
              <a:rPr lang="en-US" sz="4800" b="1" i="1" dirty="0" smtClean="0">
                <a:solidFill>
                  <a:schemeClr val="accent4"/>
                </a:solidFill>
              </a:rPr>
              <a:t>            </a:t>
            </a:r>
            <a:r>
              <a:rPr lang="ru-RU" sz="4800" b="1" i="1" dirty="0" smtClean="0">
                <a:solidFill>
                  <a:schemeClr val="accent4"/>
                </a:solidFill>
              </a:rPr>
              <a:t>е </a:t>
            </a:r>
            <a:r>
              <a:rPr lang="en-US" sz="4800" b="1" i="1" dirty="0" smtClean="0">
                <a:solidFill>
                  <a:schemeClr val="accent4"/>
                </a:solidFill>
              </a:rPr>
              <a:t>   c     h     f     </a:t>
            </a:r>
            <a:r>
              <a:rPr lang="en-US" sz="4800" b="1" i="1" dirty="0" err="1" smtClean="0">
                <a:solidFill>
                  <a:schemeClr val="accent4"/>
                </a:solidFill>
              </a:rPr>
              <a:t>i</a:t>
            </a:r>
            <a:r>
              <a:rPr lang="en-US" sz="4800" b="1" i="1" dirty="0" smtClean="0">
                <a:solidFill>
                  <a:schemeClr val="accent4"/>
                </a:solidFill>
              </a:rPr>
              <a:t>    d    a    b</a:t>
            </a:r>
            <a:endParaRPr lang="ru-RU" sz="48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ru-RU" sz="4800" b="1" i="1" dirty="0" smtClean="0">
                <a:solidFill>
                  <a:schemeClr val="accent4"/>
                </a:solidFill>
              </a:rPr>
              <a:t>            </a:t>
            </a:r>
            <a:r>
              <a:rPr lang="en-US" sz="4800" b="1" i="1" dirty="0" smtClean="0">
                <a:solidFill>
                  <a:schemeClr val="accent4"/>
                </a:solidFill>
              </a:rPr>
              <a:t>H </a:t>
            </a:r>
            <a:r>
              <a:rPr lang="ru-RU" sz="4800" b="1" i="1" dirty="0" smtClean="0">
                <a:solidFill>
                  <a:schemeClr val="accent4"/>
                </a:solidFill>
              </a:rPr>
              <a:t>    </a:t>
            </a:r>
            <a:r>
              <a:rPr lang="en-US" sz="4800" b="1" i="1" dirty="0" smtClean="0">
                <a:solidFill>
                  <a:schemeClr val="accent4"/>
                </a:solidFill>
              </a:rPr>
              <a:t>B    F     C    A    E   I    D        </a:t>
            </a:r>
            <a:endParaRPr lang="ru-RU" sz="4800" b="1" i="1" dirty="0" smtClean="0">
              <a:solidFill>
                <a:schemeClr val="accent4"/>
              </a:solidFill>
            </a:endParaRPr>
          </a:p>
          <a:p>
            <a:pPr algn="ctr">
              <a:buNone/>
            </a:pPr>
            <a:endParaRPr lang="pt-BR" sz="5400" b="1" i="1" dirty="0" smtClean="0">
              <a:solidFill>
                <a:schemeClr val="accent4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211960" y="3429000"/>
            <a:ext cx="792088" cy="360040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Letter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5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41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en-US" sz="41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13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en-US" sz="41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  <a:p>
            <a:pPr algn="ctr">
              <a:buNone/>
            </a:pPr>
            <a:r>
              <a:rPr lang="en-US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en-US" sz="1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kei</a:t>
            </a:r>
            <a:r>
              <a:rPr lang="ru-RU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199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endParaRPr lang="ru-RU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548680"/>
            <a:ext cx="6786610" cy="223224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/>
                </a:solidFill>
              </a:rPr>
              <a:t>Согласная  буква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Kk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 smtClean="0">
                <a:solidFill>
                  <a:schemeClr val="accent4"/>
                </a:solidFill>
              </a:rPr>
              <a:t>имеет звук: </a:t>
            </a:r>
            <a:r>
              <a:rPr lang="en-US" sz="3600" b="1" i="1" dirty="0" smtClean="0">
                <a:solidFill>
                  <a:schemeClr val="accent4"/>
                </a:solidFill>
              </a:rPr>
              <a:t>[k]</a:t>
            </a:r>
            <a:r>
              <a:rPr lang="ru-RU" sz="3600" b="1" i="1" dirty="0" smtClean="0">
                <a:solidFill>
                  <a:schemeClr val="accent4"/>
                </a:solidFill>
              </a:rPr>
              <a:t>. </a:t>
            </a:r>
            <a:r>
              <a:rPr lang="en-US" sz="3600" b="1" i="1" dirty="0" smtClean="0">
                <a:solidFill>
                  <a:schemeClr val="accent4"/>
                </a:solidFill>
              </a:rPr>
              <a:t/>
            </a:r>
            <a:br>
              <a:rPr lang="en-US" sz="3600" b="1" i="1" dirty="0" smtClean="0">
                <a:solidFill>
                  <a:schemeClr val="accent4"/>
                </a:solidFill>
              </a:rPr>
            </a:br>
            <a:r>
              <a:rPr lang="ru-RU" sz="3600" b="1" i="1" dirty="0" smtClean="0">
                <a:solidFill>
                  <a:schemeClr val="accent4"/>
                </a:solidFill>
              </a:rPr>
              <a:t>Послушайте и повторите ее в словах.</a:t>
            </a:r>
            <a:br>
              <a:rPr lang="ru-RU" sz="3600" b="1" i="1" dirty="0" smtClean="0">
                <a:solidFill>
                  <a:schemeClr val="accent4"/>
                </a:solidFill>
              </a:rPr>
            </a:br>
            <a:endParaRPr lang="ru-RU" sz="3600" b="1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C00000"/>
                </a:solidFill>
              </a:rPr>
              <a:t>               [</a:t>
            </a:r>
            <a:r>
              <a:rPr lang="en-US" sz="6000" b="1" dirty="0">
                <a:solidFill>
                  <a:srgbClr val="C00000"/>
                </a:solidFill>
              </a:rPr>
              <a:t>k</a:t>
            </a:r>
            <a:r>
              <a:rPr lang="ru-RU" sz="6000" b="1" dirty="0" smtClean="0">
                <a:solidFill>
                  <a:srgbClr val="C00000"/>
                </a:solidFill>
              </a:rPr>
              <a:t>]			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6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ing, </a:t>
            </a:r>
            <a:r>
              <a:rPr lang="en-US" sz="6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</a:t>
            </a:r>
            <a:r>
              <a:rPr lang="en-US" sz="6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6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</a:t>
            </a:r>
            <a:r>
              <a:rPr lang="en-US" sz="6000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6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            </a:t>
            </a:r>
            <a:endParaRPr lang="en-US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		</a:t>
            </a:r>
            <a:endParaRPr lang="ru-RU" sz="6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71810"/>
            <a:ext cx="1390650" cy="2419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Funny poem</a:t>
            </a:r>
            <a:endParaRPr lang="ru-RU" sz="6000" dirty="0">
              <a:solidFill>
                <a:srgbClr val="00CC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0485"/>
            <a:ext cx="4672533" cy="32403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20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213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English Letter</vt:lpstr>
      <vt:lpstr>ABC-land</vt:lpstr>
      <vt:lpstr>THE MAP</vt:lpstr>
      <vt:lpstr>Meet Mr. Tongue</vt:lpstr>
      <vt:lpstr>Let’s review the letters</vt:lpstr>
      <vt:lpstr>Соедините  буквы</vt:lpstr>
      <vt:lpstr>Letter </vt:lpstr>
      <vt:lpstr>Согласная  буква Kk имеет звук: [k].  Послушайте и повторите ее в словах. </vt:lpstr>
      <vt:lpstr>Funny poem</vt:lpstr>
      <vt:lpstr>Let’s sing a song</vt:lpstr>
      <vt:lpstr>Опорные схемы</vt:lpstr>
      <vt:lpstr>Домашнее задание: </vt:lpstr>
    </vt:vector>
  </TitlesOfParts>
  <Company>Darima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school</dc:title>
  <dc:creator>Darima</dc:creator>
  <cp:lastModifiedBy>ASUS</cp:lastModifiedBy>
  <cp:revision>71</cp:revision>
  <dcterms:created xsi:type="dcterms:W3CDTF">2012-12-11T13:53:23Z</dcterms:created>
  <dcterms:modified xsi:type="dcterms:W3CDTF">2014-10-08T20:30:07Z</dcterms:modified>
</cp:coreProperties>
</file>