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8A9D89-A8F0-4D40-9F5C-15533B132906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06633F-0213-4980-B03A-A805CFA6FAE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640960" cy="22322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Интерактивный плакат по немецкому языку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Глагол</a:t>
            </a:r>
            <a:r>
              <a:rPr lang="de-D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haben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25144"/>
            <a:ext cx="8640960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ГБОУ Лицей № 40 Приморского района  Санкт- Петербурга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Учитель немецкого языка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Соловьева Ольга Владимировна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2014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Спряжение глагола</a:t>
            </a:r>
            <a:r>
              <a:rPr lang="de-D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haben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иметь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de-D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de-DE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Präsens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(в настоящем времени)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Ich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(я)</a:t>
            </a: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 hab</a:t>
            </a:r>
            <a:r>
              <a:rPr lang="de-DE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 marL="0" indent="0">
              <a:buNone/>
            </a:pP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Du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(ты)</a:t>
            </a: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 ha</a:t>
            </a:r>
            <a:r>
              <a:rPr lang="de-DE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</a:t>
            </a:r>
          </a:p>
          <a:p>
            <a:pPr marL="0" indent="0">
              <a:buNone/>
            </a:pP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Er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(он)</a:t>
            </a: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 ha</a:t>
            </a:r>
            <a:r>
              <a:rPr lang="de-DE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 marL="0" indent="0">
              <a:buNone/>
            </a:pP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Sie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(она)</a:t>
            </a: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 ha</a:t>
            </a:r>
            <a:r>
              <a:rPr lang="de-DE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 marL="0" indent="0">
              <a:buNone/>
            </a:pP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Es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(оно)</a:t>
            </a:r>
            <a:r>
              <a:rPr lang="de-DE" sz="4400" b="1" dirty="0" smtClean="0">
                <a:latin typeface="Arial" pitchFamily="34" charset="0"/>
                <a:cs typeface="Arial" pitchFamily="34" charset="0"/>
              </a:rPr>
              <a:t> ha</a:t>
            </a:r>
            <a:r>
              <a:rPr lang="de-DE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</a:t>
            </a:r>
            <a:endParaRPr lang="ru-RU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244280" cy="4434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b="1" dirty="0" smtClean="0">
                <a:latin typeface="+mj-lt"/>
              </a:rPr>
              <a:t>Wir</a:t>
            </a:r>
            <a:r>
              <a:rPr lang="ru-RU" sz="4800" b="1" dirty="0" smtClean="0">
                <a:latin typeface="+mj-lt"/>
              </a:rPr>
              <a:t>(мы)</a:t>
            </a:r>
            <a:r>
              <a:rPr lang="de-DE" sz="4800" b="1" dirty="0" smtClean="0">
                <a:latin typeface="+mj-lt"/>
              </a:rPr>
              <a:t> hab</a:t>
            </a:r>
            <a:r>
              <a:rPr lang="de-DE" sz="4800" b="1" dirty="0" smtClean="0">
                <a:solidFill>
                  <a:srgbClr val="FF0000"/>
                </a:solidFill>
                <a:latin typeface="+mj-lt"/>
              </a:rPr>
              <a:t>en</a:t>
            </a:r>
          </a:p>
          <a:p>
            <a:pPr marL="0" indent="0">
              <a:buNone/>
            </a:pPr>
            <a:r>
              <a:rPr lang="de-DE" sz="4800" b="1" dirty="0" smtClean="0">
                <a:latin typeface="+mj-lt"/>
              </a:rPr>
              <a:t>Ihr</a:t>
            </a:r>
            <a:r>
              <a:rPr lang="ru-RU" sz="4800" b="1" dirty="0" smtClean="0">
                <a:latin typeface="+mj-lt"/>
              </a:rPr>
              <a:t>(</a:t>
            </a:r>
            <a:r>
              <a:rPr lang="ru-RU" sz="4800" b="1" dirty="0">
                <a:latin typeface="+mj-lt"/>
              </a:rPr>
              <a:t>в</a:t>
            </a:r>
            <a:r>
              <a:rPr lang="ru-RU" sz="4800" b="1" dirty="0" smtClean="0">
                <a:latin typeface="+mj-lt"/>
              </a:rPr>
              <a:t>ы)</a:t>
            </a:r>
            <a:r>
              <a:rPr lang="de-DE" sz="4800" b="1" dirty="0" smtClean="0">
                <a:latin typeface="+mj-lt"/>
              </a:rPr>
              <a:t> hab</a:t>
            </a:r>
            <a:r>
              <a:rPr lang="de-DE" sz="4800" b="1" dirty="0" smtClean="0">
                <a:solidFill>
                  <a:srgbClr val="FF0000"/>
                </a:solidFill>
                <a:latin typeface="+mj-lt"/>
              </a:rPr>
              <a:t>t</a:t>
            </a:r>
          </a:p>
          <a:p>
            <a:pPr marL="0" indent="0">
              <a:buNone/>
            </a:pPr>
            <a:r>
              <a:rPr lang="de-DE" sz="4800" b="1" dirty="0" smtClean="0">
                <a:latin typeface="+mj-lt"/>
              </a:rPr>
              <a:t>Sie/ </a:t>
            </a:r>
            <a:r>
              <a:rPr lang="de-DE" sz="4800" b="1" dirty="0" smtClean="0">
                <a:latin typeface="Arial" pitchFamily="34" charset="0"/>
                <a:cs typeface="Arial" pitchFamily="34" charset="0"/>
              </a:rPr>
              <a:t>sie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(Вы/они)</a:t>
            </a:r>
            <a:r>
              <a:rPr lang="de-DE" sz="4400" b="1" dirty="0" smtClean="0">
                <a:latin typeface="+mj-lt"/>
              </a:rPr>
              <a:t> </a:t>
            </a:r>
            <a:r>
              <a:rPr lang="de-DE" sz="4800" b="1" dirty="0" smtClean="0">
                <a:latin typeface="+mj-lt"/>
              </a:rPr>
              <a:t>hab</a:t>
            </a:r>
            <a:r>
              <a:rPr lang="de-DE" sz="4800" b="1" dirty="0" smtClean="0">
                <a:solidFill>
                  <a:srgbClr val="FF0000"/>
                </a:solidFill>
                <a:latin typeface="+mj-lt"/>
              </a:rPr>
              <a:t>en</a:t>
            </a:r>
            <a:endParaRPr lang="ru-RU" sz="4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68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88424" cy="16561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Артикли имен существительных после глагола</a:t>
            </a:r>
            <a:r>
              <a:rPr lang="de-DE" sz="36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DE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haben</a:t>
            </a:r>
            <a:endParaRPr lang="ru-RU" sz="36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564904"/>
            <a:ext cx="8002088" cy="37444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de-DE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haben </a:t>
            </a:r>
            <a:r>
              <a:rPr lang="ru-RU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ж.р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       </a:t>
            </a:r>
            <a:r>
              <a:rPr lang="de-DE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eine</a:t>
            </a:r>
            <a:endParaRPr lang="ru-RU" sz="36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		м.р</a:t>
            </a:r>
            <a:r>
              <a:rPr lang="de-DE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de-DE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einen</a:t>
            </a:r>
            <a:endParaRPr lang="ru-RU" sz="3600" b="1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ru-RU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с.р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ein</a:t>
            </a:r>
          </a:p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ru-RU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мн.ч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нет артикля</a:t>
            </a:r>
            <a:endParaRPr lang="de-DE" sz="48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4800" b="1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39752" y="422108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339752" y="4509120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339752" y="4617132"/>
            <a:ext cx="936104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339752" y="4725144"/>
            <a:ext cx="93610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139952" y="42210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139952" y="479715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139952" y="530120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27984" y="57332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2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8002088" cy="1728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sz="4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Merkt euch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! (Заметьте себе!)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76872"/>
            <a:ext cx="8002088" cy="40324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Ich</a:t>
            </a:r>
            <a:r>
              <a:rPr lang="de-DE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habe 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eine</a:t>
            </a:r>
            <a:r>
              <a:rPr lang="de-DE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Katze.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 меня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есть кошка.)</a:t>
            </a:r>
          </a:p>
          <a:p>
            <a:r>
              <a:rPr lang="de-DE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de-DE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hat 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einen</a:t>
            </a:r>
            <a:r>
              <a:rPr lang="de-DE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Hund.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 него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есть собака.)</a:t>
            </a:r>
          </a:p>
          <a:p>
            <a:r>
              <a:rPr lang="de-DE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Du</a:t>
            </a:r>
            <a:r>
              <a:rPr lang="de-DE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hast 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de-DE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Lehrbuch</a:t>
            </a:r>
            <a:r>
              <a:rPr lang="de-DE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 тебя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есть учебник.)</a:t>
            </a:r>
          </a:p>
          <a:p>
            <a:r>
              <a:rPr lang="de-DE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Wir</a:t>
            </a:r>
            <a:r>
              <a:rPr lang="de-DE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haben Großeltern.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 нас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есть бабушка с дедушкой.)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OLGA\Pictures\iCAMBTO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1440159" cy="120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3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8002088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Отрицание с глаголом </a:t>
            </a:r>
            <a:r>
              <a:rPr lang="de-DE" sz="40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haben</a:t>
            </a:r>
            <a:endParaRPr lang="ru-RU" sz="40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8002088" cy="44644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 глаголом </a:t>
            </a:r>
            <a:r>
              <a:rPr lang="de-DE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haben</a:t>
            </a:r>
            <a:r>
              <a:rPr lang="de-DE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употребляется отрицание </a:t>
            </a:r>
            <a:r>
              <a:rPr lang="de-DE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kein/keine</a:t>
            </a:r>
          </a:p>
          <a:p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Zum Beispiel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Mein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Mutter hat </a:t>
            </a:r>
            <a:r>
              <a:rPr lang="en-US" b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keine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Schwester.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/перед сущ.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ж.р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.(У моей мамы нет сестры.)</a:t>
            </a:r>
            <a:endParaRPr lang="de-DE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Ich habe </a:t>
            </a:r>
            <a:r>
              <a:rPr lang="de-DE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keine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Geschwister.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/перед сущ.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 мн. ч.( У меня нет братьев и сестер.)</a:t>
            </a:r>
          </a:p>
          <a:p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Die Oma hat </a:t>
            </a:r>
            <a:r>
              <a:rPr lang="de-DE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keinen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Computer./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перед сущ.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.р.( У бабушки нет компьютера.)</a:t>
            </a:r>
          </a:p>
          <a:p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Sie hat </a:t>
            </a:r>
            <a:r>
              <a:rPr lang="de-DE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kein</a:t>
            </a:r>
            <a:r>
              <a:rPr lang="de-DE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Arbeitsbuch./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перед сущ.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.( У нее нет рабочей тетради.)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de-DE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de-DE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213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Интерактивный плакат по немецкому языку Глагол haben</vt:lpstr>
      <vt:lpstr>Спряжение глагола haben(иметь) в Präsens (в настоящем времени)</vt:lpstr>
      <vt:lpstr> Артикли имен существительных после глагола haben</vt:lpstr>
      <vt:lpstr>Merkt euch! (Заметьте себе!)</vt:lpstr>
      <vt:lpstr>Отрицание с глаголом  haben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плакат по немецкому языку Глагол haben</dc:title>
  <dc:creator>OLGA</dc:creator>
  <cp:lastModifiedBy>OLGA</cp:lastModifiedBy>
  <cp:revision>10</cp:revision>
  <dcterms:created xsi:type="dcterms:W3CDTF">2014-10-19T14:06:27Z</dcterms:created>
  <dcterms:modified xsi:type="dcterms:W3CDTF">2014-10-19T15:52:26Z</dcterms:modified>
</cp:coreProperties>
</file>