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1" r:id="rId3"/>
    <p:sldId id="260" r:id="rId4"/>
    <p:sldId id="282" r:id="rId5"/>
    <p:sldId id="283" r:id="rId6"/>
    <p:sldId id="288" r:id="rId7"/>
    <p:sldId id="284" r:id="rId8"/>
    <p:sldId id="289" r:id="rId9"/>
    <p:sldId id="285" r:id="rId10"/>
    <p:sldId id="280" r:id="rId11"/>
    <p:sldId id="292" r:id="rId12"/>
    <p:sldId id="286" r:id="rId13"/>
    <p:sldId id="290" r:id="rId14"/>
    <p:sldId id="287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91717"/>
    <a:srgbClr val="F8F8F8"/>
    <a:srgbClr val="F91313"/>
    <a:srgbClr val="A404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51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4 «А» класс сентябрь 2011</c:v>
                </c:pt>
                <c:pt idx="1">
                  <c:v>4 "Б" класс сентябрь 2011</c:v>
                </c:pt>
                <c:pt idx="2">
                  <c:v>4 «А» класс май 2012 </c:v>
                </c:pt>
                <c:pt idx="3">
                  <c:v>4 "Б" класс май 2012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19</c:v>
                </c:pt>
                <c:pt idx="2">
                  <c:v>35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умеренно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4 «А» класс сентябрь 2011</c:v>
                </c:pt>
                <c:pt idx="1">
                  <c:v>4 "Б" класс сентябрь 2011</c:v>
                </c:pt>
                <c:pt idx="2">
                  <c:v>4 «А» класс май 2012 </c:v>
                </c:pt>
                <c:pt idx="3">
                  <c:v>4 "Б" класс май 2012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</c:v>
                </c:pt>
                <c:pt idx="1">
                  <c:v>41</c:v>
                </c:pt>
                <c:pt idx="2">
                  <c:v>35</c:v>
                </c:pt>
                <c:pt idx="3">
                  <c:v>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сильно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4 «А» класс сентябрь 2011</c:v>
                </c:pt>
                <c:pt idx="1">
                  <c:v>4 "Б" класс сентябрь 2011</c:v>
                </c:pt>
                <c:pt idx="2">
                  <c:v>4 «А» класс май 2012 </c:v>
                </c:pt>
                <c:pt idx="3">
                  <c:v>4 "Б" класс май 2012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</c:v>
                </c:pt>
                <c:pt idx="1">
                  <c:v>40</c:v>
                </c:pt>
                <c:pt idx="2">
                  <c:v>30</c:v>
                </c:pt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830016"/>
        <c:axId val="35349248"/>
        <c:axId val="0"/>
      </c:bar3DChart>
      <c:catAx>
        <c:axId val="37830016"/>
        <c:scaling>
          <c:orientation val="minMax"/>
        </c:scaling>
        <c:delete val="0"/>
        <c:axPos val="b"/>
        <c:majorTickMark val="out"/>
        <c:minorTickMark val="none"/>
        <c:tickLblPos val="nextTo"/>
        <c:crossAx val="35349248"/>
        <c:crosses val="autoZero"/>
        <c:auto val="1"/>
        <c:lblAlgn val="ctr"/>
        <c:lblOffset val="100"/>
        <c:noMultiLvlLbl val="0"/>
      </c:catAx>
      <c:valAx>
        <c:axId val="35349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830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9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82658959537571"/>
          <c:y val="7.9646017699115043E-2"/>
          <c:w val="0.54046242774566478"/>
          <c:h val="0.75663716814159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уровень обученности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1четверть</c:v>
                </c:pt>
                <c:pt idx="1">
                  <c:v>2четверть</c:v>
                </c:pt>
                <c:pt idx="2">
                  <c:v>3четверть</c:v>
                </c:pt>
                <c:pt idx="3">
                  <c:v>4четверть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качество обученности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1четверть</c:v>
                </c:pt>
                <c:pt idx="1">
                  <c:v>2четверть</c:v>
                </c:pt>
                <c:pt idx="2">
                  <c:v>3четверть</c:v>
                </c:pt>
                <c:pt idx="3">
                  <c:v>4четверть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69</c:v>
                </c:pt>
                <c:pt idx="1">
                  <c:v>71</c:v>
                </c:pt>
                <c:pt idx="2">
                  <c:v>70</c:v>
                </c:pt>
                <c:pt idx="3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4417024"/>
        <c:axId val="114300032"/>
        <c:axId val="0"/>
      </c:bar3DChart>
      <c:catAx>
        <c:axId val="11441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4300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30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441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89311465853752"/>
          <c:y val="0.2768426848741809"/>
          <c:w val="0.25759183299761951"/>
          <c:h val="0.1264539397610263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9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82658959537571"/>
          <c:y val="7.9646017699115043E-2"/>
          <c:w val="0.54046242774566478"/>
          <c:h val="0.75663716814159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уровень обученности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1четверть</c:v>
                </c:pt>
                <c:pt idx="1">
                  <c:v>2ччетверть</c:v>
                </c:pt>
                <c:pt idx="2">
                  <c:v>3четверсть</c:v>
                </c:pt>
                <c:pt idx="3">
                  <c:v>4четверть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качество обученности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1четверть</c:v>
                </c:pt>
                <c:pt idx="1">
                  <c:v>2ччетверть</c:v>
                </c:pt>
                <c:pt idx="2">
                  <c:v>3четверсть</c:v>
                </c:pt>
                <c:pt idx="3">
                  <c:v>4четверть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62</c:v>
                </c:pt>
                <c:pt idx="1">
                  <c:v>60</c:v>
                </c:pt>
                <c:pt idx="2">
                  <c:v>68</c:v>
                </c:pt>
                <c:pt idx="3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4444928"/>
        <c:axId val="114446720"/>
        <c:axId val="0"/>
      </c:bar3DChart>
      <c:catAx>
        <c:axId val="11444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4446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44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444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86127167630062"/>
          <c:y val="0.33628318584070793"/>
          <c:w val="0.30057803468208094"/>
          <c:h val="0.3318584070796460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033F0-3BC2-4C96-AC36-3F74770310B1}" type="doc">
      <dgm:prSet loTypeId="urn:microsoft.com/office/officeart/2005/8/layout/hProcess9" loCatId="process" qsTypeId="urn:microsoft.com/office/officeart/2005/8/quickstyle/simple3" qsCatId="simple" csTypeId="urn:microsoft.com/office/officeart/2005/8/colors/accent2_5" csCatId="accent2" phldr="1"/>
      <dgm:spPr/>
    </dgm:pt>
    <dgm:pt modelId="{03B8AFFC-DE01-4911-AFF8-7A9A60E37215}">
      <dgm:prSet/>
      <dgm:spPr/>
      <dgm:t>
        <a:bodyPr/>
        <a:lstStyle/>
        <a:p>
          <a:r>
            <a:rPr lang="ru-RU" dirty="0" smtClean="0"/>
            <a:t>ФГОС второго поколения - обучение на основе системно – деятельностного подхода. </a:t>
          </a:r>
          <a:endParaRPr lang="ru-RU" dirty="0"/>
        </a:p>
      </dgm:t>
    </dgm:pt>
    <dgm:pt modelId="{7C9F5E88-422C-482B-97A5-9BDE46175906}" type="parTrans" cxnId="{E4E3B64E-FB08-4476-B826-E069C8B3891D}">
      <dgm:prSet/>
      <dgm:spPr/>
      <dgm:t>
        <a:bodyPr/>
        <a:lstStyle/>
        <a:p>
          <a:endParaRPr lang="ru-RU"/>
        </a:p>
      </dgm:t>
    </dgm:pt>
    <dgm:pt modelId="{79BEE97B-4EFF-43A2-8A9F-E833EE32D7CB}" type="sibTrans" cxnId="{E4E3B64E-FB08-4476-B826-E069C8B3891D}">
      <dgm:prSet/>
      <dgm:spPr/>
      <dgm:t>
        <a:bodyPr/>
        <a:lstStyle/>
        <a:p>
          <a:endParaRPr lang="ru-RU"/>
        </a:p>
      </dgm:t>
    </dgm:pt>
    <dgm:pt modelId="{D2C4D0E4-61B5-40CD-BAA0-6B3AAFF79436}">
      <dgm:prSet/>
      <dgm:spPr/>
      <dgm:t>
        <a:bodyPr/>
        <a:lstStyle/>
        <a:p>
          <a:r>
            <a:rPr lang="ru-RU" dirty="0" smtClean="0"/>
            <a:t>Главная дидактическая единица процесса обучения - учебная ситуация, вызывающая активную познавательную деятельность учащихся. </a:t>
          </a:r>
          <a:endParaRPr lang="ru-RU" dirty="0"/>
        </a:p>
      </dgm:t>
    </dgm:pt>
    <dgm:pt modelId="{A90C104D-9389-40C2-BD87-49E3D7C5F34D}" type="parTrans" cxnId="{3ED3B50B-0AC1-4F1A-ADFB-FF774BD59C22}">
      <dgm:prSet/>
      <dgm:spPr/>
      <dgm:t>
        <a:bodyPr/>
        <a:lstStyle/>
        <a:p>
          <a:endParaRPr lang="ru-RU"/>
        </a:p>
      </dgm:t>
    </dgm:pt>
    <dgm:pt modelId="{0F47B53D-02AE-496A-848C-433CF5B96AD6}" type="sibTrans" cxnId="{3ED3B50B-0AC1-4F1A-ADFB-FF774BD59C22}">
      <dgm:prSet/>
      <dgm:spPr/>
      <dgm:t>
        <a:bodyPr/>
        <a:lstStyle/>
        <a:p>
          <a:endParaRPr lang="ru-RU"/>
        </a:p>
      </dgm:t>
    </dgm:pt>
    <dgm:pt modelId="{BA5D4008-72C2-4D06-BAA3-1EC8C6DDEE1B}">
      <dgm:prSet/>
      <dgm:spPr/>
      <dgm:t>
        <a:bodyPr/>
        <a:lstStyle/>
        <a:p>
          <a:r>
            <a:rPr lang="ru-RU" dirty="0" smtClean="0"/>
            <a:t>Её развитие не может происходить без эмоционального проявления познавательной потребности</a:t>
          </a:r>
          <a:endParaRPr lang="ru-RU" dirty="0"/>
        </a:p>
      </dgm:t>
    </dgm:pt>
    <dgm:pt modelId="{551C3D10-0464-4C06-9104-5DD47F5ECAAC}" type="parTrans" cxnId="{47733360-F588-4EA2-9717-FFD12CE3C6C1}">
      <dgm:prSet/>
      <dgm:spPr/>
      <dgm:t>
        <a:bodyPr/>
        <a:lstStyle/>
        <a:p>
          <a:endParaRPr lang="ru-RU"/>
        </a:p>
      </dgm:t>
    </dgm:pt>
    <dgm:pt modelId="{28716254-6203-42EA-9BB7-538A6E306F34}" type="sibTrans" cxnId="{47733360-F588-4EA2-9717-FFD12CE3C6C1}">
      <dgm:prSet/>
      <dgm:spPr/>
      <dgm:t>
        <a:bodyPr/>
        <a:lstStyle/>
        <a:p>
          <a:endParaRPr lang="ru-RU"/>
        </a:p>
      </dgm:t>
    </dgm:pt>
    <dgm:pt modelId="{21605214-1EEE-49C2-B4A7-A080EA3CA3EF}">
      <dgm:prSet/>
      <dgm:spPr/>
      <dgm:t>
        <a:bodyPr/>
        <a:lstStyle/>
        <a:p>
          <a:r>
            <a:rPr lang="ru-RU" dirty="0" smtClean="0"/>
            <a:t>Проявлению познавательной потребности способствует включение элементов игровой деятельности в учебный процесс. </a:t>
          </a:r>
          <a:endParaRPr lang="ru-RU" dirty="0"/>
        </a:p>
      </dgm:t>
    </dgm:pt>
    <dgm:pt modelId="{CF09965E-7D27-455E-A964-A6F1D14DCD59}" type="parTrans" cxnId="{D67E8ADD-F62A-4C91-990C-F1DB6D9104BE}">
      <dgm:prSet/>
      <dgm:spPr/>
      <dgm:t>
        <a:bodyPr/>
        <a:lstStyle/>
        <a:p>
          <a:endParaRPr lang="ru-RU"/>
        </a:p>
      </dgm:t>
    </dgm:pt>
    <dgm:pt modelId="{3E8AD7D8-D70E-47D4-9F2D-848F8C189879}" type="sibTrans" cxnId="{D67E8ADD-F62A-4C91-990C-F1DB6D9104BE}">
      <dgm:prSet/>
      <dgm:spPr/>
      <dgm:t>
        <a:bodyPr/>
        <a:lstStyle/>
        <a:p>
          <a:endParaRPr lang="ru-RU"/>
        </a:p>
      </dgm:t>
    </dgm:pt>
    <dgm:pt modelId="{389BC326-045C-4A44-84ED-8065DF234AB7}" type="pres">
      <dgm:prSet presAssocID="{13D033F0-3BC2-4C96-AC36-3F74770310B1}" presName="CompostProcess" presStyleCnt="0">
        <dgm:presLayoutVars>
          <dgm:dir/>
          <dgm:resizeHandles val="exact"/>
        </dgm:presLayoutVars>
      </dgm:prSet>
      <dgm:spPr/>
    </dgm:pt>
    <dgm:pt modelId="{54D4252C-2AE3-42F3-88C9-08AAF220E63E}" type="pres">
      <dgm:prSet presAssocID="{13D033F0-3BC2-4C96-AC36-3F74770310B1}" presName="arrow" presStyleLbl="bgShp" presStyleIdx="0" presStyleCnt="1"/>
      <dgm:spPr/>
    </dgm:pt>
    <dgm:pt modelId="{5B62776D-1844-48E2-939D-FC55C3573820}" type="pres">
      <dgm:prSet presAssocID="{13D033F0-3BC2-4C96-AC36-3F74770310B1}" presName="linearProcess" presStyleCnt="0"/>
      <dgm:spPr/>
    </dgm:pt>
    <dgm:pt modelId="{40396803-7E95-43CD-9030-F8F46885E8C1}" type="pres">
      <dgm:prSet presAssocID="{03B8AFFC-DE01-4911-AFF8-7A9A60E3721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122D0-16CF-44B2-83F2-5852A7B51255}" type="pres">
      <dgm:prSet presAssocID="{79BEE97B-4EFF-43A2-8A9F-E833EE32D7CB}" presName="sibTrans" presStyleCnt="0"/>
      <dgm:spPr/>
    </dgm:pt>
    <dgm:pt modelId="{F9E9BB00-7DFA-4420-A47B-79956B0D3C5D}" type="pres">
      <dgm:prSet presAssocID="{D2C4D0E4-61B5-40CD-BAA0-6B3AAFF7943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B34AF-3707-42B9-9041-E9DE0E31635A}" type="pres">
      <dgm:prSet presAssocID="{0F47B53D-02AE-496A-848C-433CF5B96AD6}" presName="sibTrans" presStyleCnt="0"/>
      <dgm:spPr/>
    </dgm:pt>
    <dgm:pt modelId="{78E772C6-2CB5-40C5-9AA2-E914763B7A1A}" type="pres">
      <dgm:prSet presAssocID="{BA5D4008-72C2-4D06-BAA3-1EC8C6DDEE1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AB5B-7FDB-462D-8832-D026755348B4}" type="pres">
      <dgm:prSet presAssocID="{28716254-6203-42EA-9BB7-538A6E306F34}" presName="sibTrans" presStyleCnt="0"/>
      <dgm:spPr/>
    </dgm:pt>
    <dgm:pt modelId="{126B6D13-C575-4B47-9AAA-EF48C1EAF1C7}" type="pres">
      <dgm:prSet presAssocID="{21605214-1EEE-49C2-B4A7-A080EA3CA3E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E8ADD-F62A-4C91-990C-F1DB6D9104BE}" srcId="{13D033F0-3BC2-4C96-AC36-3F74770310B1}" destId="{21605214-1EEE-49C2-B4A7-A080EA3CA3EF}" srcOrd="3" destOrd="0" parTransId="{CF09965E-7D27-455E-A964-A6F1D14DCD59}" sibTransId="{3E8AD7D8-D70E-47D4-9F2D-848F8C189879}"/>
    <dgm:cxn modelId="{3233320A-9438-417F-BC87-8E09589B6683}" type="presOf" srcId="{21605214-1EEE-49C2-B4A7-A080EA3CA3EF}" destId="{126B6D13-C575-4B47-9AAA-EF48C1EAF1C7}" srcOrd="0" destOrd="0" presId="urn:microsoft.com/office/officeart/2005/8/layout/hProcess9"/>
    <dgm:cxn modelId="{5B71D533-041F-466C-A6A1-723FEAAFF437}" type="presOf" srcId="{03B8AFFC-DE01-4911-AFF8-7A9A60E37215}" destId="{40396803-7E95-43CD-9030-F8F46885E8C1}" srcOrd="0" destOrd="0" presId="urn:microsoft.com/office/officeart/2005/8/layout/hProcess9"/>
    <dgm:cxn modelId="{E4E3B64E-FB08-4476-B826-E069C8B3891D}" srcId="{13D033F0-3BC2-4C96-AC36-3F74770310B1}" destId="{03B8AFFC-DE01-4911-AFF8-7A9A60E37215}" srcOrd="0" destOrd="0" parTransId="{7C9F5E88-422C-482B-97A5-9BDE46175906}" sibTransId="{79BEE97B-4EFF-43A2-8A9F-E833EE32D7CB}"/>
    <dgm:cxn modelId="{47733360-F588-4EA2-9717-FFD12CE3C6C1}" srcId="{13D033F0-3BC2-4C96-AC36-3F74770310B1}" destId="{BA5D4008-72C2-4D06-BAA3-1EC8C6DDEE1B}" srcOrd="2" destOrd="0" parTransId="{551C3D10-0464-4C06-9104-5DD47F5ECAAC}" sibTransId="{28716254-6203-42EA-9BB7-538A6E306F34}"/>
    <dgm:cxn modelId="{2FC92A7E-D78D-491E-BF23-A89F37AD5FFA}" type="presOf" srcId="{BA5D4008-72C2-4D06-BAA3-1EC8C6DDEE1B}" destId="{78E772C6-2CB5-40C5-9AA2-E914763B7A1A}" srcOrd="0" destOrd="0" presId="urn:microsoft.com/office/officeart/2005/8/layout/hProcess9"/>
    <dgm:cxn modelId="{3ED3B50B-0AC1-4F1A-ADFB-FF774BD59C22}" srcId="{13D033F0-3BC2-4C96-AC36-3F74770310B1}" destId="{D2C4D0E4-61B5-40CD-BAA0-6B3AAFF79436}" srcOrd="1" destOrd="0" parTransId="{A90C104D-9389-40C2-BD87-49E3D7C5F34D}" sibTransId="{0F47B53D-02AE-496A-848C-433CF5B96AD6}"/>
    <dgm:cxn modelId="{43846F1C-8F52-47AE-8F1C-065BA2B31138}" type="presOf" srcId="{13D033F0-3BC2-4C96-AC36-3F74770310B1}" destId="{389BC326-045C-4A44-84ED-8065DF234AB7}" srcOrd="0" destOrd="0" presId="urn:microsoft.com/office/officeart/2005/8/layout/hProcess9"/>
    <dgm:cxn modelId="{2605F015-02BA-4FA4-A962-5899E7CDA7B9}" type="presOf" srcId="{D2C4D0E4-61B5-40CD-BAA0-6B3AAFF79436}" destId="{F9E9BB00-7DFA-4420-A47B-79956B0D3C5D}" srcOrd="0" destOrd="0" presId="urn:microsoft.com/office/officeart/2005/8/layout/hProcess9"/>
    <dgm:cxn modelId="{02998E06-BE5B-4FD3-8A23-36DF0C16AA6C}" type="presParOf" srcId="{389BC326-045C-4A44-84ED-8065DF234AB7}" destId="{54D4252C-2AE3-42F3-88C9-08AAF220E63E}" srcOrd="0" destOrd="0" presId="urn:microsoft.com/office/officeart/2005/8/layout/hProcess9"/>
    <dgm:cxn modelId="{6F9541AB-E69C-4C7B-B91A-2DE230629D2F}" type="presParOf" srcId="{389BC326-045C-4A44-84ED-8065DF234AB7}" destId="{5B62776D-1844-48E2-939D-FC55C3573820}" srcOrd="1" destOrd="0" presId="urn:microsoft.com/office/officeart/2005/8/layout/hProcess9"/>
    <dgm:cxn modelId="{017247FD-F752-4E02-84F0-DB552DFB86B2}" type="presParOf" srcId="{5B62776D-1844-48E2-939D-FC55C3573820}" destId="{40396803-7E95-43CD-9030-F8F46885E8C1}" srcOrd="0" destOrd="0" presId="urn:microsoft.com/office/officeart/2005/8/layout/hProcess9"/>
    <dgm:cxn modelId="{738ADB2B-12FA-4C17-9218-E66257F92CB5}" type="presParOf" srcId="{5B62776D-1844-48E2-939D-FC55C3573820}" destId="{5B4122D0-16CF-44B2-83F2-5852A7B51255}" srcOrd="1" destOrd="0" presId="urn:microsoft.com/office/officeart/2005/8/layout/hProcess9"/>
    <dgm:cxn modelId="{5ED5BB1C-AE3B-4356-9AFF-A91EAF63E955}" type="presParOf" srcId="{5B62776D-1844-48E2-939D-FC55C3573820}" destId="{F9E9BB00-7DFA-4420-A47B-79956B0D3C5D}" srcOrd="2" destOrd="0" presId="urn:microsoft.com/office/officeart/2005/8/layout/hProcess9"/>
    <dgm:cxn modelId="{87460957-E989-49C1-9503-70CD95A976C4}" type="presParOf" srcId="{5B62776D-1844-48E2-939D-FC55C3573820}" destId="{9C0B34AF-3707-42B9-9041-E9DE0E31635A}" srcOrd="3" destOrd="0" presId="urn:microsoft.com/office/officeart/2005/8/layout/hProcess9"/>
    <dgm:cxn modelId="{D8EC31C4-061C-4972-A8D5-C04E440A0DEE}" type="presParOf" srcId="{5B62776D-1844-48E2-939D-FC55C3573820}" destId="{78E772C6-2CB5-40C5-9AA2-E914763B7A1A}" srcOrd="4" destOrd="0" presId="urn:microsoft.com/office/officeart/2005/8/layout/hProcess9"/>
    <dgm:cxn modelId="{9EB654BE-1641-40DC-B7A2-16BC0DF26F64}" type="presParOf" srcId="{5B62776D-1844-48E2-939D-FC55C3573820}" destId="{81BDAB5B-7FDB-462D-8832-D026755348B4}" srcOrd="5" destOrd="0" presId="urn:microsoft.com/office/officeart/2005/8/layout/hProcess9"/>
    <dgm:cxn modelId="{B7B768D6-C42F-4490-AA94-BADA16D6C1CA}" type="presParOf" srcId="{5B62776D-1844-48E2-939D-FC55C3573820}" destId="{126B6D13-C575-4B47-9AAA-EF48C1EAF1C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F6206-4DC0-4806-AD77-77B95A57B42E}" type="doc">
      <dgm:prSet loTypeId="urn:microsoft.com/office/officeart/2005/8/layout/matrix1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7B42603-68E7-444B-9845-579ADE725EE4}">
      <dgm:prSet phldrT="[Текст]" custT="1"/>
      <dgm:spPr/>
      <dgm:t>
        <a:bodyPr/>
        <a:lstStyle/>
        <a:p>
          <a:r>
            <a:rPr lang="ru-RU" sz="1600" b="1" dirty="0" smtClean="0"/>
            <a:t>Новизна опыта</a:t>
          </a:r>
          <a:endParaRPr lang="ru-RU" sz="1600" b="1" dirty="0"/>
        </a:p>
      </dgm:t>
    </dgm:pt>
    <dgm:pt modelId="{5673A163-2190-4A6F-BA8A-332598FE4319}" type="parTrans" cxnId="{D863FABE-69EF-43DF-862A-A4ED59124EA0}">
      <dgm:prSet/>
      <dgm:spPr/>
      <dgm:t>
        <a:bodyPr/>
        <a:lstStyle/>
        <a:p>
          <a:endParaRPr lang="ru-RU" sz="1600" b="1"/>
        </a:p>
      </dgm:t>
    </dgm:pt>
    <dgm:pt modelId="{3FA9C796-ED03-4A72-8338-FAFF4DD3A434}" type="sibTrans" cxnId="{D863FABE-69EF-43DF-862A-A4ED59124EA0}">
      <dgm:prSet/>
      <dgm:spPr/>
      <dgm:t>
        <a:bodyPr/>
        <a:lstStyle/>
        <a:p>
          <a:endParaRPr lang="ru-RU" sz="1600" b="1"/>
        </a:p>
      </dgm:t>
    </dgm:pt>
    <dgm:pt modelId="{5313D2D7-6F1B-480C-BEE2-6FC419E17DE7}">
      <dgm:prSet phldrT="[Текст]" custT="1"/>
      <dgm:spPr/>
      <dgm:t>
        <a:bodyPr/>
        <a:lstStyle/>
        <a:p>
          <a:r>
            <a:rPr lang="ru-RU" sz="1600" b="1" dirty="0" smtClean="0"/>
            <a:t>анализ УМК «Английский в фокусе» («</a:t>
          </a:r>
          <a:r>
            <a:rPr lang="ru-RU" sz="1600" b="1" dirty="0" err="1" smtClean="0"/>
            <a:t>Spotlight</a:t>
          </a:r>
          <a:r>
            <a:rPr lang="ru-RU" sz="1600" b="1" dirty="0" smtClean="0"/>
            <a:t>») для 4 класса;</a:t>
          </a:r>
          <a:endParaRPr lang="ru-RU" sz="1600" b="1" dirty="0"/>
        </a:p>
      </dgm:t>
    </dgm:pt>
    <dgm:pt modelId="{CEF83273-9A1C-4CA0-84F5-5255A850F420}" type="parTrans" cxnId="{793F56A3-D3D3-4D71-BDAD-E84286DA4B36}">
      <dgm:prSet/>
      <dgm:spPr/>
      <dgm:t>
        <a:bodyPr/>
        <a:lstStyle/>
        <a:p>
          <a:endParaRPr lang="ru-RU" sz="1600" b="1"/>
        </a:p>
      </dgm:t>
    </dgm:pt>
    <dgm:pt modelId="{FBE31170-17BB-4742-B47A-4A70BF100140}" type="sibTrans" cxnId="{793F56A3-D3D3-4D71-BDAD-E84286DA4B36}">
      <dgm:prSet/>
      <dgm:spPr/>
      <dgm:t>
        <a:bodyPr/>
        <a:lstStyle/>
        <a:p>
          <a:endParaRPr lang="ru-RU" sz="1600" b="1"/>
        </a:p>
      </dgm:t>
    </dgm:pt>
    <dgm:pt modelId="{78810F34-8D02-48AB-A65E-7A070FE74C88}">
      <dgm:prSet phldrT="[Текст]" custT="1"/>
      <dgm:spPr/>
      <dgm:t>
        <a:bodyPr/>
        <a:lstStyle/>
        <a:p>
          <a:r>
            <a:rPr lang="ru-RU" sz="1600" b="1" dirty="0" smtClean="0"/>
            <a:t>использование ИКТ. </a:t>
          </a:r>
          <a:endParaRPr lang="ru-RU" sz="1600" b="1" dirty="0"/>
        </a:p>
      </dgm:t>
    </dgm:pt>
    <dgm:pt modelId="{B5E1494F-3B19-4277-92E8-24813D869B26}" type="parTrans" cxnId="{1AF0EB9E-270C-4B3B-82AD-1AA8B478B40C}">
      <dgm:prSet/>
      <dgm:spPr/>
      <dgm:t>
        <a:bodyPr/>
        <a:lstStyle/>
        <a:p>
          <a:endParaRPr lang="ru-RU" sz="1600" b="1"/>
        </a:p>
      </dgm:t>
    </dgm:pt>
    <dgm:pt modelId="{51CE4578-8611-4F28-856D-E79C71863AA0}" type="sibTrans" cxnId="{1AF0EB9E-270C-4B3B-82AD-1AA8B478B40C}">
      <dgm:prSet/>
      <dgm:spPr/>
      <dgm:t>
        <a:bodyPr/>
        <a:lstStyle/>
        <a:p>
          <a:endParaRPr lang="ru-RU" sz="1600" b="1"/>
        </a:p>
      </dgm:t>
    </dgm:pt>
    <dgm:pt modelId="{352E44CE-0D75-4570-972C-5898C9AEA01F}">
      <dgm:prSet phldrT="[Текст]" phldr="1"/>
      <dgm:spPr/>
      <dgm:t>
        <a:bodyPr/>
        <a:lstStyle/>
        <a:p>
          <a:endParaRPr lang="ru-RU" sz="1600" b="1"/>
        </a:p>
      </dgm:t>
    </dgm:pt>
    <dgm:pt modelId="{324BC113-A224-4025-8EE8-2EB8B2D68A1A}" type="parTrans" cxnId="{7ACC614A-8F6C-42C0-899F-94FA2AD2F2CA}">
      <dgm:prSet/>
      <dgm:spPr/>
      <dgm:t>
        <a:bodyPr/>
        <a:lstStyle/>
        <a:p>
          <a:endParaRPr lang="ru-RU" sz="1600" b="1"/>
        </a:p>
      </dgm:t>
    </dgm:pt>
    <dgm:pt modelId="{0B6EDA56-4437-4BED-95C9-9226123D4C31}" type="sibTrans" cxnId="{7ACC614A-8F6C-42C0-899F-94FA2AD2F2CA}">
      <dgm:prSet/>
      <dgm:spPr/>
      <dgm:t>
        <a:bodyPr/>
        <a:lstStyle/>
        <a:p>
          <a:endParaRPr lang="ru-RU" sz="1600" b="1"/>
        </a:p>
      </dgm:t>
    </dgm:pt>
    <dgm:pt modelId="{6DCF86A7-F0DC-45A4-AA6B-F6A47F6C57CB}">
      <dgm:prSet phldrT="[Текст]" phldr="1"/>
      <dgm:spPr/>
      <dgm:t>
        <a:bodyPr/>
        <a:lstStyle/>
        <a:p>
          <a:endParaRPr lang="ru-RU" sz="1600" b="1"/>
        </a:p>
      </dgm:t>
    </dgm:pt>
    <dgm:pt modelId="{9644AF52-36ED-4C45-80B3-E21CC2BDBA27}" type="parTrans" cxnId="{E7F05FEA-F9DA-413D-B949-C81966C6FA52}">
      <dgm:prSet/>
      <dgm:spPr/>
      <dgm:t>
        <a:bodyPr/>
        <a:lstStyle/>
        <a:p>
          <a:endParaRPr lang="ru-RU" sz="1600" b="1"/>
        </a:p>
      </dgm:t>
    </dgm:pt>
    <dgm:pt modelId="{E39B967A-412C-4C21-B462-FF6ABA2EFA2D}" type="sibTrans" cxnId="{E7F05FEA-F9DA-413D-B949-C81966C6FA52}">
      <dgm:prSet/>
      <dgm:spPr/>
      <dgm:t>
        <a:bodyPr/>
        <a:lstStyle/>
        <a:p>
          <a:endParaRPr lang="ru-RU" sz="1600" b="1"/>
        </a:p>
      </dgm:t>
    </dgm:pt>
    <dgm:pt modelId="{0A5D9BB2-41E8-4C1B-9F49-ECDF4083502B}">
      <dgm:prSet custT="1"/>
      <dgm:spPr/>
      <dgm:t>
        <a:bodyPr/>
        <a:lstStyle/>
        <a:p>
          <a:r>
            <a:rPr lang="ru-RU" sz="1600" b="1" dirty="0" smtClean="0"/>
            <a:t>усовершенствование и адаптация ряда дидактических игр к современным условиям и возможностям школы;</a:t>
          </a:r>
          <a:endParaRPr lang="ru-RU" sz="1600" b="1" dirty="0"/>
        </a:p>
      </dgm:t>
    </dgm:pt>
    <dgm:pt modelId="{86C62FB8-F919-4577-B2B7-3EE4412DBCAE}" type="parTrans" cxnId="{F56D6AA2-4A40-4669-984F-C227BE646149}">
      <dgm:prSet/>
      <dgm:spPr/>
      <dgm:t>
        <a:bodyPr/>
        <a:lstStyle/>
        <a:p>
          <a:endParaRPr lang="ru-RU" sz="1600" b="1"/>
        </a:p>
      </dgm:t>
    </dgm:pt>
    <dgm:pt modelId="{C91F21CA-3054-4368-AD7B-F2BFC78C439B}" type="sibTrans" cxnId="{F56D6AA2-4A40-4669-984F-C227BE646149}">
      <dgm:prSet/>
      <dgm:spPr/>
      <dgm:t>
        <a:bodyPr/>
        <a:lstStyle/>
        <a:p>
          <a:endParaRPr lang="ru-RU" sz="1600" b="1"/>
        </a:p>
      </dgm:t>
    </dgm:pt>
    <dgm:pt modelId="{B1EEB6B4-E30C-4097-86E6-1234CB009ADB}">
      <dgm:prSet custT="1"/>
      <dgm:spPr/>
      <dgm:t>
        <a:bodyPr/>
        <a:lstStyle/>
        <a:p>
          <a:r>
            <a:rPr lang="ru-RU" sz="1600" b="1" dirty="0" smtClean="0"/>
            <a:t>интеграция урочной и внеурочной деятельности (викторины, конкурсы)</a:t>
          </a:r>
          <a:endParaRPr lang="ru-RU" sz="1600" b="1" dirty="0"/>
        </a:p>
      </dgm:t>
    </dgm:pt>
    <dgm:pt modelId="{75549AFE-5BCF-418B-9051-30F6920B8D9A}" type="parTrans" cxnId="{0C166D6F-43D0-4914-940C-B95BB5B76CC7}">
      <dgm:prSet/>
      <dgm:spPr/>
      <dgm:t>
        <a:bodyPr/>
        <a:lstStyle/>
        <a:p>
          <a:endParaRPr lang="ru-RU" sz="1600" b="1"/>
        </a:p>
      </dgm:t>
    </dgm:pt>
    <dgm:pt modelId="{9DCDD754-0C43-4333-B959-40DD51AEA15A}" type="sibTrans" cxnId="{0C166D6F-43D0-4914-940C-B95BB5B76CC7}">
      <dgm:prSet/>
      <dgm:spPr/>
      <dgm:t>
        <a:bodyPr/>
        <a:lstStyle/>
        <a:p>
          <a:endParaRPr lang="ru-RU" sz="1600" b="1"/>
        </a:p>
      </dgm:t>
    </dgm:pt>
    <dgm:pt modelId="{3304D6EA-5015-48F2-9B7C-F28CF9B7179E}">
      <dgm:prSet/>
      <dgm:spPr/>
      <dgm:t>
        <a:bodyPr/>
        <a:lstStyle/>
        <a:p>
          <a:endParaRPr lang="ru-RU" sz="1600" b="1" dirty="0"/>
        </a:p>
      </dgm:t>
    </dgm:pt>
    <dgm:pt modelId="{6F8ABB12-8A45-4C99-937D-C4916617F514}" type="parTrans" cxnId="{FE8AA2C1-66FC-4CD0-A3C2-CFD419F57454}">
      <dgm:prSet/>
      <dgm:spPr/>
      <dgm:t>
        <a:bodyPr/>
        <a:lstStyle/>
        <a:p>
          <a:endParaRPr lang="ru-RU" sz="1600" b="1"/>
        </a:p>
      </dgm:t>
    </dgm:pt>
    <dgm:pt modelId="{B8908492-A3DE-4AE3-B421-C9748E8D33D6}" type="sibTrans" cxnId="{FE8AA2C1-66FC-4CD0-A3C2-CFD419F57454}">
      <dgm:prSet/>
      <dgm:spPr/>
      <dgm:t>
        <a:bodyPr/>
        <a:lstStyle/>
        <a:p>
          <a:endParaRPr lang="ru-RU" sz="1600" b="1"/>
        </a:p>
      </dgm:t>
    </dgm:pt>
    <dgm:pt modelId="{9434306D-E3C7-403E-A2EA-AF6CDF4AC7F0}" type="pres">
      <dgm:prSet presAssocID="{1E4F6206-4DC0-4806-AD77-77B95A57B42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78286F-5AAE-4EC3-A157-AFDF7B59BFCB}" type="pres">
      <dgm:prSet presAssocID="{1E4F6206-4DC0-4806-AD77-77B95A57B42E}" presName="matrix" presStyleCnt="0"/>
      <dgm:spPr/>
    </dgm:pt>
    <dgm:pt modelId="{05930FAC-20EB-452A-834B-110E6D399113}" type="pres">
      <dgm:prSet presAssocID="{1E4F6206-4DC0-4806-AD77-77B95A57B42E}" presName="tile1" presStyleLbl="node1" presStyleIdx="0" presStyleCnt="4"/>
      <dgm:spPr/>
      <dgm:t>
        <a:bodyPr/>
        <a:lstStyle/>
        <a:p>
          <a:endParaRPr lang="ru-RU"/>
        </a:p>
      </dgm:t>
    </dgm:pt>
    <dgm:pt modelId="{CE219796-359E-4383-9932-736347BC5D0E}" type="pres">
      <dgm:prSet presAssocID="{1E4F6206-4DC0-4806-AD77-77B95A57B4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4733E-0B12-44B3-842C-E2FC35E8F61E}" type="pres">
      <dgm:prSet presAssocID="{1E4F6206-4DC0-4806-AD77-77B95A57B42E}" presName="tile2" presStyleLbl="node1" presStyleIdx="1" presStyleCnt="4"/>
      <dgm:spPr/>
      <dgm:t>
        <a:bodyPr/>
        <a:lstStyle/>
        <a:p>
          <a:endParaRPr lang="ru-RU"/>
        </a:p>
      </dgm:t>
    </dgm:pt>
    <dgm:pt modelId="{F6B5ABD6-FD2D-4AD3-B7EB-02895A67D317}" type="pres">
      <dgm:prSet presAssocID="{1E4F6206-4DC0-4806-AD77-77B95A57B4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4D30F-528F-4BA3-AB27-CFBB3A186DAA}" type="pres">
      <dgm:prSet presAssocID="{1E4F6206-4DC0-4806-AD77-77B95A57B42E}" presName="tile3" presStyleLbl="node1" presStyleIdx="2" presStyleCnt="4"/>
      <dgm:spPr/>
      <dgm:t>
        <a:bodyPr/>
        <a:lstStyle/>
        <a:p>
          <a:endParaRPr lang="ru-RU"/>
        </a:p>
      </dgm:t>
    </dgm:pt>
    <dgm:pt modelId="{3BBD5C27-7FD7-415C-9870-7FB86F827E3E}" type="pres">
      <dgm:prSet presAssocID="{1E4F6206-4DC0-4806-AD77-77B95A57B4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AC070-5407-4EFE-9258-82C563779C23}" type="pres">
      <dgm:prSet presAssocID="{1E4F6206-4DC0-4806-AD77-77B95A57B42E}" presName="tile4" presStyleLbl="node1" presStyleIdx="3" presStyleCnt="4"/>
      <dgm:spPr/>
      <dgm:t>
        <a:bodyPr/>
        <a:lstStyle/>
        <a:p>
          <a:endParaRPr lang="ru-RU"/>
        </a:p>
      </dgm:t>
    </dgm:pt>
    <dgm:pt modelId="{497AB21D-DB54-45BD-95D4-D2AB5AE2B4A4}" type="pres">
      <dgm:prSet presAssocID="{1E4F6206-4DC0-4806-AD77-77B95A57B4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8C25F-E1DF-459A-B5E4-5C30E40D7CE9}" type="pres">
      <dgm:prSet presAssocID="{1E4F6206-4DC0-4806-AD77-77B95A57B42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9E91C-F530-4857-9D7A-67FF0B945AE2}" type="presOf" srcId="{5313D2D7-6F1B-480C-BEE2-6FC419E17DE7}" destId="{CE219796-359E-4383-9932-736347BC5D0E}" srcOrd="1" destOrd="0" presId="urn:microsoft.com/office/officeart/2005/8/layout/matrix1"/>
    <dgm:cxn modelId="{08E4A05D-4CAC-4D91-822F-F1A16EDC2B58}" type="presOf" srcId="{78810F34-8D02-48AB-A65E-7A070FE74C88}" destId="{AD9AC070-5407-4EFE-9258-82C563779C23}" srcOrd="0" destOrd="0" presId="urn:microsoft.com/office/officeart/2005/8/layout/matrix1"/>
    <dgm:cxn modelId="{0C166D6F-43D0-4914-940C-B95BB5B76CC7}" srcId="{A7B42603-68E7-444B-9845-579ADE725EE4}" destId="{B1EEB6B4-E30C-4097-86E6-1234CB009ADB}" srcOrd="2" destOrd="0" parTransId="{75549AFE-5BCF-418B-9051-30F6920B8D9A}" sibTransId="{9DCDD754-0C43-4333-B959-40DD51AEA15A}"/>
    <dgm:cxn modelId="{8699488F-81ED-4FA8-AF89-180C1C4D6B0A}" type="presOf" srcId="{5313D2D7-6F1B-480C-BEE2-6FC419E17DE7}" destId="{05930FAC-20EB-452A-834B-110E6D399113}" srcOrd="0" destOrd="0" presId="urn:microsoft.com/office/officeart/2005/8/layout/matrix1"/>
    <dgm:cxn modelId="{1AF0EB9E-270C-4B3B-82AD-1AA8B478B40C}" srcId="{A7B42603-68E7-444B-9845-579ADE725EE4}" destId="{78810F34-8D02-48AB-A65E-7A070FE74C88}" srcOrd="3" destOrd="0" parTransId="{B5E1494F-3B19-4277-92E8-24813D869B26}" sibTransId="{51CE4578-8611-4F28-856D-E79C71863AA0}"/>
    <dgm:cxn modelId="{FE8AA2C1-66FC-4CD0-A3C2-CFD419F57454}" srcId="{A7B42603-68E7-444B-9845-579ADE725EE4}" destId="{3304D6EA-5015-48F2-9B7C-F28CF9B7179E}" srcOrd="4" destOrd="0" parTransId="{6F8ABB12-8A45-4C99-937D-C4916617F514}" sibTransId="{B8908492-A3DE-4AE3-B421-C9748E8D33D6}"/>
    <dgm:cxn modelId="{D863FABE-69EF-43DF-862A-A4ED59124EA0}" srcId="{1E4F6206-4DC0-4806-AD77-77B95A57B42E}" destId="{A7B42603-68E7-444B-9845-579ADE725EE4}" srcOrd="0" destOrd="0" parTransId="{5673A163-2190-4A6F-BA8A-332598FE4319}" sibTransId="{3FA9C796-ED03-4A72-8338-FAFF4DD3A434}"/>
    <dgm:cxn modelId="{793F56A3-D3D3-4D71-BDAD-E84286DA4B36}" srcId="{A7B42603-68E7-444B-9845-579ADE725EE4}" destId="{5313D2D7-6F1B-480C-BEE2-6FC419E17DE7}" srcOrd="0" destOrd="0" parTransId="{CEF83273-9A1C-4CA0-84F5-5255A850F420}" sibTransId="{FBE31170-17BB-4742-B47A-4A70BF100140}"/>
    <dgm:cxn modelId="{E759D03A-EFCA-4AF7-925A-514425F9DE57}" type="presOf" srcId="{1E4F6206-4DC0-4806-AD77-77B95A57B42E}" destId="{9434306D-E3C7-403E-A2EA-AF6CDF4AC7F0}" srcOrd="0" destOrd="0" presId="urn:microsoft.com/office/officeart/2005/8/layout/matrix1"/>
    <dgm:cxn modelId="{7ACC614A-8F6C-42C0-899F-94FA2AD2F2CA}" srcId="{A7B42603-68E7-444B-9845-579ADE725EE4}" destId="{352E44CE-0D75-4570-972C-5898C9AEA01F}" srcOrd="5" destOrd="0" parTransId="{324BC113-A224-4025-8EE8-2EB8B2D68A1A}" sibTransId="{0B6EDA56-4437-4BED-95C9-9226123D4C31}"/>
    <dgm:cxn modelId="{AB0D684E-091D-4E48-B21D-9EF8F766AD29}" type="presOf" srcId="{B1EEB6B4-E30C-4097-86E6-1234CB009ADB}" destId="{99E4D30F-528F-4BA3-AB27-CFBB3A186DAA}" srcOrd="0" destOrd="0" presId="urn:microsoft.com/office/officeart/2005/8/layout/matrix1"/>
    <dgm:cxn modelId="{0C1FE6B4-18E2-462E-B509-4E8396FE8402}" type="presOf" srcId="{78810F34-8D02-48AB-A65E-7A070FE74C88}" destId="{497AB21D-DB54-45BD-95D4-D2AB5AE2B4A4}" srcOrd="1" destOrd="0" presId="urn:microsoft.com/office/officeart/2005/8/layout/matrix1"/>
    <dgm:cxn modelId="{B90AF1D0-3EDA-48C6-B317-BAD4376850DE}" type="presOf" srcId="{A7B42603-68E7-444B-9845-579ADE725EE4}" destId="{FCC8C25F-E1DF-459A-B5E4-5C30E40D7CE9}" srcOrd="0" destOrd="0" presId="urn:microsoft.com/office/officeart/2005/8/layout/matrix1"/>
    <dgm:cxn modelId="{364CCF19-3A89-45D3-A1EA-DFE729D3CD9F}" type="presOf" srcId="{B1EEB6B4-E30C-4097-86E6-1234CB009ADB}" destId="{3BBD5C27-7FD7-415C-9870-7FB86F827E3E}" srcOrd="1" destOrd="0" presId="urn:microsoft.com/office/officeart/2005/8/layout/matrix1"/>
    <dgm:cxn modelId="{F56D6AA2-4A40-4669-984F-C227BE646149}" srcId="{A7B42603-68E7-444B-9845-579ADE725EE4}" destId="{0A5D9BB2-41E8-4C1B-9F49-ECDF4083502B}" srcOrd="1" destOrd="0" parTransId="{86C62FB8-F919-4577-B2B7-3EE4412DBCAE}" sibTransId="{C91F21CA-3054-4368-AD7B-F2BFC78C439B}"/>
    <dgm:cxn modelId="{E7F05FEA-F9DA-413D-B949-C81966C6FA52}" srcId="{A7B42603-68E7-444B-9845-579ADE725EE4}" destId="{6DCF86A7-F0DC-45A4-AA6B-F6A47F6C57CB}" srcOrd="6" destOrd="0" parTransId="{9644AF52-36ED-4C45-80B3-E21CC2BDBA27}" sibTransId="{E39B967A-412C-4C21-B462-FF6ABA2EFA2D}"/>
    <dgm:cxn modelId="{6A655D0C-0EEB-4896-81E9-C9005CE9ED05}" type="presOf" srcId="{0A5D9BB2-41E8-4C1B-9F49-ECDF4083502B}" destId="{1914733E-0B12-44B3-842C-E2FC35E8F61E}" srcOrd="0" destOrd="0" presId="urn:microsoft.com/office/officeart/2005/8/layout/matrix1"/>
    <dgm:cxn modelId="{975C1BC9-2EE5-4A35-8439-8E08D1C28AD1}" type="presOf" srcId="{0A5D9BB2-41E8-4C1B-9F49-ECDF4083502B}" destId="{F6B5ABD6-FD2D-4AD3-B7EB-02895A67D317}" srcOrd="1" destOrd="0" presId="urn:microsoft.com/office/officeart/2005/8/layout/matrix1"/>
    <dgm:cxn modelId="{25E5BC6D-F925-4BD9-AF26-00EC459433E3}" type="presParOf" srcId="{9434306D-E3C7-403E-A2EA-AF6CDF4AC7F0}" destId="{7478286F-5AAE-4EC3-A157-AFDF7B59BFCB}" srcOrd="0" destOrd="0" presId="urn:microsoft.com/office/officeart/2005/8/layout/matrix1"/>
    <dgm:cxn modelId="{BB7FAD69-5AE2-4358-874E-9E13CEFFEE67}" type="presParOf" srcId="{7478286F-5AAE-4EC3-A157-AFDF7B59BFCB}" destId="{05930FAC-20EB-452A-834B-110E6D399113}" srcOrd="0" destOrd="0" presId="urn:microsoft.com/office/officeart/2005/8/layout/matrix1"/>
    <dgm:cxn modelId="{817D6454-CEB8-48E9-9375-DE52FA119CFF}" type="presParOf" srcId="{7478286F-5AAE-4EC3-A157-AFDF7B59BFCB}" destId="{CE219796-359E-4383-9932-736347BC5D0E}" srcOrd="1" destOrd="0" presId="urn:microsoft.com/office/officeart/2005/8/layout/matrix1"/>
    <dgm:cxn modelId="{4A353085-3CC9-4E0A-BF05-11D7521A4040}" type="presParOf" srcId="{7478286F-5AAE-4EC3-A157-AFDF7B59BFCB}" destId="{1914733E-0B12-44B3-842C-E2FC35E8F61E}" srcOrd="2" destOrd="0" presId="urn:microsoft.com/office/officeart/2005/8/layout/matrix1"/>
    <dgm:cxn modelId="{8F4D7802-D862-4E7D-94CA-8CF4DA695944}" type="presParOf" srcId="{7478286F-5AAE-4EC3-A157-AFDF7B59BFCB}" destId="{F6B5ABD6-FD2D-4AD3-B7EB-02895A67D317}" srcOrd="3" destOrd="0" presId="urn:microsoft.com/office/officeart/2005/8/layout/matrix1"/>
    <dgm:cxn modelId="{DC68CC9D-FC32-4679-BF72-0FB1ACE3AB26}" type="presParOf" srcId="{7478286F-5AAE-4EC3-A157-AFDF7B59BFCB}" destId="{99E4D30F-528F-4BA3-AB27-CFBB3A186DAA}" srcOrd="4" destOrd="0" presId="urn:microsoft.com/office/officeart/2005/8/layout/matrix1"/>
    <dgm:cxn modelId="{71C965E9-2CA2-469E-B5D3-A402197081DB}" type="presParOf" srcId="{7478286F-5AAE-4EC3-A157-AFDF7B59BFCB}" destId="{3BBD5C27-7FD7-415C-9870-7FB86F827E3E}" srcOrd="5" destOrd="0" presId="urn:microsoft.com/office/officeart/2005/8/layout/matrix1"/>
    <dgm:cxn modelId="{8BF12FF8-A0F9-4DDF-9481-D44C98EF61F4}" type="presParOf" srcId="{7478286F-5AAE-4EC3-A157-AFDF7B59BFCB}" destId="{AD9AC070-5407-4EFE-9258-82C563779C23}" srcOrd="6" destOrd="0" presId="urn:microsoft.com/office/officeart/2005/8/layout/matrix1"/>
    <dgm:cxn modelId="{31CF4C88-AAD5-4DEB-85DA-CCB669E4AD40}" type="presParOf" srcId="{7478286F-5AAE-4EC3-A157-AFDF7B59BFCB}" destId="{497AB21D-DB54-45BD-95D4-D2AB5AE2B4A4}" srcOrd="7" destOrd="0" presId="urn:microsoft.com/office/officeart/2005/8/layout/matrix1"/>
    <dgm:cxn modelId="{C4A9633D-628F-4909-BD06-642B5E12B3D1}" type="presParOf" srcId="{9434306D-E3C7-403E-A2EA-AF6CDF4AC7F0}" destId="{FCC8C25F-E1DF-459A-B5E4-5C30E40D7CE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4252C-2AE3-42F3-88C9-08AAF220E63E}">
      <dsp:nvSpPr>
        <dsp:cNvPr id="0" name=""/>
        <dsp:cNvSpPr/>
      </dsp:nvSpPr>
      <dsp:spPr>
        <a:xfrm>
          <a:off x="653472" y="0"/>
          <a:ext cx="7406022" cy="57117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396803-7E95-43CD-9030-F8F46885E8C1}">
      <dsp:nvSpPr>
        <dsp:cNvPr id="0" name=""/>
        <dsp:cNvSpPr/>
      </dsp:nvSpPr>
      <dsp:spPr>
        <a:xfrm>
          <a:off x="4360" y="1713526"/>
          <a:ext cx="2097408" cy="228470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alpha val="9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ФГОС второго поколения - обучение на основе системно – деятельностного подхода. </a:t>
          </a:r>
          <a:endParaRPr lang="ru-RU" sz="1400" kern="1200" dirty="0"/>
        </a:p>
      </dsp:txBody>
      <dsp:txXfrm>
        <a:off x="106747" y="1815913"/>
        <a:ext cx="1892634" cy="2079927"/>
      </dsp:txXfrm>
    </dsp:sp>
    <dsp:sp modelId="{F9E9BB00-7DFA-4420-A47B-79956B0D3C5D}">
      <dsp:nvSpPr>
        <dsp:cNvPr id="0" name=""/>
        <dsp:cNvSpPr/>
      </dsp:nvSpPr>
      <dsp:spPr>
        <a:xfrm>
          <a:off x="2206639" y="1713526"/>
          <a:ext cx="2097408" cy="228470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20000"/>
                <a:satMod val="180000"/>
                <a:lumMod val="98000"/>
              </a:schemeClr>
            </a:gs>
            <a:gs pos="40000">
              <a:schemeClr val="accent2">
                <a:alpha val="90000"/>
                <a:hueOff val="0"/>
                <a:satOff val="0"/>
                <a:lumOff val="0"/>
                <a:alphaOff val="-13333"/>
                <a:tint val="30000"/>
                <a:satMod val="260000"/>
                <a:lumMod val="8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Главная дидактическая единица процесса обучения - учебная ситуация, вызывающая активную познавательную деятельность учащихся. </a:t>
          </a:r>
          <a:endParaRPr lang="ru-RU" sz="1400" kern="1200" dirty="0"/>
        </a:p>
      </dsp:txBody>
      <dsp:txXfrm>
        <a:off x="2309026" y="1815913"/>
        <a:ext cx="1892634" cy="2079927"/>
      </dsp:txXfrm>
    </dsp:sp>
    <dsp:sp modelId="{78E772C6-2CB5-40C5-9AA2-E914763B7A1A}">
      <dsp:nvSpPr>
        <dsp:cNvPr id="0" name=""/>
        <dsp:cNvSpPr/>
      </dsp:nvSpPr>
      <dsp:spPr>
        <a:xfrm>
          <a:off x="4408919" y="1713526"/>
          <a:ext cx="2097408" cy="228470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20000"/>
                <a:satMod val="180000"/>
                <a:lumMod val="98000"/>
              </a:schemeClr>
            </a:gs>
            <a:gs pos="40000">
              <a:schemeClr val="accent2">
                <a:alpha val="90000"/>
                <a:hueOff val="0"/>
                <a:satOff val="0"/>
                <a:lumOff val="0"/>
                <a:alphaOff val="-26667"/>
                <a:tint val="30000"/>
                <a:satMod val="260000"/>
                <a:lumMod val="8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Её развитие не может происходить без эмоционального проявления познавательной потребности</a:t>
          </a:r>
          <a:endParaRPr lang="ru-RU" sz="1400" kern="1200" dirty="0"/>
        </a:p>
      </dsp:txBody>
      <dsp:txXfrm>
        <a:off x="4511306" y="1815913"/>
        <a:ext cx="1892634" cy="2079927"/>
      </dsp:txXfrm>
    </dsp:sp>
    <dsp:sp modelId="{126B6D13-C575-4B47-9AAA-EF48C1EAF1C7}">
      <dsp:nvSpPr>
        <dsp:cNvPr id="0" name=""/>
        <dsp:cNvSpPr/>
      </dsp:nvSpPr>
      <dsp:spPr>
        <a:xfrm>
          <a:off x="6611198" y="1713526"/>
          <a:ext cx="2097408" cy="228470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20000"/>
                <a:satMod val="180000"/>
                <a:lumMod val="98000"/>
              </a:schemeClr>
            </a:gs>
            <a:gs pos="40000">
              <a:schemeClr val="accent2">
                <a:alpha val="90000"/>
                <a:hueOff val="0"/>
                <a:satOff val="0"/>
                <a:lumOff val="0"/>
                <a:alphaOff val="-40000"/>
                <a:tint val="30000"/>
                <a:satMod val="260000"/>
                <a:lumMod val="8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Проявлению познавательной потребности способствует включение элементов игровой деятельности в учебный процесс. </a:t>
          </a:r>
          <a:endParaRPr lang="ru-RU" sz="1400" kern="1200" dirty="0"/>
        </a:p>
      </dsp:txBody>
      <dsp:txXfrm>
        <a:off x="6713585" y="1815913"/>
        <a:ext cx="1892634" cy="2079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30FAC-20EB-452A-834B-110E6D399113}">
      <dsp:nvSpPr>
        <dsp:cNvPr id="0" name=""/>
        <dsp:cNvSpPr/>
      </dsp:nvSpPr>
      <dsp:spPr>
        <a:xfrm rot="16200000">
          <a:off x="537778" y="-537778"/>
          <a:ext cx="2592288" cy="366784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анализ УМК «Английский в фокусе» («</a:t>
          </a:r>
          <a:r>
            <a:rPr lang="ru-RU" sz="1600" b="1" kern="1200" dirty="0" err="1" smtClean="0"/>
            <a:t>Spotlight</a:t>
          </a:r>
          <a:r>
            <a:rPr lang="ru-RU" sz="1600" b="1" kern="1200" dirty="0" smtClean="0"/>
            <a:t>») для 4 класса;</a:t>
          </a:r>
          <a:endParaRPr lang="ru-RU" sz="1600" b="1" kern="1200" dirty="0"/>
        </a:p>
      </dsp:txBody>
      <dsp:txXfrm rot="5400000">
        <a:off x="-1" y="1"/>
        <a:ext cx="3667844" cy="1944216"/>
      </dsp:txXfrm>
    </dsp:sp>
    <dsp:sp modelId="{1914733E-0B12-44B3-842C-E2FC35E8F61E}">
      <dsp:nvSpPr>
        <dsp:cNvPr id="0" name=""/>
        <dsp:cNvSpPr/>
      </dsp:nvSpPr>
      <dsp:spPr>
        <a:xfrm>
          <a:off x="3667844" y="0"/>
          <a:ext cx="3667844" cy="2592288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усовершенствование и адаптация ряда дидактических игр к современным условиям и возможностям школы;</a:t>
          </a:r>
          <a:endParaRPr lang="ru-RU" sz="1600" b="1" kern="1200" dirty="0"/>
        </a:p>
      </dsp:txBody>
      <dsp:txXfrm>
        <a:off x="3667844" y="0"/>
        <a:ext cx="3667844" cy="1944216"/>
      </dsp:txXfrm>
    </dsp:sp>
    <dsp:sp modelId="{99E4D30F-528F-4BA3-AB27-CFBB3A186DAA}">
      <dsp:nvSpPr>
        <dsp:cNvPr id="0" name=""/>
        <dsp:cNvSpPr/>
      </dsp:nvSpPr>
      <dsp:spPr>
        <a:xfrm rot="10800000">
          <a:off x="0" y="2592288"/>
          <a:ext cx="3667844" cy="2592288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интеграция урочной и внеурочной деятельности (викторины, конкурсы)</a:t>
          </a:r>
          <a:endParaRPr lang="ru-RU" sz="1600" b="1" kern="1200" dirty="0"/>
        </a:p>
      </dsp:txBody>
      <dsp:txXfrm rot="10800000">
        <a:off x="0" y="3240359"/>
        <a:ext cx="3667844" cy="1944216"/>
      </dsp:txXfrm>
    </dsp:sp>
    <dsp:sp modelId="{AD9AC070-5407-4EFE-9258-82C563779C23}">
      <dsp:nvSpPr>
        <dsp:cNvPr id="0" name=""/>
        <dsp:cNvSpPr/>
      </dsp:nvSpPr>
      <dsp:spPr>
        <a:xfrm rot="5400000">
          <a:off x="4205622" y="2054510"/>
          <a:ext cx="2592288" cy="3667844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использование ИКТ. </a:t>
          </a:r>
          <a:endParaRPr lang="ru-RU" sz="1600" b="1" kern="1200" dirty="0"/>
        </a:p>
      </dsp:txBody>
      <dsp:txXfrm rot="-5400000">
        <a:off x="3667844" y="3240359"/>
        <a:ext cx="3667844" cy="1944216"/>
      </dsp:txXfrm>
    </dsp:sp>
    <dsp:sp modelId="{FCC8C25F-E1DF-459A-B5E4-5C30E40D7CE9}">
      <dsp:nvSpPr>
        <dsp:cNvPr id="0" name=""/>
        <dsp:cNvSpPr/>
      </dsp:nvSpPr>
      <dsp:spPr>
        <a:xfrm>
          <a:off x="2567490" y="1944216"/>
          <a:ext cx="2200706" cy="1296144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4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Новизна опыта</a:t>
          </a:r>
          <a:endParaRPr lang="ru-RU" sz="1600" b="1" kern="1200" dirty="0"/>
        </a:p>
      </dsp:txBody>
      <dsp:txXfrm>
        <a:off x="2630763" y="2007489"/>
        <a:ext cx="2074160" cy="1169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2A0632-DC8E-424E-A817-8D2B175E147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E8F0AC-5601-4446-A71B-0EA7B7A56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2A0632-DC8E-424E-A817-8D2B175E147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BE8F0AC-5601-4446-A71B-0EA7B7A56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0669" y="3212976"/>
            <a:ext cx="3512372" cy="38164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ПЕРЕДОВОГО ПЕДАГОГИЧЕСКОГО ОПЫТА 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«ИГРОВАЯ ДЕЯТЕЛЬНОСТЬ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АНГЛИЙСКОГО ЯЗЫКА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СРЕДСТВО ФОРМИРОВАНИЯ ПОЗНАВАТЕЛЬНОЙ АКТИВНОСТИ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МЛАДШЕГО ШКОЛЬНОГО ВОЗРАСТА»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6728" y="0"/>
            <a:ext cx="3512373" cy="1656184"/>
          </a:xfrm>
        </p:spPr>
        <p:txBody>
          <a:bodyPr>
            <a:normAutofit/>
          </a:bodyPr>
          <a:lstStyle/>
          <a:p>
            <a:pPr algn="ctr"/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200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Вольгинская</a:t>
            </a:r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</a:t>
            </a:r>
          </a:p>
          <a:p>
            <a:pPr algn="ctr"/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601125, Владимирская обл., </a:t>
            </a:r>
            <a:r>
              <a:rPr lang="ru-RU" sz="1200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Вольгинский</a:t>
            </a:r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</a:t>
            </a:r>
          </a:p>
          <a:p>
            <a:pPr algn="ctr"/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1200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Старовская</a:t>
            </a:r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12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23, </a:t>
            </a:r>
            <a:r>
              <a:rPr lang="en-US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8 (49243)7-14-51</a:t>
            </a:r>
            <a:endParaRPr lang="ru-RU" sz="1200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5670735"/>
            <a:ext cx="4629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Автор: учитель английского языка Е.Н. Серикова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34357" y="5589240"/>
            <a:ext cx="7024744" cy="1143000"/>
          </a:xfrm>
          <a:prstGeom prst="rect">
            <a:avLst/>
          </a:prstGeom>
        </p:spPr>
        <p:txBody>
          <a:bodyPr vert="horz" lIns="91440" tIns="45720" rIns="91440" bIns="9144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1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boomers-with-elderly-parents.com/images/Fotolia_24817953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03203"/>
              </p:ext>
            </p:extLst>
          </p:nvPr>
        </p:nvGraphicFramePr>
        <p:xfrm>
          <a:off x="611561" y="980728"/>
          <a:ext cx="7992889" cy="5400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{775DCB02-9BB8-47FD-8907-85C794F793BA}</a:tableStyleId>
              </a:tblPr>
              <a:tblGrid>
                <a:gridCol w="1796564"/>
                <a:gridCol w="2034753"/>
                <a:gridCol w="2035597"/>
                <a:gridCol w="2125975"/>
              </a:tblGrid>
              <a:tr h="6400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игры «в слова»</a:t>
                      </a:r>
                    </a:p>
                  </a:txBody>
                  <a:tcPr marL="44573" marR="4457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игры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загадки</a:t>
                      </a:r>
                    </a:p>
                  </a:txBody>
                  <a:tcPr marL="44573" marR="4457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сюжетно-ролевые игры</a:t>
                      </a:r>
                    </a:p>
                  </a:txBody>
                  <a:tcPr marL="44573" marR="4457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тихи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песни, рифмовки</a:t>
                      </a:r>
                    </a:p>
                  </a:txBody>
                  <a:tcPr marL="44573" marR="4457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760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What have you got in your schoolbag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?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 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All about Robbie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!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Fruit salad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Word 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chain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j-lt"/>
                        </a:rPr>
                        <a:t>Noughts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 &amp; 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Crosses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What a memory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!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</a:rPr>
                        <a:t>вставь пропущенные </a:t>
                      </a:r>
                      <a:r>
                        <a:rPr lang="ru-RU" sz="1400" b="1" dirty="0" smtClean="0">
                          <a:effectLst/>
                          <a:latin typeface="+mj-lt"/>
                        </a:rPr>
                        <a:t>буквы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,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etc.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</a:txBody>
                  <a:tcPr marL="44573" marR="4457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Guess who the person is? 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Find the difference between two pictures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Guess the profession.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What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time is it? </a:t>
                      </a: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Do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the </a:t>
                      </a:r>
                      <a:r>
                        <a:rPr lang="en-US" sz="1400" b="1" dirty="0" err="1">
                          <a:effectLst/>
                          <a:latin typeface="+mj-lt"/>
                        </a:rPr>
                        <a:t>Maths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!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Draw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and play! (Where were you yesterday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?)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Get in the mood! (Were you angry yesterday?) 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</a:txBody>
                  <a:tcPr marL="44573" marR="4457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I’ve got a present for you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What are doing? (sports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What do you do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?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Little cook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!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What can animals do?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Last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night I was… 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The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Hare and the Tortoise.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Where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are you going on holyday?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 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</a:txBody>
                  <a:tcPr marL="44573" marR="4457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Hello, everybody!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One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big happy family!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Postman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Pete!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All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over the world!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When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I’m at the Zoo…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My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favourite hot meal!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Mary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had a little lamb…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The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best year ever!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Say 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hello to sunshine!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 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 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</a:txBody>
                  <a:tcPr marL="44573" marR="4457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2000" y="51494"/>
            <a:ext cx="3811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ТЕХНОЛОГИЯ ОПЫТА</a:t>
            </a:r>
            <a:endParaRPr lang="ru-RU" altLang="ru-RU" sz="2400" b="1" dirty="0">
              <a:solidFill>
                <a:prstClr val="black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uchportal.ru/_ld/394/94141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75" y="1268760"/>
            <a:ext cx="1966710" cy="19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humbs.dreamstime.com/thumb_578/1296388234O3KmZ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06" y="817177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I:\для алены\logo-eif-final-web1-c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8" y="3933056"/>
            <a:ext cx="3318885" cy="24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img.labirint.ru/images/comments_pic/1314/5_eb86ede933973d9700c816b4b6a10e47_13648815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8" y="603176"/>
            <a:ext cx="3810000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Иллюстрация 9 из 19 для Английский в фокусе. 4 класс. Учебник для общеобразовательных учреждений. ФГОС - Быкова, Дули, Эванс, Поспелова | Лабиринт - книги. Источник: Ассол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352" r="4875"/>
          <a:stretch/>
        </p:blipFill>
        <p:spPr bwMode="auto">
          <a:xfrm>
            <a:off x="4616775" y="3475307"/>
            <a:ext cx="3834951" cy="29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16775" y="141511"/>
            <a:ext cx="3811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ТЕХНОЛОГИЯ ОПЫТА</a:t>
            </a:r>
            <a:endParaRPr lang="ru-RU" altLang="ru-RU" sz="2400" b="1" dirty="0">
              <a:solidFill>
                <a:prstClr val="black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7896" y="116632"/>
            <a:ext cx="3574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ОПЫТА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380" y="69269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Развитие познавательной активности младших школьников и рост мотивации к изучению английского языка были отслежены с помощью </a:t>
            </a:r>
            <a:r>
              <a:rPr lang="ru-RU" sz="1600" dirty="0" smtClean="0"/>
              <a:t>диагностики </a:t>
            </a:r>
            <a:r>
              <a:rPr lang="ru-RU" sz="1600" dirty="0"/>
              <a:t>познавательной потребности учащихся, предложенной В.С. </a:t>
            </a:r>
            <a:r>
              <a:rPr lang="ru-RU" sz="1600" dirty="0" smtClean="0"/>
              <a:t>Юркевичем. Результаты</a:t>
            </a:r>
            <a:r>
              <a:rPr lang="ru-RU" sz="1600" dirty="0"/>
              <a:t>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44790"/>
              </p:ext>
            </p:extLst>
          </p:nvPr>
        </p:nvGraphicFramePr>
        <p:xfrm>
          <a:off x="923577" y="1769914"/>
          <a:ext cx="7348637" cy="163436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84423"/>
                <a:gridCol w="1229252"/>
                <a:gridCol w="1229252"/>
                <a:gridCol w="1211592"/>
                <a:gridCol w="1094118"/>
              </a:tblGrid>
              <a:tr h="592811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Познавательная  </a:t>
                      </a:r>
                      <a:endParaRPr lang="ru-RU" sz="11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потребность</a:t>
                      </a:r>
                      <a:endParaRPr lang="ru-RU" sz="1100" dirty="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«А» класс</a:t>
                      </a:r>
                      <a:endParaRPr lang="ru-RU" sz="1100" dirty="0">
                        <a:effectLst/>
                      </a:endParaRPr>
                    </a:p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сентябрь 2011</a:t>
                      </a:r>
                      <a:endParaRPr lang="ru-RU" sz="1100" dirty="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«Б»  класс</a:t>
                      </a:r>
                      <a:endParaRPr lang="ru-RU" sz="1100" dirty="0">
                        <a:effectLst/>
                      </a:endParaRPr>
                    </a:p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сентябрь 2011</a:t>
                      </a:r>
                      <a:endParaRPr lang="ru-RU" sz="1100" dirty="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«А» класс</a:t>
                      </a:r>
                      <a:endParaRPr lang="ru-RU" sz="1100">
                        <a:effectLst/>
                      </a:endParaRPr>
                    </a:p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май</a:t>
                      </a:r>
                      <a:endParaRPr lang="ru-RU" sz="1100">
                        <a:effectLst/>
                      </a:endParaRPr>
                    </a:p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2012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«Б»  класс</a:t>
                      </a:r>
                      <a:endParaRPr lang="ru-RU" sz="1100">
                        <a:effectLst/>
                      </a:endParaRPr>
                    </a:p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Май</a:t>
                      </a:r>
                      <a:endParaRPr lang="ru-RU" sz="1100">
                        <a:effectLst/>
                      </a:endParaRPr>
                    </a:p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2012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</a:tr>
              <a:tr h="197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Выражена сильно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32%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40%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30%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48%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</a:tr>
              <a:tr h="197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Выражена умеренно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43%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41%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35%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38%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</a:tr>
              <a:tr h="197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Выражена слабо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25%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19%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35%</a:t>
                      </a:r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14%</a:t>
                      </a:r>
                      <a:endParaRPr lang="ru-RU" sz="1100" dirty="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75487656"/>
              </p:ext>
            </p:extLst>
          </p:nvPr>
        </p:nvGraphicFramePr>
        <p:xfrm>
          <a:off x="2411760" y="3789040"/>
          <a:ext cx="4658995" cy="264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38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7896" y="116632"/>
            <a:ext cx="3574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ОПЫТА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9269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Качество знаний учащихся 4 «А»,  «Б» классов за 2011-2012 учебный год по итогам школьного мониторинга: </a:t>
            </a:r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021111"/>
              </p:ext>
            </p:extLst>
          </p:nvPr>
        </p:nvGraphicFramePr>
        <p:xfrm>
          <a:off x="683568" y="1280547"/>
          <a:ext cx="4686300" cy="315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044635"/>
              </p:ext>
            </p:extLst>
          </p:nvPr>
        </p:nvGraphicFramePr>
        <p:xfrm>
          <a:off x="4070548" y="3356992"/>
          <a:ext cx="4533900" cy="3010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71496" y="6093296"/>
            <a:ext cx="3300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4 «А» класс (контрольная группа)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149080"/>
            <a:ext cx="3377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 4 «Б» класс (экспериментальный) </a:t>
            </a:r>
          </a:p>
        </p:txBody>
      </p:sp>
    </p:spTree>
    <p:extLst>
      <p:ext uri="{BB962C8B-B14F-4D97-AF65-F5344CB8AC3E}">
        <p14:creationId xmlns:p14="http://schemas.microsoft.com/office/powerpoint/2010/main" val="42804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НАПРАВЛЕННОСТЬ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096" y="112474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Данный опыт может быть использован преподавателями английского языка на разных этапах обучения в урочной и внеурочной деятельности, педагогами дополнительного образования.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5522"/>
          <a:stretch/>
        </p:blipFill>
        <p:spPr bwMode="auto">
          <a:xfrm>
            <a:off x="1740396" y="2564904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0669" y="3212976"/>
            <a:ext cx="3512372" cy="38164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ПЕРЕДОВОГО ПЕДАГОГИЧЕСКОГО ОПЫТА 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«ИГРОВАЯ ДЕЯТЕЛЬНОСТЬ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АНГЛИЙСКОГО ЯЗЫКА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СРЕДСТВО ФОРМИРОВАНИЯ ПОЗНАВАТЕЛЬНОЙ АКТИВНОСТИ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МЛАДШЕГО ШКОЛЬНОГО ВОЗРАСТА»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6728" y="0"/>
            <a:ext cx="3512373" cy="1656184"/>
          </a:xfrm>
        </p:spPr>
        <p:txBody>
          <a:bodyPr>
            <a:normAutofit/>
          </a:bodyPr>
          <a:lstStyle/>
          <a:p>
            <a:pPr algn="ctr"/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200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Вольгинская</a:t>
            </a:r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</a:t>
            </a:r>
          </a:p>
          <a:p>
            <a:pPr algn="ctr"/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601125, Владимирская обл., </a:t>
            </a:r>
            <a:r>
              <a:rPr lang="ru-RU" sz="1200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Вольгинский</a:t>
            </a:r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</a:t>
            </a:r>
          </a:p>
          <a:p>
            <a:pPr algn="ctr"/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1200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Старовская</a:t>
            </a:r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12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23, </a:t>
            </a:r>
            <a:r>
              <a:rPr lang="en-US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8 (49243)7-14-51</a:t>
            </a:r>
            <a:endParaRPr lang="ru-RU" sz="1200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5670735"/>
            <a:ext cx="4629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Автор: учитель английского языка Е.Н. Серикова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34357" y="5589240"/>
            <a:ext cx="7024744" cy="1143000"/>
          </a:xfrm>
          <a:prstGeom prst="rect">
            <a:avLst/>
          </a:prstGeom>
        </p:spPr>
        <p:txBody>
          <a:bodyPr vert="horz" lIns="91440" tIns="45720" rIns="91440" bIns="9144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1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boomers-with-elderly-parents.com/images/Fotolia_24817953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0" y="-79068"/>
            <a:ext cx="36356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ВОЗНИКНОВЕНИЯ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СТАНОВЛЕНИЯ ОПЫТА	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021151"/>
            <a:ext cx="3456384" cy="427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>
              <a:lnSpc>
                <a:spcPct val="114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/>
              <a:t>Обучение </a:t>
            </a:r>
            <a:r>
              <a:rPr lang="ru-RU" sz="1600" b="1" dirty="0"/>
              <a:t>иностранному языку </a:t>
            </a:r>
            <a:r>
              <a:rPr lang="ru-RU" sz="1600" b="1" dirty="0" smtClean="0"/>
              <a:t>- одно </a:t>
            </a:r>
            <a:r>
              <a:rPr lang="ru-RU" sz="1600" b="1" dirty="0"/>
              <a:t>из приоритетных направлений современного школьного образования. </a:t>
            </a:r>
            <a:endParaRPr lang="ru-RU" sz="1600" b="1" dirty="0" smtClean="0"/>
          </a:p>
          <a:p>
            <a:pPr indent="457200" algn="ctr">
              <a:lnSpc>
                <a:spcPct val="114000"/>
              </a:lnSpc>
              <a:spcAft>
                <a:spcPts val="0"/>
              </a:spcAft>
            </a:pPr>
            <a:endParaRPr lang="ru-RU" sz="1600" b="1" dirty="0" smtClean="0"/>
          </a:p>
          <a:p>
            <a:pPr indent="457200" algn="ctr">
              <a:lnSpc>
                <a:spcPct val="114000"/>
              </a:lnSpc>
              <a:spcAft>
                <a:spcPts val="0"/>
              </a:spcAft>
            </a:pPr>
            <a:r>
              <a:rPr lang="ru-RU" sz="1600" b="1" dirty="0" smtClean="0"/>
              <a:t>Основная </a:t>
            </a:r>
            <a:r>
              <a:rPr lang="ru-RU" sz="1600" b="1" dirty="0"/>
              <a:t>цель изучения иностранных языков в школе ― формирование у школьников иноязычной коммуникативной компетенции, т. е. способности и готовности осуществлять иноязычное межличностное и межкультурное общение с носителями языка. </a:t>
            </a:r>
            <a:endParaRPr lang="ru-RU" sz="1600" b="1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9048" y="836712"/>
            <a:ext cx="3609969" cy="493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4000"/>
              </a:lnSpc>
              <a:spcAft>
                <a:spcPts val="0"/>
              </a:spcAft>
              <a:tabLst>
                <a:tab pos="622300" algn="l"/>
                <a:tab pos="723900" algn="l"/>
              </a:tabLst>
            </a:pPr>
            <a:r>
              <a:rPr lang="ru-RU" sz="1600" b="1" dirty="0" smtClean="0">
                <a:ea typeface="Trebuchet MS"/>
                <a:cs typeface="Times New Roman"/>
              </a:rPr>
              <a:t>2. В </a:t>
            </a:r>
            <a:r>
              <a:rPr lang="ru-RU" sz="1600" b="1" dirty="0">
                <a:ea typeface="Trebuchet MS"/>
                <a:cs typeface="Times New Roman"/>
              </a:rPr>
              <a:t>последнее время в процессе обучения иностранному языку автор опыта столкнулась со следующими проблемами</a:t>
            </a:r>
            <a:r>
              <a:rPr lang="ru-RU" sz="1600" b="1" dirty="0" smtClean="0">
                <a:ea typeface="Trebuchet MS"/>
                <a:cs typeface="Times New Roman"/>
              </a:rPr>
              <a:t>:</a:t>
            </a:r>
          </a:p>
          <a:p>
            <a:pPr indent="457200" algn="ctr">
              <a:lnSpc>
                <a:spcPct val="114000"/>
              </a:lnSpc>
              <a:spcAft>
                <a:spcPts val="0"/>
              </a:spcAft>
              <a:tabLst>
                <a:tab pos="622300" algn="l"/>
                <a:tab pos="723900" algn="l"/>
              </a:tabLst>
            </a:pPr>
            <a:endParaRPr lang="ru-RU" sz="1200" b="1" dirty="0">
              <a:ea typeface="Trebuchet MS"/>
              <a:cs typeface="Times New Roman"/>
            </a:endParaRPr>
          </a:p>
          <a:p>
            <a:pPr marL="342900" lvl="0" indent="190500" algn="ctr">
              <a:lnSpc>
                <a:spcPct val="114000"/>
              </a:lnSpc>
              <a:spcAft>
                <a:spcPts val="0"/>
              </a:spcAft>
              <a:buFont typeface="Symbol"/>
              <a:buChar char=""/>
              <a:tabLst>
                <a:tab pos="90170" algn="l"/>
                <a:tab pos="630555" algn="l"/>
              </a:tabLst>
            </a:pPr>
            <a:r>
              <a:rPr lang="ru-RU" sz="1600" b="1" dirty="0">
                <a:ea typeface="Trebuchet MS"/>
                <a:cs typeface="Times New Roman"/>
              </a:rPr>
              <a:t>раннее обучение приводит к потере интереса к иностранному языку на ступени основной школы</a:t>
            </a:r>
            <a:r>
              <a:rPr lang="ru-RU" sz="1600" b="1" dirty="0" smtClean="0">
                <a:ea typeface="Trebuchet MS"/>
                <a:cs typeface="Times New Roman"/>
              </a:rPr>
              <a:t>;</a:t>
            </a:r>
          </a:p>
          <a:p>
            <a:pPr marL="342900" lvl="0" indent="190500" algn="ctr">
              <a:lnSpc>
                <a:spcPct val="114000"/>
              </a:lnSpc>
              <a:spcAft>
                <a:spcPts val="0"/>
              </a:spcAft>
              <a:buFont typeface="Symbol"/>
              <a:buChar char=""/>
              <a:tabLst>
                <a:tab pos="90170" algn="l"/>
                <a:tab pos="630555" algn="l"/>
              </a:tabLst>
            </a:pPr>
            <a:endParaRPr lang="ru-RU" sz="1200" b="1" dirty="0">
              <a:ea typeface="Trebuchet MS"/>
              <a:cs typeface="Times New Roman"/>
            </a:endParaRPr>
          </a:p>
          <a:p>
            <a:pPr marL="342900" lvl="0" indent="190500" algn="ctr">
              <a:lnSpc>
                <a:spcPct val="114000"/>
              </a:lnSpc>
              <a:spcAft>
                <a:spcPts val="0"/>
              </a:spcAft>
              <a:buFont typeface="Symbol"/>
              <a:buChar char=""/>
              <a:tabLst>
                <a:tab pos="90170" algn="l"/>
                <a:tab pos="630555" algn="l"/>
              </a:tabLst>
            </a:pPr>
            <a:r>
              <a:rPr lang="ru-RU" sz="1600" b="1" dirty="0">
                <a:ea typeface="Trebuchet MS"/>
                <a:cs typeface="Times New Roman"/>
              </a:rPr>
              <a:t>обучающиеся имеют разный уровень подготовки</a:t>
            </a:r>
            <a:r>
              <a:rPr lang="ru-RU" sz="1600" b="1" dirty="0" smtClean="0">
                <a:ea typeface="Trebuchet MS"/>
                <a:cs typeface="Times New Roman"/>
              </a:rPr>
              <a:t>;</a:t>
            </a:r>
          </a:p>
          <a:p>
            <a:pPr marL="342900" lvl="0" indent="190500" algn="ctr">
              <a:lnSpc>
                <a:spcPct val="114000"/>
              </a:lnSpc>
              <a:spcAft>
                <a:spcPts val="0"/>
              </a:spcAft>
              <a:buFont typeface="Symbol"/>
              <a:buChar char=""/>
              <a:tabLst>
                <a:tab pos="90170" algn="l"/>
                <a:tab pos="630555" algn="l"/>
              </a:tabLst>
            </a:pPr>
            <a:endParaRPr lang="ru-RU" sz="1200" b="1" dirty="0">
              <a:ea typeface="Trebuchet MS"/>
              <a:cs typeface="Times New Roman"/>
            </a:endParaRPr>
          </a:p>
          <a:p>
            <a:pPr marL="342900" lvl="0" indent="190500" algn="ctr">
              <a:lnSpc>
                <a:spcPct val="114000"/>
              </a:lnSpc>
              <a:spcAft>
                <a:spcPts val="0"/>
              </a:spcAft>
              <a:buFont typeface="Symbol"/>
              <a:buChar char=""/>
              <a:tabLst>
                <a:tab pos="90170" algn="l"/>
                <a:tab pos="630555" algn="l"/>
              </a:tabLst>
            </a:pPr>
            <a:r>
              <a:rPr lang="ru-RU" sz="1600" b="1" dirty="0">
                <a:ea typeface="Trebuchet MS"/>
                <a:cs typeface="Times New Roman"/>
              </a:rPr>
              <a:t>обучающиеся имеют большие учебные нагрузки в связи с увеличением объёма содержания образования.</a:t>
            </a:r>
            <a:endParaRPr lang="ru-RU" sz="1200" b="1" dirty="0">
              <a:effectLst/>
              <a:ea typeface="Trebuchet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26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1332" y="534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АКТУАЛЬНОСТЬ ОПЫТА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28795478"/>
              </p:ext>
            </p:extLst>
          </p:nvPr>
        </p:nvGraphicFramePr>
        <p:xfrm>
          <a:off x="179512" y="836712"/>
          <a:ext cx="8712968" cy="571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16632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endParaRPr lang="ru-RU" alt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kak-zarabotat-v-seti.ru/wp-content/uploads/2013/01/vidu_zarabotka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4" y="2852937"/>
            <a:ext cx="254761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980728"/>
            <a:ext cx="55446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cs typeface="Times New Roman"/>
              </a:rPr>
              <a:t>Использование дидактических игр </a:t>
            </a:r>
            <a:r>
              <a:rPr lang="ru-RU" sz="2000" dirty="0" smtClean="0">
                <a:cs typeface="Times New Roman"/>
              </a:rPr>
              <a:t>способствует </a:t>
            </a:r>
            <a:r>
              <a:rPr lang="ru-RU" sz="2000" dirty="0">
                <a:cs typeface="Times New Roman"/>
              </a:rPr>
              <a:t>формированию познавательной активности у </a:t>
            </a:r>
            <a:r>
              <a:rPr lang="ru-RU" sz="2000" dirty="0" smtClean="0">
                <a:cs typeface="Times New Roman"/>
              </a:rPr>
              <a:t>учащихся, </a:t>
            </a:r>
            <a:r>
              <a:rPr lang="ru-RU" sz="2000" dirty="0">
                <a:cs typeface="Times New Roman"/>
              </a:rPr>
              <a:t>овладению речевыми и коммуникативными навыками и поддерживает интерес младших школьников к предмету иностранный язык.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9495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0"/>
            <a:ext cx="36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ТЕОРЕТИЧЕСКАЯ БАЗА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ОПЫТА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052736"/>
            <a:ext cx="5328592" cy="502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</a:rPr>
              <a:t>А.Н. </a:t>
            </a:r>
            <a:r>
              <a:rPr lang="ru-RU" b="1" dirty="0" smtClean="0">
                <a:solidFill>
                  <a:prstClr val="black"/>
                </a:solidFill>
              </a:rPr>
              <a:t>Леонтьев </a:t>
            </a:r>
            <a:r>
              <a:rPr lang="ru-RU" dirty="0" smtClean="0">
                <a:solidFill>
                  <a:prstClr val="black"/>
                </a:solidFill>
              </a:rPr>
              <a:t>- «</a:t>
            </a:r>
            <a:r>
              <a:rPr lang="ru-RU" dirty="0" smtClean="0"/>
              <a:t>Учебная </a:t>
            </a:r>
            <a:r>
              <a:rPr lang="ru-RU" dirty="0"/>
              <a:t>деятельность в </a:t>
            </a:r>
            <a:r>
              <a:rPr lang="ru-RU" dirty="0" smtClean="0"/>
              <a:t>младшем школьном </a:t>
            </a:r>
            <a:r>
              <a:rPr lang="ru-RU" dirty="0"/>
              <a:t>возрасте становится </a:t>
            </a:r>
            <a:r>
              <a:rPr lang="ru-RU" dirty="0" smtClean="0"/>
              <a:t>ведущей. Именно она определяет </a:t>
            </a:r>
            <a:r>
              <a:rPr lang="ru-RU" dirty="0"/>
              <a:t>развитие всех психических функций младшего школьника: памяти, внимания, мышления, восприятия, воображения. </a:t>
            </a:r>
            <a:endParaRPr lang="ru-RU" dirty="0" smtClean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При </a:t>
            </a:r>
            <a:r>
              <a:rPr lang="ru-RU" dirty="0"/>
              <a:t>этом дети не теряют интереса к игре, и, как считает </a:t>
            </a:r>
            <a:r>
              <a:rPr lang="ru-RU" dirty="0" smtClean="0"/>
              <a:t>успешность </a:t>
            </a:r>
            <a:r>
              <a:rPr lang="ru-RU" dirty="0"/>
              <a:t>решения поставленных целей (в нашем случае – обучения) достигается скорее, если многообразие деятельностей пересекаются между </a:t>
            </a:r>
            <a:r>
              <a:rPr lang="ru-RU" dirty="0" smtClean="0"/>
              <a:t>собой».</a:t>
            </a:r>
            <a:endParaRPr lang="ru-RU" dirty="0">
              <a:effectLst/>
            </a:endParaRPr>
          </a:p>
        </p:txBody>
      </p:sp>
      <p:pic>
        <p:nvPicPr>
          <p:cNvPr id="4098" name="Picture 2" descr="http://i.livelib.ru/boocover/1000640982/l/da0b/A._N._Leontev__Psihologicheskie_osnovy_razvitiya_rebenka_i_obuch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1905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0"/>
            <a:ext cx="36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ТЕОРЕТИЧЕСКАЯ БАЗА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ОПЫТА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ugra-news.ru/sites/default/files/styles/full_image/public/images/article/2014/10/03/passov_e.i.jpg?itok=N6UnVd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0" y="1922314"/>
            <a:ext cx="1952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5591" y="4941168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Пассов Е.И.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2208" y="742995"/>
            <a:ext cx="576064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/>
              <a:t>Е. И. Пассов </a:t>
            </a:r>
            <a:r>
              <a:rPr lang="ru-RU" sz="1400" dirty="0" smtClean="0"/>
              <a:t>в </a:t>
            </a:r>
            <a:r>
              <a:rPr lang="ru-RU" sz="1400" dirty="0"/>
              <a:t>книге «Урок иностранного языка в школе» дает следующее определение игры: «…Игра – это: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/>
              <a:t>1) Деятельность (в нашем случае – речевая),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/>
              <a:t>2) </a:t>
            </a:r>
            <a:r>
              <a:rPr lang="ru-RU" sz="1400" dirty="0" err="1"/>
              <a:t>Мотивированность</a:t>
            </a:r>
            <a:r>
              <a:rPr lang="ru-RU" sz="1400" dirty="0"/>
              <a:t>, отсутствие принуждения,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/>
              <a:t>3) Индивидуализированная деятельность, глубоко личная,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/>
              <a:t>4) Обучение и воспитание в коллективе и через коллектив,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/>
              <a:t>5) Развитие психических функций и способностей,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/>
              <a:t>6) «учение с увлечением» </a:t>
            </a:r>
            <a:r>
              <a:rPr lang="ru-RU" sz="1400" dirty="0" smtClean="0"/>
              <a:t>(С.Л</a:t>
            </a:r>
            <a:r>
              <a:rPr lang="ru-RU" sz="1400" dirty="0"/>
              <a:t>. </a:t>
            </a:r>
            <a:r>
              <a:rPr lang="ru-RU" sz="1400" dirty="0" smtClean="0"/>
              <a:t>Соловейчик)».</a:t>
            </a:r>
            <a:endParaRPr lang="ru-RU" sz="14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/>
              <a:t>Основные </a:t>
            </a:r>
            <a:r>
              <a:rPr lang="ru-RU" sz="1400" dirty="0"/>
              <a:t>цели использования игры на уроках иностранного языка: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/>
              <a:t>1) Формирование определенных навыков,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/>
              <a:t>2) Развитие определенных речевых умений,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/>
              <a:t>3) Обучение умению общаться,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/>
              <a:t>4) Развитие необходимых способностей и психических функций,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/>
              <a:t>5) Познание (в сфере становления собственно языка),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/>
              <a:t>6) Запоминание речевого материала</a:t>
            </a:r>
            <a:r>
              <a:rPr lang="ru-RU" sz="1400" dirty="0" smtClean="0"/>
              <a:t>.</a:t>
            </a: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05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9572" y="783883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err="1"/>
              <a:t>Стронин</a:t>
            </a:r>
            <a:r>
              <a:rPr lang="ru-RU" sz="1600" b="1" dirty="0"/>
              <a:t> М. Ф</a:t>
            </a:r>
            <a:r>
              <a:rPr lang="ru-RU" sz="1600" b="1" dirty="0" smtClean="0"/>
              <a:t>.</a:t>
            </a:r>
            <a:r>
              <a:rPr lang="ru-RU" sz="1600" dirty="0" smtClean="0"/>
              <a:t> </a:t>
            </a:r>
            <a:r>
              <a:rPr lang="ru-RU" sz="1600" dirty="0"/>
              <a:t>«Обучающие игры на уроках английского языка» </a:t>
            </a:r>
            <a:r>
              <a:rPr lang="ru-RU" sz="1600" dirty="0" smtClean="0"/>
              <a:t>. Категории игр: 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/>
              <a:t>лексические </a:t>
            </a:r>
            <a:r>
              <a:rPr lang="ru-RU" sz="1600" b="1" dirty="0"/>
              <a:t>игры; 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/>
              <a:t>грамматические </a:t>
            </a:r>
            <a:r>
              <a:rPr lang="ru-RU" sz="1600" b="1" dirty="0"/>
              <a:t>игры; </a:t>
            </a:r>
            <a:endParaRPr lang="ru-RU" sz="1600" b="1" dirty="0" smtClean="0"/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/>
              <a:t>фонетические </a:t>
            </a:r>
            <a:r>
              <a:rPr lang="ru-RU" sz="1600" b="1" dirty="0"/>
              <a:t>игры; </a:t>
            </a:r>
            <a:endParaRPr lang="ru-RU" sz="1600" b="1" dirty="0" smtClean="0"/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/>
              <a:t>орфографические </a:t>
            </a:r>
            <a:r>
              <a:rPr lang="ru-RU" sz="1600" b="1" dirty="0"/>
              <a:t>игры; </a:t>
            </a:r>
            <a:endParaRPr lang="ru-RU" sz="1600" b="1" dirty="0" smtClean="0"/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/>
              <a:t>творческие </a:t>
            </a:r>
            <a:r>
              <a:rPr lang="ru-RU" sz="1600" b="1" dirty="0"/>
              <a:t>игры</a:t>
            </a:r>
            <a:r>
              <a:rPr lang="ru-RU" sz="1600" dirty="0"/>
              <a:t>. </a:t>
            </a:r>
            <a:endParaRPr lang="ru-RU" sz="1600" dirty="0" smtClean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cs typeface="Times New Roman"/>
              </a:rPr>
              <a:t>В </a:t>
            </a:r>
            <a:r>
              <a:rPr lang="ru-RU" sz="1600" dirty="0">
                <a:cs typeface="Times New Roman"/>
              </a:rPr>
              <a:t>учебном процессе могут использоваться только </a:t>
            </a:r>
            <a:r>
              <a:rPr lang="ru-RU" sz="1600" b="1" dirty="0">
                <a:cs typeface="Times New Roman"/>
              </a:rPr>
              <a:t>элементы дидактической игры – игровая ситуация, прием, упражнение. </a:t>
            </a:r>
            <a:endParaRPr lang="ru-RU" sz="1600" b="1" dirty="0" smtClean="0"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b="1" dirty="0" smtClean="0"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cs typeface="Times New Roman"/>
              </a:rPr>
              <a:t>Схема </a:t>
            </a:r>
            <a:r>
              <a:rPr lang="ru-RU" sz="1600" b="1" dirty="0">
                <a:cs typeface="Times New Roman"/>
              </a:rPr>
              <a:t>развития дидактического процесса</a:t>
            </a:r>
            <a:r>
              <a:rPr lang="ru-RU" sz="1600" dirty="0">
                <a:cs typeface="Times New Roman"/>
              </a:rPr>
              <a:t>: целевой, мотивационный, усвоения необходимых действий, </a:t>
            </a:r>
            <a:r>
              <a:rPr lang="ru-RU" sz="1600" dirty="0" err="1" smtClean="0">
                <a:cs typeface="Times New Roman"/>
              </a:rPr>
              <a:t>контрольно</a:t>
            </a:r>
            <a:r>
              <a:rPr lang="ru-RU" sz="1600" dirty="0" smtClean="0">
                <a:cs typeface="Times New Roman"/>
              </a:rPr>
              <a:t> - коррекционный</a:t>
            </a:r>
            <a:r>
              <a:rPr lang="ru-RU" sz="1600" dirty="0">
                <a:cs typeface="Times New Roman"/>
              </a:rPr>
              <a:t>, диагностический и др.</a:t>
            </a:r>
            <a:endParaRPr lang="ru-RU" sz="16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5116"/>
            <a:ext cx="36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ТЕОРЕТИЧЕСКАЯ БАЗА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ОПЫТА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.livelib.ru/workpic/1000470049/l/2edf/Stronin_M._F__Obuchayuschie_igry_na_uroke_anglijskogo_yazy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84" y="721003"/>
            <a:ext cx="1905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rgbClr val="FFFFFF"/>
            </a:solidFill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</p:pic>
    </p:spTree>
    <p:extLst>
      <p:ext uri="{BB962C8B-B14F-4D97-AF65-F5344CB8AC3E}">
        <p14:creationId xmlns:p14="http://schemas.microsoft.com/office/powerpoint/2010/main" val="16526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4360" y="200055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НОВИЗНА ОПЫТА</a:t>
            </a:r>
            <a:endParaRPr lang="ru-RU" altLang="ru-RU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65662076"/>
              </p:ext>
            </p:extLst>
          </p:nvPr>
        </p:nvGraphicFramePr>
        <p:xfrm>
          <a:off x="755576" y="980728"/>
          <a:ext cx="73356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22512" y="4293096"/>
            <a:ext cx="6768752" cy="109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1050" b="1" dirty="0">
              <a:ea typeface="Trebuchet MS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1050" b="1" dirty="0">
              <a:ea typeface="Trebuchet MS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200" b="1" dirty="0" smtClean="0">
                <a:ea typeface="Trebuchet MS"/>
                <a:cs typeface="Times New Roman"/>
              </a:rPr>
              <a:t>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1050" b="1" dirty="0">
              <a:ea typeface="Trebuchet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30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51494"/>
            <a:ext cx="3811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ТЕХНОЛОГИЯ ОПЫТА</a:t>
            </a:r>
            <a:endParaRPr lang="ru-RU" altLang="ru-RU" sz="2400" b="1" dirty="0">
              <a:solidFill>
                <a:prstClr val="black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268760"/>
            <a:ext cx="3896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90170" algn="ctr">
              <a:spcAft>
                <a:spcPts val="0"/>
              </a:spcAft>
            </a:pPr>
            <a:r>
              <a:rPr lang="ru-RU" sz="1600" dirty="0" smtClean="0"/>
              <a:t>Задачи</a:t>
            </a:r>
            <a:r>
              <a:rPr lang="ru-RU" sz="1600" dirty="0"/>
              <a:t>: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1600" dirty="0">
                <a:ea typeface="Trebuchet MS"/>
                <a:cs typeface="Times New Roman"/>
              </a:rPr>
              <a:t>Провести анализ УМК «Английский в фокусе 4» («</a:t>
            </a:r>
            <a:r>
              <a:rPr lang="ru-RU" sz="1600" dirty="0" err="1">
                <a:ea typeface="Trebuchet MS"/>
                <a:cs typeface="Times New Roman"/>
              </a:rPr>
              <a:t>Spotlight</a:t>
            </a:r>
            <a:r>
              <a:rPr lang="ru-RU" sz="1600" dirty="0">
                <a:ea typeface="Trebuchet MS"/>
                <a:cs typeface="Times New Roman"/>
              </a:rPr>
              <a:t> 4»), изучить игры, игровые упражнения, представленные в УМК;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1600" dirty="0">
                <a:ea typeface="Trebuchet MS"/>
                <a:cs typeface="Times New Roman"/>
              </a:rPr>
              <a:t>Исследовать эффективность данных игр на уроках английского языка в 4 классе в течение учебного года.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1600" dirty="0">
                <a:ea typeface="Trebuchet MS"/>
                <a:cs typeface="Times New Roman"/>
              </a:rPr>
              <a:t>Проанализировать результаты и описать эффективные дидактические игры, способствующие формированию познавательной активности младших школьников и повышению мотивации к изучению английского языка на основе учебной игры. </a:t>
            </a:r>
            <a:endParaRPr lang="ru-RU" sz="1600" dirty="0">
              <a:effectLst/>
              <a:ea typeface="Trebuchet MS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0" y="3573016"/>
            <a:ext cx="2906688" cy="29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8384" y="513159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Цель - внедрение в урок английского языка элементов игровой деятельности путем использования дидактических игр в 4 классе для формирования познавательной активности у учащихся младшего 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22380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Ости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Изящная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зящная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80000"/>
            </a:schemeClr>
            <a:schemeClr val="phClr">
              <a:tint val="500"/>
              <a:satMod val="150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Изящная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зящная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80000"/>
            </a:schemeClr>
            <a:schemeClr val="phClr">
              <a:tint val="500"/>
              <a:satMod val="150000"/>
            </a:schemeClr>
          </a:duotone>
        </a:blip>
        <a:tile tx="0" ty="0" sx="50000" sy="5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Изящная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зящная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80000"/>
            </a:schemeClr>
            <a:schemeClr val="phClr">
              <a:tint val="500"/>
              <a:satMod val="150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392</TotalTime>
  <Words>1035</Words>
  <Application>Microsoft Office PowerPoint</Application>
  <PresentationFormat>Экран (4:3)</PresentationFormat>
  <Paragraphs>182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ОБОБЩЕНИЕ ПЕРЕДОВОГО ПЕДАГОГИЧЕСКОГО ОПЫТА  НА ТЕМУ:  «ИГРОВАЯ ДЕЯТЕЛЬНОСТЬ НА УРОКАХ АНГЛИЙСКОГО ЯЗЫКА  КАК СРЕДСТВО ФОРМИРОВАНИЯ ПОЗНАВАТЕЛЬНОЙ АКТИВНОСТИ  У УЧАЩИХСЯ МЛАДШЕГО ШКОЛЬНОГО ВОЗРАСТА»  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ОБОБЩЕНИЕ ПЕРЕДОВОГО ПЕДАГОГИЧЕСКОГО ОПЫТА  НА ТЕМУ:  «ИГРОВАЯ ДЕЯТЕЛЬНОСТЬ НА УРОКАХ АНГЛИЙСКОГО ЯЗЫКА  КАК СРЕДСТВО ФОРМИРОВАНИЯ ПОЗНАВАТЕЛЬНОЙ АКТИВНОСТИ  У УЧАЩИХСЯ МЛАДШЕГО ШКОЛЬНОГО ВОЗРАСТА»    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передового педагогического опыта на тему: «Использование ИКТ на уроке английского языка, как средство повышения познавательной активности у учащихся»     Автор: учитель английского языка  Ю. Н. Напылова</dc:title>
  <dc:creator>Серикова Е.Н.</dc:creator>
  <cp:lastModifiedBy>Irbis</cp:lastModifiedBy>
  <cp:revision>40</cp:revision>
  <dcterms:created xsi:type="dcterms:W3CDTF">2014-03-24T23:10:50Z</dcterms:created>
  <dcterms:modified xsi:type="dcterms:W3CDTF">2014-10-22T23:41:26Z</dcterms:modified>
</cp:coreProperties>
</file>