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72" r:id="rId2"/>
    <p:sldId id="262" r:id="rId3"/>
    <p:sldId id="261" r:id="rId4"/>
    <p:sldId id="260" r:id="rId5"/>
    <p:sldId id="258" r:id="rId6"/>
    <p:sldId id="259" r:id="rId7"/>
    <p:sldId id="257" r:id="rId8"/>
    <p:sldId id="267" r:id="rId9"/>
    <p:sldId id="268" r:id="rId10"/>
    <p:sldId id="269" r:id="rId11"/>
    <p:sldId id="270" r:id="rId12"/>
    <p:sldId id="271" r:id="rId13"/>
    <p:sldId id="266" r:id="rId14"/>
    <p:sldId id="263" r:id="rId15"/>
    <p:sldId id="265" r:id="rId16"/>
    <p:sldId id="26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7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76BC1-460A-432E-85B1-F1D338846F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A768A-7860-4D7F-862B-3DE6F821C8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3F994-A20E-4A67-A046-E8C4599523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ABC28-D891-422F-9F70-F2BC729736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DF5341B0-E4BD-4D37-B2C5-EDA1A9FD62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B536F-47B5-4751-B108-50CA1034DE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6C5DA-D4A0-443B-8D4C-829EA08CE9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AFD5B-E95E-4328-842D-388059D8F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2A9EC-5087-49D2-9CCC-BFF0072002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D77AD-F134-47A5-86B5-8F866276A1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6DA49-148E-4909-9401-E0AFB0B04F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07C5D3C-5F28-478D-8724-D539647481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gif"/><Relationship Id="rId13" Type="http://schemas.openxmlformats.org/officeDocument/2006/relationships/image" Target="../media/image37.gif"/><Relationship Id="rId18" Type="http://schemas.openxmlformats.org/officeDocument/2006/relationships/image" Target="../media/image42.gif"/><Relationship Id="rId26" Type="http://schemas.openxmlformats.org/officeDocument/2006/relationships/image" Target="../media/image50.gif"/><Relationship Id="rId3" Type="http://schemas.openxmlformats.org/officeDocument/2006/relationships/image" Target="../media/image29.gif"/><Relationship Id="rId21" Type="http://schemas.openxmlformats.org/officeDocument/2006/relationships/image" Target="../media/image45.gif"/><Relationship Id="rId7" Type="http://schemas.openxmlformats.org/officeDocument/2006/relationships/image" Target="../media/image31.gif"/><Relationship Id="rId12" Type="http://schemas.openxmlformats.org/officeDocument/2006/relationships/image" Target="../media/image36.gif"/><Relationship Id="rId17" Type="http://schemas.openxmlformats.org/officeDocument/2006/relationships/image" Target="../media/image41.gif"/><Relationship Id="rId25" Type="http://schemas.openxmlformats.org/officeDocument/2006/relationships/image" Target="../media/image49.gif"/><Relationship Id="rId2" Type="http://schemas.openxmlformats.org/officeDocument/2006/relationships/image" Target="../media/image26.gif"/><Relationship Id="rId16" Type="http://schemas.openxmlformats.org/officeDocument/2006/relationships/image" Target="../media/image40.gif"/><Relationship Id="rId20" Type="http://schemas.openxmlformats.org/officeDocument/2006/relationships/image" Target="../media/image4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gif"/><Relationship Id="rId11" Type="http://schemas.openxmlformats.org/officeDocument/2006/relationships/image" Target="../media/image35.gif"/><Relationship Id="rId24" Type="http://schemas.openxmlformats.org/officeDocument/2006/relationships/image" Target="../media/image48.gif"/><Relationship Id="rId5" Type="http://schemas.openxmlformats.org/officeDocument/2006/relationships/image" Target="../media/image30.gif"/><Relationship Id="rId15" Type="http://schemas.openxmlformats.org/officeDocument/2006/relationships/image" Target="../media/image39.gif"/><Relationship Id="rId23" Type="http://schemas.openxmlformats.org/officeDocument/2006/relationships/image" Target="../media/image47.gif"/><Relationship Id="rId10" Type="http://schemas.openxmlformats.org/officeDocument/2006/relationships/image" Target="../media/image34.gif"/><Relationship Id="rId19" Type="http://schemas.openxmlformats.org/officeDocument/2006/relationships/image" Target="../media/image43.gif"/><Relationship Id="rId4" Type="http://schemas.openxmlformats.org/officeDocument/2006/relationships/image" Target="../media/image27.gif"/><Relationship Id="rId9" Type="http://schemas.openxmlformats.org/officeDocument/2006/relationships/image" Target="../media/image33.gif"/><Relationship Id="rId14" Type="http://schemas.openxmlformats.org/officeDocument/2006/relationships/image" Target="../media/image38.gif"/><Relationship Id="rId22" Type="http://schemas.openxmlformats.org/officeDocument/2006/relationships/image" Target="../media/image46.gif"/><Relationship Id="rId27" Type="http://schemas.openxmlformats.org/officeDocument/2006/relationships/image" Target="../media/image5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6.gif"/><Relationship Id="rId7" Type="http://schemas.openxmlformats.org/officeDocument/2006/relationships/image" Target="../media/image9.gi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Учимся </a:t>
            </a:r>
            <a:br>
              <a:rPr lang="ru-RU" sz="6600" dirty="0" smtClean="0"/>
            </a:br>
            <a:r>
              <a:rPr lang="ru-RU" sz="6600" dirty="0" smtClean="0"/>
              <a:t>считать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Кочетков В.И.</a:t>
            </a:r>
          </a:p>
          <a:p>
            <a:pPr>
              <a:buNone/>
            </a:pPr>
            <a:r>
              <a:rPr lang="ru-RU" dirty="0" smtClean="0"/>
              <a:t>Учитель английского языка</a:t>
            </a:r>
          </a:p>
          <a:p>
            <a:pPr>
              <a:buNone/>
            </a:pPr>
            <a:r>
              <a:rPr lang="ru-RU" dirty="0" smtClean="0"/>
              <a:t>МБОУ «</a:t>
            </a:r>
            <a:r>
              <a:rPr lang="ru-RU" dirty="0" err="1" smtClean="0"/>
              <a:t>Киржеманская</a:t>
            </a:r>
            <a:r>
              <a:rPr lang="ru-RU" dirty="0" smtClean="0"/>
              <a:t> СОШ»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00200" y="3048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Let’s count!</a:t>
            </a:r>
            <a:endParaRPr lang="ru-RU" sz="4800" b="1"/>
          </a:p>
        </p:txBody>
      </p:sp>
      <p:sp>
        <p:nvSpPr>
          <p:cNvPr id="12291" name="Text Box 12"/>
          <p:cNvSpPr txBox="1">
            <a:spLocks noChangeArrowheads="1"/>
          </p:cNvSpPr>
          <p:nvPr/>
        </p:nvSpPr>
        <p:spPr bwMode="auto">
          <a:xfrm>
            <a:off x="2971800" y="37338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4000" b="1"/>
              <a:t>____carrots</a:t>
            </a:r>
            <a:endParaRPr lang="ru-RU" sz="4000" b="1"/>
          </a:p>
        </p:txBody>
      </p:sp>
      <p:pic>
        <p:nvPicPr>
          <p:cNvPr id="12292" name="Picture 13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4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0"/>
            <a:ext cx="20558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5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9050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6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1336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7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8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1148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9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0588" y="5451475"/>
            <a:ext cx="190341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20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1910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21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6482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22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8956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23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192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24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8288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25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048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6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105400"/>
            <a:ext cx="190341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7" descr="j02153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953000"/>
            <a:ext cx="1141413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2819400" y="3048000"/>
            <a:ext cx="163024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  <a:t>15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00200" y="3048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Let’s count!</a:t>
            </a:r>
            <a:endParaRPr lang="ru-RU" sz="4800" b="1"/>
          </a:p>
        </p:txBody>
      </p:sp>
      <p:sp>
        <p:nvSpPr>
          <p:cNvPr id="13315" name="Text Box 12"/>
          <p:cNvSpPr txBox="1">
            <a:spLocks noChangeArrowheads="1"/>
          </p:cNvSpPr>
          <p:nvPr/>
        </p:nvSpPr>
        <p:spPr bwMode="auto">
          <a:xfrm>
            <a:off x="2971800" y="37338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4000" b="1"/>
              <a:t>____crocodiles</a:t>
            </a:r>
            <a:endParaRPr lang="ru-RU" sz="4000" b="1"/>
          </a:p>
        </p:txBody>
      </p:sp>
      <p:pic>
        <p:nvPicPr>
          <p:cNvPr id="13316" name="Picture 13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4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54102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5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1148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6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4864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7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5626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8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1430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9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4384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20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336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21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8956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22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76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23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3434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4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5720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25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4864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6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8194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27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2954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28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286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9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2860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30" descr="j0215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066800"/>
            <a:ext cx="1284288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2819400" y="3048000"/>
            <a:ext cx="1630245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18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00200" y="3048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Correct  Thomas!</a:t>
            </a:r>
            <a:endParaRPr lang="ru-RU" sz="4800" b="1"/>
          </a:p>
        </p:txBody>
      </p:sp>
      <p:pic>
        <p:nvPicPr>
          <p:cNvPr id="14339" name="Picture 13" descr="j02152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09600"/>
            <a:ext cx="1947863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15"/>
          <p:cNvSpPr txBox="1">
            <a:spLocks noChangeArrowheads="1"/>
          </p:cNvSpPr>
          <p:nvPr/>
        </p:nvSpPr>
        <p:spPr bwMode="auto">
          <a:xfrm>
            <a:off x="304800" y="12954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elewen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1" name="Text Box 16"/>
          <p:cNvSpPr txBox="1">
            <a:spLocks noChangeArrowheads="1"/>
          </p:cNvSpPr>
          <p:nvPr/>
        </p:nvSpPr>
        <p:spPr bwMode="auto">
          <a:xfrm>
            <a:off x="457200" y="25146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ninteen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2" name="Text Box 17"/>
          <p:cNvSpPr txBox="1">
            <a:spLocks noChangeArrowheads="1"/>
          </p:cNvSpPr>
          <p:nvPr/>
        </p:nvSpPr>
        <p:spPr bwMode="auto">
          <a:xfrm>
            <a:off x="4495800" y="54864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thriteen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3" name="Text Box 18"/>
          <p:cNvSpPr txBox="1">
            <a:spLocks noChangeArrowheads="1"/>
          </p:cNvSpPr>
          <p:nvPr/>
        </p:nvSpPr>
        <p:spPr bwMode="auto">
          <a:xfrm>
            <a:off x="609600" y="54102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twenti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3733800" y="12954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eightteen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5" name="Text Box 20"/>
          <p:cNvSpPr txBox="1">
            <a:spLocks noChangeArrowheads="1"/>
          </p:cNvSpPr>
          <p:nvPr/>
        </p:nvSpPr>
        <p:spPr bwMode="auto">
          <a:xfrm>
            <a:off x="4648200" y="29718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tvelwe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6" name="Text Box 21"/>
          <p:cNvSpPr txBox="1">
            <a:spLocks noChangeArrowheads="1"/>
          </p:cNvSpPr>
          <p:nvPr/>
        </p:nvSpPr>
        <p:spPr bwMode="auto">
          <a:xfrm>
            <a:off x="1219200" y="38100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sixten</a:t>
            </a:r>
            <a:endParaRPr lang="ru-RU" sz="4800" b="1">
              <a:solidFill>
                <a:srgbClr val="FF0000"/>
              </a:solidFill>
            </a:endParaRPr>
          </a:p>
        </p:txBody>
      </p:sp>
      <p:sp>
        <p:nvSpPr>
          <p:cNvPr id="14347" name="Text Box 22"/>
          <p:cNvSpPr txBox="1">
            <a:spLocks noChangeArrowheads="1"/>
          </p:cNvSpPr>
          <p:nvPr/>
        </p:nvSpPr>
        <p:spPr bwMode="auto">
          <a:xfrm>
            <a:off x="5410200" y="4114800"/>
            <a:ext cx="2819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</a:rPr>
              <a:t>fivteen</a:t>
            </a:r>
            <a:endParaRPr lang="ru-RU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/>
              <a:t>Какой по порядку?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876800" cy="32004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smtClean="0"/>
              <a:t>the first </a:t>
            </a:r>
            <a:r>
              <a:rPr lang="en-US" sz="3600" b="1" smtClean="0"/>
              <a:t>(1-</a:t>
            </a:r>
            <a:r>
              <a:rPr lang="ru-RU" sz="3600" b="1" smtClean="0"/>
              <a:t>ый</a:t>
            </a:r>
            <a:r>
              <a:rPr lang="en-US" sz="3600" b="1" smtClean="0"/>
              <a:t>)</a:t>
            </a:r>
          </a:p>
          <a:p>
            <a:pPr eaLnBrk="1" hangingPunct="1">
              <a:defRPr/>
            </a:pPr>
            <a:r>
              <a:rPr lang="en-US" sz="4800" b="1" smtClean="0"/>
              <a:t>the second</a:t>
            </a:r>
            <a:r>
              <a:rPr lang="ru-RU" sz="4800" b="1" smtClean="0"/>
              <a:t> </a:t>
            </a:r>
            <a:r>
              <a:rPr lang="ru-RU" sz="3600" b="1" smtClean="0"/>
              <a:t>(2-ой)</a:t>
            </a:r>
            <a:endParaRPr lang="en-US" sz="3600" b="1" smtClean="0"/>
          </a:p>
          <a:p>
            <a:pPr eaLnBrk="1" hangingPunct="1">
              <a:defRPr/>
            </a:pPr>
            <a:r>
              <a:rPr lang="en-US" sz="4800" b="1" smtClean="0"/>
              <a:t>the</a:t>
            </a:r>
            <a:r>
              <a:rPr lang="ru-RU" sz="4800" b="1" smtClean="0"/>
              <a:t> </a:t>
            </a:r>
            <a:r>
              <a:rPr lang="en-US" sz="4800" b="1" smtClean="0"/>
              <a:t>third</a:t>
            </a:r>
            <a:r>
              <a:rPr lang="ru-RU" sz="4800" b="1" smtClean="0"/>
              <a:t> </a:t>
            </a:r>
            <a:r>
              <a:rPr lang="ru-RU" sz="3600" b="1" smtClean="0"/>
              <a:t>(3-ий)</a:t>
            </a:r>
            <a:endParaRPr lang="en-US" sz="36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4800" b="1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19800" y="1600200"/>
            <a:ext cx="3124200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four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fif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six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seven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…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</a:p>
          <a:p>
            <a:pPr>
              <a:spcBef>
                <a:spcPct val="50000"/>
              </a:spcBef>
              <a:defRPr/>
            </a:pPr>
            <a:endParaRPr lang="ru-RU" sz="40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  <p:bldP spid="225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Which is Tom?</a:t>
            </a:r>
            <a:endParaRPr lang="ru-RU" sz="4000" smtClean="0">
              <a:solidFill>
                <a:srgbClr val="FF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88925" y="914400"/>
            <a:ext cx="8855075" cy="2241550"/>
            <a:chOff x="182" y="576"/>
            <a:chExt cx="5578" cy="1412"/>
          </a:xfrm>
        </p:grpSpPr>
        <p:grpSp>
          <p:nvGrpSpPr>
            <p:cNvPr id="16390" name="Group 7"/>
            <p:cNvGrpSpPr>
              <a:grpSpLocks/>
            </p:cNvGrpSpPr>
            <p:nvPr/>
          </p:nvGrpSpPr>
          <p:grpSpPr bwMode="auto">
            <a:xfrm>
              <a:off x="182" y="576"/>
              <a:ext cx="5578" cy="991"/>
              <a:chOff x="96" y="1008"/>
              <a:chExt cx="5578" cy="991"/>
            </a:xfrm>
          </p:grpSpPr>
          <p:pic>
            <p:nvPicPr>
              <p:cNvPr id="16398" name="Picture 5" descr="j0345539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96" y="1008"/>
                <a:ext cx="2794" cy="99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6399" name="Picture 6" descr="j0345539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80" y="1008"/>
                <a:ext cx="2794" cy="99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16391" name="Group 15"/>
            <p:cNvGrpSpPr>
              <a:grpSpLocks/>
            </p:cNvGrpSpPr>
            <p:nvPr/>
          </p:nvGrpSpPr>
          <p:grpSpPr bwMode="auto">
            <a:xfrm>
              <a:off x="240" y="1584"/>
              <a:ext cx="5424" cy="404"/>
              <a:chOff x="192" y="2064"/>
              <a:chExt cx="5424" cy="404"/>
            </a:xfrm>
          </p:grpSpPr>
          <p:sp>
            <p:nvSpPr>
              <p:cNvPr id="16392" name="Text Box 8"/>
              <p:cNvSpPr txBox="1">
                <a:spLocks noChangeArrowheads="1"/>
              </p:cNvSpPr>
              <p:nvPr/>
            </p:nvSpPr>
            <p:spPr bwMode="auto">
              <a:xfrm>
                <a:off x="192" y="2064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/>
                  <a:t>Tom</a:t>
                </a:r>
                <a:endParaRPr lang="ru-RU" sz="3600" b="1"/>
              </a:p>
            </p:txBody>
          </p:sp>
          <p:sp>
            <p:nvSpPr>
              <p:cNvPr id="16393" name="Text Box 9"/>
              <p:cNvSpPr txBox="1">
                <a:spLocks noChangeArrowheads="1"/>
              </p:cNvSpPr>
              <p:nvPr/>
            </p:nvSpPr>
            <p:spPr bwMode="auto">
              <a:xfrm>
                <a:off x="1152" y="2064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/>
                  <a:t>John</a:t>
                </a:r>
                <a:endParaRPr lang="ru-RU" sz="3600" b="1"/>
              </a:p>
            </p:txBody>
          </p:sp>
          <p:sp>
            <p:nvSpPr>
              <p:cNvPr id="16394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064"/>
                <a:ext cx="81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/>
                  <a:t>Nick</a:t>
                </a:r>
                <a:endParaRPr lang="ru-RU" sz="3600" b="1"/>
              </a:p>
            </p:txBody>
          </p:sp>
          <p:sp>
            <p:nvSpPr>
              <p:cNvPr id="16395" name="Text Box 11"/>
              <p:cNvSpPr txBox="1">
                <a:spLocks noChangeArrowheads="1"/>
              </p:cNvSpPr>
              <p:nvPr/>
            </p:nvSpPr>
            <p:spPr bwMode="auto">
              <a:xfrm>
                <a:off x="3024" y="2064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/>
                  <a:t>Sam</a:t>
                </a:r>
                <a:endParaRPr lang="ru-RU" sz="3600" b="1"/>
              </a:p>
            </p:txBody>
          </p:sp>
          <p:sp>
            <p:nvSpPr>
              <p:cNvPr id="16396" name="Text Box 12"/>
              <p:cNvSpPr txBox="1">
                <a:spLocks noChangeArrowheads="1"/>
              </p:cNvSpPr>
              <p:nvPr/>
            </p:nvSpPr>
            <p:spPr bwMode="auto">
              <a:xfrm>
                <a:off x="3984" y="2064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/>
                  <a:t>Ram</a:t>
                </a:r>
                <a:endParaRPr lang="ru-RU" sz="3600" b="1"/>
              </a:p>
            </p:txBody>
          </p:sp>
          <p:sp>
            <p:nvSpPr>
              <p:cNvPr id="16397" name="Text Box 13"/>
              <p:cNvSpPr txBox="1">
                <a:spLocks noChangeArrowheads="1"/>
              </p:cNvSpPr>
              <p:nvPr/>
            </p:nvSpPr>
            <p:spPr bwMode="auto">
              <a:xfrm>
                <a:off x="4896" y="2064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/>
                  <a:t>Jack</a:t>
                </a:r>
                <a:endParaRPr lang="ru-RU" sz="3600" b="1"/>
              </a:p>
            </p:txBody>
          </p:sp>
        </p:grpSp>
      </p:grp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81000" y="3429000"/>
            <a:ext cx="5181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Tom is </a:t>
            </a:r>
            <a:r>
              <a:rPr lang="en-US" sz="3200" b="1" u="sng"/>
              <a:t>the first</a:t>
            </a:r>
            <a:r>
              <a:rPr lang="en-US" sz="3200" b="1"/>
              <a:t>. (the 1</a:t>
            </a:r>
            <a:r>
              <a:rPr lang="en-US" sz="3200" b="1" baseline="30000"/>
              <a:t>st</a:t>
            </a:r>
            <a:r>
              <a:rPr lang="en-US" sz="3200" b="1"/>
              <a:t>)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John is </a:t>
            </a:r>
            <a:r>
              <a:rPr lang="en-US" sz="3200" b="1" u="sng"/>
              <a:t>the second. (the 2</a:t>
            </a:r>
            <a:r>
              <a:rPr lang="en-US" sz="3200" b="1" u="sng" baseline="30000"/>
              <a:t>nd</a:t>
            </a:r>
            <a:r>
              <a:rPr lang="en-US" sz="3200" b="1" u="sng"/>
              <a:t> )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Nick is </a:t>
            </a:r>
            <a:r>
              <a:rPr lang="en-US" sz="3200" b="1" u="sng"/>
              <a:t>the third</a:t>
            </a:r>
            <a:r>
              <a:rPr lang="en-US" sz="3200" b="1"/>
              <a:t>. (the 3</a:t>
            </a:r>
            <a:r>
              <a:rPr lang="en-US" sz="3200" b="1" baseline="30000"/>
              <a:t>rd</a:t>
            </a:r>
            <a:r>
              <a:rPr lang="en-US" sz="3200" b="1"/>
              <a:t>)</a:t>
            </a:r>
            <a:endParaRPr lang="ru-RU" sz="3200" b="1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638800" y="4038600"/>
            <a:ext cx="3505200" cy="20526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4 + th =  the four</a:t>
            </a:r>
            <a:r>
              <a:rPr lang="en-US" sz="3200" b="1" u="sng">
                <a:solidFill>
                  <a:schemeClr val="bg1"/>
                </a:solidFill>
              </a:rPr>
              <a:t>th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5 + th = the fif</a:t>
            </a:r>
            <a:r>
              <a:rPr lang="en-US" sz="3200" b="1" u="sng">
                <a:solidFill>
                  <a:schemeClr val="bg1"/>
                </a:solidFill>
              </a:rPr>
              <a:t>th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6 + th = the six</a:t>
            </a:r>
            <a:r>
              <a:rPr lang="en-US" sz="3200" b="1" u="sng">
                <a:solidFill>
                  <a:schemeClr val="bg1"/>
                </a:solidFill>
              </a:rPr>
              <a:t>th</a:t>
            </a:r>
            <a:endParaRPr lang="ru-RU" sz="3200" b="1" u="sng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46" grpId="0"/>
      <p:bldP spid="184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j028327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j028327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066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j028327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11430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609600" y="32004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The letter </a:t>
            </a:r>
            <a:r>
              <a:rPr lang="en-US" sz="4000" b="1">
                <a:solidFill>
                  <a:srgbClr val="FF0000"/>
                </a:solidFill>
              </a:rPr>
              <a:t>“ A ”</a:t>
            </a:r>
            <a:r>
              <a:rPr lang="en-US" sz="4000" b="1"/>
              <a:t>  is </a:t>
            </a:r>
            <a:r>
              <a:rPr lang="en-US" sz="4000" b="1">
                <a:solidFill>
                  <a:srgbClr val="FF0000"/>
                </a:solidFill>
              </a:rPr>
              <a:t>the first</a:t>
            </a:r>
            <a:r>
              <a:rPr lang="en-US" sz="4000" b="1"/>
              <a:t>.</a:t>
            </a:r>
            <a:endParaRPr lang="ru-RU" sz="4000" b="1"/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609600" y="58674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The letter </a:t>
            </a:r>
            <a:r>
              <a:rPr lang="en-US" sz="4000" b="1">
                <a:solidFill>
                  <a:srgbClr val="FF0000"/>
                </a:solidFill>
              </a:rPr>
              <a:t>“ C ”</a:t>
            </a:r>
            <a:r>
              <a:rPr lang="en-US" sz="4000" b="1"/>
              <a:t>  is </a:t>
            </a:r>
            <a:r>
              <a:rPr lang="en-US" sz="4000" b="1">
                <a:solidFill>
                  <a:srgbClr val="FF0000"/>
                </a:solidFill>
              </a:rPr>
              <a:t>the third</a:t>
            </a:r>
            <a:r>
              <a:rPr lang="en-US" sz="4000" b="1"/>
              <a:t>.</a:t>
            </a:r>
            <a:endParaRPr lang="ru-RU" sz="4000" b="1"/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914400" y="44958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The letter </a:t>
            </a:r>
            <a:r>
              <a:rPr lang="en-US" sz="4000" b="1">
                <a:solidFill>
                  <a:srgbClr val="FF0000"/>
                </a:solidFill>
              </a:rPr>
              <a:t>“ B ”</a:t>
            </a:r>
            <a:r>
              <a:rPr lang="en-US" sz="4000" b="1"/>
              <a:t>  is </a:t>
            </a:r>
            <a:r>
              <a:rPr lang="en-US" sz="4000" b="1">
                <a:solidFill>
                  <a:srgbClr val="FF0000"/>
                </a:solidFill>
              </a:rPr>
              <a:t>the second</a:t>
            </a:r>
            <a:r>
              <a:rPr lang="en-US" sz="4000" b="1"/>
              <a:t>.</a:t>
            </a:r>
            <a:endParaRPr lang="ru-RU" sz="4000" b="1"/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295400" y="2286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/>
              <a:t>Which is  the letter “A”?</a:t>
            </a:r>
            <a:endParaRPr lang="ru-RU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3" grpId="0"/>
      <p:bldP spid="21534" grpId="0"/>
      <p:bldP spid="215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762000" y="1447800"/>
            <a:ext cx="7872413" cy="5181600"/>
            <a:chOff x="288" y="240"/>
            <a:chExt cx="4959" cy="3264"/>
          </a:xfrm>
        </p:grpSpPr>
        <p:pic>
          <p:nvPicPr>
            <p:cNvPr id="18436" name="Picture 4" descr="j0283273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" y="24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7" name="Picture 5" descr="j02832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44" y="384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8" name="Picture 6" descr="j0283275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4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9" name="Picture 7" descr="j0283277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120" y="240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0" name="Picture 16" descr="j0283274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152" y="336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1" name="Picture 17" descr="j0283278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840" y="336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18" descr="j0283279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416" y="288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19" descr="j0283280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36" y="1152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20" descr="j0283281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104" y="1248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21" descr="j0283282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728" y="1152"/>
              <a:ext cx="687" cy="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6" name="Picture 22" descr="j0283283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544" y="1248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7" name="Picture 23" descr="j0283284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120" y="1200"/>
              <a:ext cx="735" cy="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8" name="Picture 24" descr="j0283285"/>
            <p:cNvPicPr>
              <a:picLocks noChangeAspect="1" noChangeArrowheads="1" noCrop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936" y="1344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9" name="Picture 25" descr="j0283286"/>
            <p:cNvPicPr>
              <a:picLocks noChangeAspect="1" noChangeArrowheads="1" noCrop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4560" y="1248"/>
              <a:ext cx="687" cy="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0" name="Picture 26" descr="j0283287"/>
            <p:cNvPicPr>
              <a:picLocks noChangeAspect="1" noChangeArrowheads="1" noCrop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88" y="1968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1" name="Picture 27" descr="j0283288"/>
            <p:cNvPicPr>
              <a:picLocks noChangeAspect="1" noChangeArrowheads="1" noCrop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1104" y="2064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2" name="Picture 28" descr="j0283289"/>
            <p:cNvPicPr>
              <a:picLocks noChangeAspect="1" noChangeArrowheads="1" noCrop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728" y="2016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3" name="Picture 29" descr="j0283290"/>
            <p:cNvPicPr>
              <a:picLocks noChangeAspect="1" noChangeArrowheads="1" noCrop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2496" y="2064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4" name="Picture 30" descr="j0283291"/>
            <p:cNvPicPr>
              <a:picLocks noChangeAspect="1" noChangeArrowheads="1" noCrop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3072" y="2016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5" name="Picture 31" descr="j0283292"/>
            <p:cNvPicPr>
              <a:picLocks noChangeAspect="1" noChangeArrowheads="1" noCrop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3888" y="2112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6" name="Picture 32" descr="j0283293"/>
            <p:cNvPicPr>
              <a:picLocks noChangeAspect="1" noChangeArrowheads="1" noCrop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4560" y="2016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7" name="Picture 33" descr="j0283294"/>
            <p:cNvPicPr>
              <a:picLocks noChangeAspect="1" noChangeArrowheads="1" noCrop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288" y="2784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8" name="Picture 34" descr="j0283295"/>
            <p:cNvPicPr>
              <a:picLocks noChangeAspect="1" noChangeArrowheads="1" noCrop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1056" y="2832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9" name="Picture 35" descr="j0283296"/>
            <p:cNvPicPr>
              <a:picLocks noChangeAspect="1" noChangeArrowheads="1" noCrop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1728" y="2832"/>
              <a:ext cx="62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0" name="Picture 36" descr="j0283297"/>
            <p:cNvPicPr>
              <a:picLocks noChangeAspect="1" noChangeArrowheads="1" noCrop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2448" y="2880"/>
              <a:ext cx="51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1" name="Picture 37" descr="j0283298"/>
            <p:cNvPicPr>
              <a:picLocks noChangeAspect="1" noChangeArrowheads="1" noCrop="1"/>
            </p:cNvPicPr>
            <p:nvPr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3168" y="2880"/>
              <a:ext cx="62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838200" y="3048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The letter “ ____ ”  is the ___th.</a:t>
            </a:r>
            <a:endParaRPr lang="ru-RU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j017829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648200"/>
            <a:ext cx="12763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j017830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676400"/>
            <a:ext cx="11239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j017829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11430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j017829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4572000"/>
            <a:ext cx="10191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j017830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685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0" descr="j017830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5410200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1" descr="j0178303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38400" y="5410200"/>
            <a:ext cx="10191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2" descr="j0178304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05600" y="3048000"/>
            <a:ext cx="9429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13" descr="j0178305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19200" y="2590800"/>
            <a:ext cx="10191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962400" y="3124200"/>
            <a:ext cx="1676400" cy="1371600"/>
            <a:chOff x="2670" y="1950"/>
            <a:chExt cx="822" cy="438"/>
          </a:xfrm>
        </p:grpSpPr>
        <p:pic>
          <p:nvPicPr>
            <p:cNvPr id="4109" name="Picture 14" descr="j017829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70" y="1950"/>
              <a:ext cx="42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15" descr="j0178296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072" y="1968"/>
              <a:ext cx="42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43200" y="304800"/>
            <a:ext cx="3886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/>
              <a:t>Let’s count!</a:t>
            </a:r>
            <a:endParaRPr lang="ru-RU" sz="5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90800" y="838200"/>
            <a:ext cx="4038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solidFill>
                  <a:srgbClr val="A50021"/>
                </a:solidFill>
              </a:rPr>
              <a:t>eleven</a:t>
            </a:r>
            <a:endParaRPr lang="ru-RU" sz="10000" b="1">
              <a:solidFill>
                <a:srgbClr val="A50021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2209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>
                <a:solidFill>
                  <a:srgbClr val="FF0000"/>
                </a:solidFill>
              </a:rPr>
              <a:t>12</a:t>
            </a:r>
            <a:endParaRPr lang="ru-RU" sz="8000" b="1">
              <a:solidFill>
                <a:srgbClr val="FF0000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819400" y="3429000"/>
            <a:ext cx="449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solidFill>
                  <a:srgbClr val="A50021"/>
                </a:solidFill>
              </a:rPr>
              <a:t>twelve</a:t>
            </a:r>
            <a:endParaRPr lang="ru-RU" sz="10000" b="1">
              <a:solidFill>
                <a:srgbClr val="A50021"/>
              </a:solidFill>
            </a:endParaRPr>
          </a:p>
        </p:txBody>
      </p:sp>
      <p:pic>
        <p:nvPicPr>
          <p:cNvPr id="5126" name="Picture 9" descr="j03033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609600"/>
            <a:ext cx="696913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0" descr="j030333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2438400"/>
            <a:ext cx="647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1" descr="j03005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2667000"/>
            <a:ext cx="819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2" descr="j028357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3657600"/>
            <a:ext cx="1314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3" descr="j028357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424192">
            <a:off x="2514600" y="5029200"/>
            <a:ext cx="1314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4" descr="j028357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544630">
            <a:off x="685800" y="304800"/>
            <a:ext cx="1314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5" descr="j03033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992709">
            <a:off x="5791200" y="5334000"/>
            <a:ext cx="41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6" descr="j03005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779933">
            <a:off x="7239001" y="5334000"/>
            <a:ext cx="7239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8" descr="j028357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325043">
            <a:off x="1066800" y="2667000"/>
            <a:ext cx="1314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9" descr="j03033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5181600"/>
            <a:ext cx="601663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20" descr="j030333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105400"/>
            <a:ext cx="7842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21" descr="j03005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762000"/>
            <a:ext cx="79533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28800" y="304800"/>
            <a:ext cx="541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/>
              <a:t>How many insects?</a:t>
            </a:r>
            <a:endParaRPr lang="ru-RU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7200" smtClean="0"/>
              <a:t>13, 14, 15, 16, 17, 18, 19</a:t>
            </a:r>
            <a:endParaRPr lang="ru-RU" sz="7200" smtClean="0"/>
          </a:p>
        </p:txBody>
      </p:sp>
      <p:pic>
        <p:nvPicPr>
          <p:cNvPr id="13317" name="Picture 5" descr="j02874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642669">
            <a:off x="2971800" y="1524000"/>
            <a:ext cx="403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19600" y="3276600"/>
            <a:ext cx="533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0000"/>
                </a:solidFill>
              </a:rPr>
              <a:t>+ teen = [ti:n]</a:t>
            </a:r>
            <a:endParaRPr lang="ru-RU" sz="6000" b="1">
              <a:solidFill>
                <a:srgbClr val="FF0000"/>
              </a:solidFill>
            </a:endParaRPr>
          </a:p>
        </p:txBody>
      </p:sp>
      <p:pic>
        <p:nvPicPr>
          <p:cNvPr id="6149" name="Picture 7" descr="j02395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0400"/>
            <a:ext cx="27209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990600" y="37338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151" name="Text Box 10"/>
          <p:cNvSpPr txBox="1">
            <a:spLocks noChangeArrowheads="1"/>
          </p:cNvSpPr>
          <p:nvPr/>
        </p:nvSpPr>
        <p:spPr bwMode="auto">
          <a:xfrm rot="2198948">
            <a:off x="1524000" y="38100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152" name="Text Box 11"/>
          <p:cNvSpPr txBox="1">
            <a:spLocks noChangeArrowheads="1"/>
          </p:cNvSpPr>
          <p:nvPr/>
        </p:nvSpPr>
        <p:spPr bwMode="auto">
          <a:xfrm rot="4365260">
            <a:off x="1661319" y="4206081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 rot="-3388720">
            <a:off x="685007" y="4039394"/>
            <a:ext cx="304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 rot="-7019118">
            <a:off x="913607" y="4420394"/>
            <a:ext cx="304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6155" name="Rectangle 15"/>
          <p:cNvSpPr>
            <a:spLocks noChangeArrowheads="1"/>
          </p:cNvSpPr>
          <p:nvPr/>
        </p:nvSpPr>
        <p:spPr bwMode="auto">
          <a:xfrm rot="8499094">
            <a:off x="1371600" y="4648200"/>
            <a:ext cx="292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 rot="-9400246">
            <a:off x="1143000" y="46482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943600" y="304800"/>
            <a:ext cx="2286000" cy="1524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smtClean="0"/>
              <a:t>20</a:t>
            </a:r>
            <a:endParaRPr lang="ru-RU" sz="9600" smtClean="0"/>
          </a:p>
        </p:txBody>
      </p:sp>
      <p:pic>
        <p:nvPicPr>
          <p:cNvPr id="11268" name="Picture 4" descr="j03183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057400"/>
            <a:ext cx="64008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48200" y="1447800"/>
            <a:ext cx="39624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800" b="1">
                <a:solidFill>
                  <a:srgbClr val="A50021"/>
                </a:solidFill>
              </a:rPr>
              <a:t>+ty</a:t>
            </a:r>
            <a:endParaRPr lang="ru-RU" sz="18800" b="1">
              <a:solidFill>
                <a:srgbClr val="A50021"/>
              </a:solidFill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0" y="2895600"/>
            <a:ext cx="4953000" cy="17526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/>
              <a:t>Two → twen</a:t>
            </a:r>
            <a:endParaRPr lang="ru-RU" sz="7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9" grpId="0"/>
      <p:bldP spid="112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657600" y="609600"/>
            <a:ext cx="152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30</a:t>
            </a:r>
            <a:endParaRPr lang="ru-RU" sz="9600" b="1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609600" y="2133600"/>
            <a:ext cx="8153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/>
              <a:t>Three → Thirty</a:t>
            </a:r>
            <a:endParaRPr lang="ru-RU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smtClean="0"/>
              <a:t>40, 50, 60, 70, 80, 90</a:t>
            </a:r>
            <a:endParaRPr lang="ru-RU" sz="6000" smtClean="0"/>
          </a:p>
        </p:txBody>
      </p:sp>
      <p:pic>
        <p:nvPicPr>
          <p:cNvPr id="10244" name="Picture 4" descr="j02872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71628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181600" y="2209800"/>
            <a:ext cx="39624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800" b="1">
                <a:solidFill>
                  <a:srgbClr val="A50021"/>
                </a:solidFill>
              </a:rPr>
              <a:t>+ty</a:t>
            </a:r>
            <a:endParaRPr lang="ru-RU" sz="18800" b="1">
              <a:solidFill>
                <a:srgbClr val="A50021"/>
              </a:solidFill>
            </a:endParaRPr>
          </a:p>
        </p:txBody>
      </p:sp>
      <p:pic>
        <p:nvPicPr>
          <p:cNvPr id="10246" name="Picture 6" descr="j017830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19957">
            <a:off x="609600" y="3429000"/>
            <a:ext cx="819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j01783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85921">
            <a:off x="1447800" y="39624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8" descr="j017830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6670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9" descr="j01783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41910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 descr="j0178304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90600" y="27432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1" descr="j01783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52600" y="32766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600200" y="3048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Let’s count!</a:t>
            </a:r>
            <a:endParaRPr lang="ru-RU" sz="4800" b="1"/>
          </a:p>
        </p:txBody>
      </p:sp>
      <p:pic>
        <p:nvPicPr>
          <p:cNvPr id="10243" name="Picture 5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858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4384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8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5334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9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3340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0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8006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1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54102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2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4478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3" descr="j021350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657600"/>
            <a:ext cx="1276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2971800" y="37338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4000" b="1"/>
              <a:t>____apples</a:t>
            </a:r>
            <a:endParaRPr lang="ru-RU" sz="4000" b="1"/>
          </a:p>
        </p:txBody>
      </p:sp>
      <p:sp>
        <p:nvSpPr>
          <p:cNvPr id="15" name="Прямоугольник 14"/>
          <p:cNvSpPr/>
          <p:nvPr/>
        </p:nvSpPr>
        <p:spPr>
          <a:xfrm>
            <a:off x="2819400" y="3048000"/>
            <a:ext cx="163024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9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600200" y="30480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/>
              <a:t>Let’s count!</a:t>
            </a:r>
            <a:endParaRPr lang="ru-RU" sz="4800" b="1"/>
          </a:p>
        </p:txBody>
      </p:sp>
      <p:sp>
        <p:nvSpPr>
          <p:cNvPr id="11267" name="Text Box 12"/>
          <p:cNvSpPr txBox="1">
            <a:spLocks noChangeArrowheads="1"/>
          </p:cNvSpPr>
          <p:nvPr/>
        </p:nvSpPr>
        <p:spPr bwMode="auto">
          <a:xfrm>
            <a:off x="2971800" y="37338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4000" b="1"/>
              <a:t>____cabbages</a:t>
            </a:r>
            <a:endParaRPr lang="ru-RU" sz="4000" b="1"/>
          </a:p>
        </p:txBody>
      </p:sp>
      <p:pic>
        <p:nvPicPr>
          <p:cNvPr id="11268" name="Picture 13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4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2860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5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0668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6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7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6576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8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5146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19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2192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20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52578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21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48768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22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3340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23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2672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24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24384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0" name="Picture 25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6096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26" descr="j0246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257800"/>
            <a:ext cx="134461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2819400" y="3048000"/>
            <a:ext cx="163024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14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181</TotalTime>
  <Words>241</Words>
  <Application>Microsoft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Garamond</vt:lpstr>
      <vt:lpstr>Arial</vt:lpstr>
      <vt:lpstr>Wingdings</vt:lpstr>
      <vt:lpstr>Calibri</vt:lpstr>
      <vt:lpstr>Апекс</vt:lpstr>
      <vt:lpstr>Учимся  считать</vt:lpstr>
      <vt:lpstr>Слайд 2</vt:lpstr>
      <vt:lpstr>Слайд 3</vt:lpstr>
      <vt:lpstr>13, 14, 15, 16, 17, 18, 19</vt:lpstr>
      <vt:lpstr>20</vt:lpstr>
      <vt:lpstr>Слайд 6</vt:lpstr>
      <vt:lpstr>40, 50, 60, 70, 80, 90</vt:lpstr>
      <vt:lpstr>Слайд 8</vt:lpstr>
      <vt:lpstr>Слайд 9</vt:lpstr>
      <vt:lpstr>Слайд 10</vt:lpstr>
      <vt:lpstr>Слайд 11</vt:lpstr>
      <vt:lpstr>Слайд 12</vt:lpstr>
      <vt:lpstr>Какой по порядку?</vt:lpstr>
      <vt:lpstr>Which is Tom?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Виктор</cp:lastModifiedBy>
  <cp:revision>18</cp:revision>
  <cp:lastPrinted>1601-01-01T00:00:00Z</cp:lastPrinted>
  <dcterms:created xsi:type="dcterms:W3CDTF">1601-01-01T00:00:00Z</dcterms:created>
  <dcterms:modified xsi:type="dcterms:W3CDTF">2014-10-28T01:23:18Z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