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64" autoAdjust="0"/>
    <p:restoredTop sz="94660"/>
  </p:normalViewPr>
  <p:slideViewPr>
    <p:cSldViewPr>
      <p:cViewPr varScale="1">
        <p:scale>
          <a:sx n="86" d="100"/>
          <a:sy n="86" d="100"/>
        </p:scale>
        <p:origin x="-5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FC4DC8-87C3-412B-BC55-013C679F255D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7185D-80B5-43C0-AA85-93DEBDEAE55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7185D-80B5-43C0-AA85-93DEBDEAE55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9AE5A41-B2AB-485A-AB6E-C3B2FC7EF981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C6ED71E-12FA-429D-9214-7FFFA3EF21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E5A41-B2AB-485A-AB6E-C3B2FC7EF981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ED71E-12FA-429D-9214-7FFFA3EF21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E5A41-B2AB-485A-AB6E-C3B2FC7EF981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ED71E-12FA-429D-9214-7FFFA3EF21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9AE5A41-B2AB-485A-AB6E-C3B2FC7EF981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C6ED71E-12FA-429D-9214-7FFFA3EF21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9AE5A41-B2AB-485A-AB6E-C3B2FC7EF981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C6ED71E-12FA-429D-9214-7FFFA3EF21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E5A41-B2AB-485A-AB6E-C3B2FC7EF981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ED71E-12FA-429D-9214-7FFFA3EF21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E5A41-B2AB-485A-AB6E-C3B2FC7EF981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ED71E-12FA-429D-9214-7FFFA3EF21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9AE5A41-B2AB-485A-AB6E-C3B2FC7EF981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C6ED71E-12FA-429D-9214-7FFFA3EF21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E5A41-B2AB-485A-AB6E-C3B2FC7EF981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ED71E-12FA-429D-9214-7FFFA3EF21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9AE5A41-B2AB-485A-AB6E-C3B2FC7EF981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C6ED71E-12FA-429D-9214-7FFFA3EF21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9AE5A41-B2AB-485A-AB6E-C3B2FC7EF981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C6ED71E-12FA-429D-9214-7FFFA3EF21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9AE5A41-B2AB-485A-AB6E-C3B2FC7EF981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C6ED71E-12FA-429D-9214-7FFFA3EF21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1000108"/>
            <a:ext cx="7715304" cy="1894362"/>
          </a:xfrm>
        </p:spPr>
        <p:txBody>
          <a:bodyPr/>
          <a:lstStyle/>
          <a:p>
            <a:r>
              <a:rPr lang="en-US" dirty="0" smtClean="0"/>
              <a:t>Letter </a:t>
            </a:r>
            <a:r>
              <a:rPr lang="en-US" dirty="0" err="1" smtClean="0"/>
              <a:t>Bleands</a:t>
            </a:r>
            <a:r>
              <a:rPr lang="en-US" dirty="0" smtClean="0"/>
              <a:t> in English  Language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488" y="5486400"/>
            <a:ext cx="6172200" cy="137160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Презентация к уроку «Правила чтения и сочетания букв» для 2-го класса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Учителя английского языка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Кривицкой Е.М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ГОУ246 Приморского района.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г.Cанкт-Петербург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286116" y="2500306"/>
            <a:ext cx="2357454" cy="21431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857620" y="2857496"/>
            <a:ext cx="17859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/>
              <a:t>sh</a:t>
            </a:r>
            <a:endParaRPr lang="ru-RU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4000496" y="3857628"/>
            <a:ext cx="1428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[ʃ]</a:t>
            </a:r>
            <a:endParaRPr lang="ru-RU" sz="3200" dirty="0"/>
          </a:p>
        </p:txBody>
      </p:sp>
      <p:pic>
        <p:nvPicPr>
          <p:cNvPr id="8" name="Рисунок 7" descr="овца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166291" cy="1428760"/>
          </a:xfrm>
          <a:prstGeom prst="rect">
            <a:avLst/>
          </a:prstGeom>
        </p:spPr>
      </p:pic>
      <p:pic>
        <p:nvPicPr>
          <p:cNvPr id="9" name="Рисунок 8" descr="рыба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14678" y="0"/>
            <a:ext cx="1433063" cy="1285884"/>
          </a:xfrm>
          <a:prstGeom prst="rect">
            <a:avLst/>
          </a:prstGeom>
        </p:spPr>
      </p:pic>
      <p:pic>
        <p:nvPicPr>
          <p:cNvPr id="10" name="Рисунок 9" descr="карабль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429520" y="0"/>
            <a:ext cx="1714480" cy="1285860"/>
          </a:xfrm>
          <a:prstGeom prst="rect">
            <a:avLst/>
          </a:prstGeom>
        </p:spPr>
      </p:pic>
      <p:pic>
        <p:nvPicPr>
          <p:cNvPr id="13" name="Рисунок 12" descr="магазин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5381636"/>
            <a:ext cx="2214546" cy="1476364"/>
          </a:xfrm>
          <a:prstGeom prst="rect">
            <a:avLst/>
          </a:prstGeom>
        </p:spPr>
      </p:pic>
      <p:pic>
        <p:nvPicPr>
          <p:cNvPr id="14" name="Рисунок 13" descr="Девочка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572352" y="4500528"/>
            <a:ext cx="1571648" cy="2357472"/>
          </a:xfrm>
          <a:prstGeom prst="rect">
            <a:avLst/>
          </a:prstGeom>
        </p:spPr>
      </p:pic>
      <p:pic>
        <p:nvPicPr>
          <p:cNvPr id="15" name="Рисунок 14" descr="ракушка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071934" y="5429264"/>
            <a:ext cx="1614487" cy="142873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0" y="1643050"/>
            <a:ext cx="1714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Sheep</a:t>
            </a:r>
          </a:p>
          <a:p>
            <a:r>
              <a:rPr lang="ru-RU" sz="3600" dirty="0" smtClean="0"/>
              <a:t>/</a:t>
            </a:r>
            <a:r>
              <a:rPr lang="en-US" sz="3600" dirty="0" err="1" smtClean="0"/>
              <a:t>ʃiːp</a:t>
            </a:r>
            <a:r>
              <a:rPr lang="ru-RU" sz="3600" dirty="0" smtClean="0"/>
              <a:t>/</a:t>
            </a:r>
            <a:endParaRPr lang="ru-RU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3214678" y="1571612"/>
            <a:ext cx="17145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Fish</a:t>
            </a:r>
          </a:p>
          <a:p>
            <a:r>
              <a:rPr lang="ru-RU" sz="3200" dirty="0" smtClean="0"/>
              <a:t>/</a:t>
            </a:r>
            <a:r>
              <a:rPr lang="en-US" sz="3200" dirty="0" err="1" smtClean="0"/>
              <a:t>fɪʃ</a:t>
            </a:r>
            <a:r>
              <a:rPr lang="ru-RU" sz="3200" dirty="0" smtClean="0"/>
              <a:t>/</a:t>
            </a:r>
            <a:endParaRPr lang="ru-RU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7358082" y="1571612"/>
            <a:ext cx="15716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Ship</a:t>
            </a:r>
            <a:endParaRPr lang="ru-RU" sz="3200" dirty="0" smtClean="0"/>
          </a:p>
          <a:p>
            <a:r>
              <a:rPr lang="ru-RU" sz="3200" dirty="0" smtClean="0"/>
              <a:t>/</a:t>
            </a:r>
            <a:r>
              <a:rPr lang="en-US" sz="3200" dirty="0" err="1" smtClean="0"/>
              <a:t>ʃɪp</a:t>
            </a:r>
            <a:r>
              <a:rPr lang="ru-RU" sz="3200" dirty="0" smtClean="0"/>
              <a:t>/</a:t>
            </a:r>
            <a:endParaRPr lang="en-US" sz="3200" dirty="0" smtClean="0"/>
          </a:p>
          <a:p>
            <a:endParaRPr lang="ru-RU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0" y="4143380"/>
            <a:ext cx="192879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Shop</a:t>
            </a:r>
          </a:p>
          <a:p>
            <a:r>
              <a:rPr lang="ru-RU" sz="3200" dirty="0" smtClean="0"/>
              <a:t>/</a:t>
            </a:r>
            <a:r>
              <a:rPr lang="en-US" sz="3200" dirty="0" err="1" smtClean="0"/>
              <a:t>ʃɒp</a:t>
            </a:r>
            <a:r>
              <a:rPr lang="ru-RU" sz="3200" dirty="0" smtClean="0"/>
              <a:t>/</a:t>
            </a:r>
            <a:endParaRPr lang="ru-RU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4000496" y="4857760"/>
            <a:ext cx="200026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Shell</a:t>
            </a:r>
            <a:r>
              <a:rPr lang="ru-RU" sz="2800" dirty="0" smtClean="0"/>
              <a:t> </a:t>
            </a:r>
          </a:p>
          <a:p>
            <a:r>
              <a:rPr lang="ru-RU" sz="2800" dirty="0" smtClean="0"/>
              <a:t>/</a:t>
            </a:r>
            <a:r>
              <a:rPr lang="en-US" sz="2800" dirty="0" err="1" smtClean="0"/>
              <a:t>ʃɛl</a:t>
            </a:r>
            <a:r>
              <a:rPr lang="ru-RU" sz="2800" dirty="0" smtClean="0"/>
              <a:t>/</a:t>
            </a:r>
            <a:endParaRPr lang="en-US" sz="2800" dirty="0" smtClean="0"/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7643834" y="3714752"/>
            <a:ext cx="150016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She</a:t>
            </a:r>
            <a:endParaRPr lang="ru-RU" sz="3200" dirty="0" smtClean="0"/>
          </a:p>
          <a:p>
            <a:r>
              <a:rPr lang="ru-RU" sz="3200" dirty="0" smtClean="0"/>
              <a:t>/</a:t>
            </a:r>
            <a:r>
              <a:rPr lang="en-US" sz="3200" dirty="0" err="1" smtClean="0"/>
              <a:t>ʃi</a:t>
            </a:r>
            <a:r>
              <a:rPr lang="en-US" sz="3200" dirty="0" smtClean="0"/>
              <a:t>ː</a:t>
            </a:r>
            <a:r>
              <a:rPr lang="ru-RU" sz="3200" dirty="0" smtClean="0"/>
              <a:t>/</a:t>
            </a:r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сыр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75581" cy="1500174"/>
          </a:xfrm>
        </p:spPr>
      </p:pic>
      <p:grpSp>
        <p:nvGrpSpPr>
          <p:cNvPr id="20" name="Группа 19"/>
          <p:cNvGrpSpPr/>
          <p:nvPr/>
        </p:nvGrpSpPr>
        <p:grpSpPr>
          <a:xfrm>
            <a:off x="3357554" y="2500306"/>
            <a:ext cx="2143140" cy="2020313"/>
            <a:chOff x="3357554" y="2500306"/>
            <a:chExt cx="2143140" cy="2020313"/>
          </a:xfrm>
        </p:grpSpPr>
        <p:sp>
          <p:nvSpPr>
            <p:cNvPr id="4" name="Овал 3"/>
            <p:cNvSpPr/>
            <p:nvPr/>
          </p:nvSpPr>
          <p:spPr>
            <a:xfrm>
              <a:off x="3357554" y="2500306"/>
              <a:ext cx="1928826" cy="1928826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FF00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929058" y="2643182"/>
              <a:ext cx="1571636" cy="18774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err="1" smtClean="0"/>
                <a:t>ch</a:t>
              </a:r>
              <a:endParaRPr lang="en-US" sz="4400" dirty="0" smtClean="0"/>
            </a:p>
            <a:p>
              <a:r>
                <a:rPr lang="en-US" sz="3600" dirty="0" smtClean="0"/>
                <a:t>[ʧ]</a:t>
              </a:r>
            </a:p>
            <a:p>
              <a:endParaRPr lang="ru-RU" sz="3600" dirty="0"/>
            </a:p>
          </p:txBody>
        </p:sp>
      </p:grpSp>
      <p:pic>
        <p:nvPicPr>
          <p:cNvPr id="7" name="Рисунок 6" descr="шимпандзе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00430" y="0"/>
            <a:ext cx="1853239" cy="1337304"/>
          </a:xfrm>
          <a:prstGeom prst="rect">
            <a:avLst/>
          </a:prstGeom>
        </p:spPr>
      </p:pic>
      <p:pic>
        <p:nvPicPr>
          <p:cNvPr id="8" name="Рисунок 7" descr="Чипсы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02692" y="0"/>
            <a:ext cx="1941308" cy="1307278"/>
          </a:xfrm>
          <a:prstGeom prst="rect">
            <a:avLst/>
          </a:prstGeom>
        </p:spPr>
      </p:pic>
      <p:pic>
        <p:nvPicPr>
          <p:cNvPr id="9" name="Рисунок 8" descr="вишня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2786058"/>
            <a:ext cx="1725862" cy="1571636"/>
          </a:xfrm>
          <a:prstGeom prst="rect">
            <a:avLst/>
          </a:prstGeom>
        </p:spPr>
      </p:pic>
      <p:pic>
        <p:nvPicPr>
          <p:cNvPr id="10" name="Рисунок 9" descr="шоколад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5286388"/>
            <a:ext cx="2143108" cy="1571613"/>
          </a:xfrm>
          <a:prstGeom prst="rect">
            <a:avLst/>
          </a:prstGeom>
        </p:spPr>
      </p:pic>
      <p:pic>
        <p:nvPicPr>
          <p:cNvPr id="11" name="Рисунок 10" descr="Учитель 2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439028" y="4648533"/>
            <a:ext cx="1704972" cy="220946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0" y="1571612"/>
            <a:ext cx="17859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Cheese</a:t>
            </a:r>
          </a:p>
          <a:p>
            <a:r>
              <a:rPr lang="ru-RU" sz="2400" dirty="0" smtClean="0"/>
              <a:t>/</a:t>
            </a:r>
            <a:r>
              <a:rPr lang="en-US" sz="2400" dirty="0" err="1" smtClean="0"/>
              <a:t>ʧiːz</a:t>
            </a:r>
            <a:r>
              <a:rPr lang="ru-RU" sz="2400" dirty="0" smtClean="0"/>
              <a:t>/</a:t>
            </a:r>
            <a:endParaRPr lang="ru-RU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500430" y="1500174"/>
            <a:ext cx="21431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</a:t>
            </a:r>
            <a:r>
              <a:rPr lang="en-US" sz="2400" dirty="0" err="1" smtClean="0"/>
              <a:t>himp</a:t>
            </a:r>
            <a:endParaRPr lang="ru-RU" sz="2400" dirty="0" smtClean="0"/>
          </a:p>
          <a:p>
            <a:r>
              <a:rPr lang="ru-RU" sz="2400" dirty="0" smtClean="0"/>
              <a:t>/</a:t>
            </a:r>
            <a:r>
              <a:rPr lang="en-US" sz="2400" dirty="0" err="1" smtClean="0"/>
              <a:t>ʧɪmp</a:t>
            </a:r>
            <a:r>
              <a:rPr lang="ru-RU" sz="2400" dirty="0" smtClean="0"/>
              <a:t>/</a:t>
            </a:r>
            <a:endParaRPr lang="en-US" sz="2400" dirty="0" smtClean="0"/>
          </a:p>
          <a:p>
            <a:endParaRPr lang="ru-RU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7358082" y="1500174"/>
            <a:ext cx="17859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</a:t>
            </a:r>
            <a:r>
              <a:rPr lang="en-US" sz="2400" dirty="0" smtClean="0"/>
              <a:t>hips</a:t>
            </a:r>
            <a:endParaRPr lang="ru-RU" sz="2400" dirty="0" smtClean="0"/>
          </a:p>
          <a:p>
            <a:r>
              <a:rPr lang="ru-RU" sz="2400" dirty="0" smtClean="0"/>
              <a:t>/</a:t>
            </a:r>
            <a:r>
              <a:rPr lang="en-US" sz="2400" dirty="0" err="1" smtClean="0"/>
              <a:t>ʧɪps</a:t>
            </a:r>
            <a:r>
              <a:rPr lang="ru-RU" sz="2400" dirty="0" smtClean="0"/>
              <a:t>/</a:t>
            </a:r>
            <a:endParaRPr lang="en-US" sz="2400" dirty="0" smtClean="0"/>
          </a:p>
          <a:p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0" y="4429132"/>
            <a:ext cx="21431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Cherry</a:t>
            </a:r>
          </a:p>
          <a:p>
            <a:r>
              <a:rPr lang="ru-RU" sz="2800" dirty="0" smtClean="0"/>
              <a:t> /</a:t>
            </a:r>
            <a:r>
              <a:rPr lang="en-US" sz="2800" dirty="0" smtClean="0"/>
              <a:t>ˈ</a:t>
            </a:r>
            <a:r>
              <a:rPr lang="en-US" sz="2800" dirty="0" err="1" smtClean="0"/>
              <a:t>ʧɛri</a:t>
            </a:r>
            <a:r>
              <a:rPr lang="ru-RU" sz="2800" dirty="0" smtClean="0"/>
              <a:t>/</a:t>
            </a:r>
            <a:endParaRPr lang="ru-RU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2214546" y="5357826"/>
            <a:ext cx="18573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</a:t>
            </a:r>
            <a:r>
              <a:rPr lang="en-US" sz="2400" dirty="0" err="1" smtClean="0"/>
              <a:t>hocolate</a:t>
            </a:r>
            <a:endParaRPr lang="en-US" sz="2400" dirty="0" smtClean="0"/>
          </a:p>
          <a:p>
            <a:r>
              <a:rPr lang="ru-RU" sz="2400" dirty="0" smtClean="0"/>
              <a:t>/</a:t>
            </a:r>
            <a:r>
              <a:rPr lang="en-US" sz="2400" dirty="0" smtClean="0"/>
              <a:t>ˈ</a:t>
            </a:r>
            <a:r>
              <a:rPr lang="en-US" sz="2400" dirty="0" err="1" smtClean="0"/>
              <a:t>ʧɒkəlɪt</a:t>
            </a:r>
            <a:r>
              <a:rPr lang="ru-RU" sz="2400" dirty="0" smtClean="0"/>
              <a:t>/</a:t>
            </a:r>
            <a:endParaRPr lang="ru-RU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5214942" y="5429264"/>
            <a:ext cx="20717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Teacher </a:t>
            </a:r>
          </a:p>
          <a:p>
            <a:r>
              <a:rPr lang="ru-RU" sz="2800" dirty="0" smtClean="0"/>
              <a:t>/</a:t>
            </a:r>
            <a:r>
              <a:rPr lang="en-US" sz="2800" dirty="0" smtClean="0"/>
              <a:t>ˈ</a:t>
            </a:r>
            <a:r>
              <a:rPr lang="en-US" sz="2800" dirty="0" err="1" smtClean="0"/>
              <a:t>tiːʧə</a:t>
            </a:r>
            <a:r>
              <a:rPr lang="ru-RU" sz="2800" dirty="0" smtClean="0"/>
              <a:t>/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Группа 20"/>
          <p:cNvGrpSpPr/>
          <p:nvPr/>
        </p:nvGrpSpPr>
        <p:grpSpPr>
          <a:xfrm>
            <a:off x="3500430" y="2357430"/>
            <a:ext cx="2071702" cy="2000264"/>
            <a:chOff x="3500430" y="2357430"/>
            <a:chExt cx="2071702" cy="2000264"/>
          </a:xfrm>
        </p:grpSpPr>
        <p:sp>
          <p:nvSpPr>
            <p:cNvPr id="4" name="Овал 3"/>
            <p:cNvSpPr/>
            <p:nvPr/>
          </p:nvSpPr>
          <p:spPr>
            <a:xfrm>
              <a:off x="3500430" y="2357430"/>
              <a:ext cx="2071702" cy="2000264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3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071934" y="2714620"/>
              <a:ext cx="142876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err="1" smtClean="0"/>
                <a:t>th</a:t>
              </a:r>
              <a:endParaRPr lang="ru-RU" sz="40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714744" y="3429000"/>
              <a:ext cx="107157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[ð]</a:t>
              </a:r>
              <a:endParaRPr lang="ru-RU" sz="28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500562" y="3500438"/>
              <a:ext cx="8572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[</a:t>
              </a:r>
              <a:r>
                <a:rPr lang="el-GR" sz="2400" dirty="0" smtClean="0"/>
                <a:t>θ</a:t>
              </a:r>
              <a:r>
                <a:rPr lang="en-US" sz="2400" dirty="0" smtClean="0"/>
                <a:t>]</a:t>
              </a:r>
              <a:endParaRPr lang="ru-RU" sz="2400" dirty="0"/>
            </a:p>
          </p:txBody>
        </p:sp>
      </p:grpSp>
      <p:pic>
        <p:nvPicPr>
          <p:cNvPr id="9" name="Рисунок 8" descr="бабушка идедуш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2230385" cy="1643050"/>
          </a:xfrm>
          <a:prstGeom prst="rect">
            <a:avLst/>
          </a:prstGeom>
        </p:spPr>
      </p:pic>
      <p:pic>
        <p:nvPicPr>
          <p:cNvPr id="10" name="Рисунок 9" descr="брат и сестр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10676" y="0"/>
            <a:ext cx="2333324" cy="1857372"/>
          </a:xfrm>
          <a:prstGeom prst="rect">
            <a:avLst/>
          </a:prstGeom>
        </p:spPr>
      </p:pic>
      <p:pic>
        <p:nvPicPr>
          <p:cNvPr id="11" name="Рисунок 10" descr="мама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714875"/>
            <a:ext cx="2143125" cy="2143125"/>
          </a:xfrm>
          <a:prstGeom prst="rect">
            <a:avLst/>
          </a:prstGeom>
        </p:spPr>
      </p:pic>
      <p:pic>
        <p:nvPicPr>
          <p:cNvPr id="12" name="Рисунок 11" descr="папа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215174" y="4429132"/>
            <a:ext cx="1928826" cy="242886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714744" y="4357694"/>
            <a:ext cx="18573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3</a:t>
            </a:r>
            <a:endParaRPr lang="ru-RU" sz="6600" dirty="0">
              <a:solidFill>
                <a:srgbClr val="FF0000"/>
              </a:solidFill>
            </a:endParaRPr>
          </a:p>
        </p:txBody>
      </p:sp>
      <p:pic>
        <p:nvPicPr>
          <p:cNvPr id="14" name="Рисунок 13" descr="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643306" y="0"/>
            <a:ext cx="1401725" cy="150017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0" y="1785926"/>
            <a:ext cx="22859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Grandfather and Grandmother</a:t>
            </a:r>
          </a:p>
          <a:p>
            <a:r>
              <a:rPr lang="ru-RU" sz="2000" dirty="0" smtClean="0"/>
              <a:t>/</a:t>
            </a:r>
            <a:r>
              <a:rPr lang="en-US" sz="2000" dirty="0" err="1" smtClean="0"/>
              <a:t>grændˌfɑːðər</a:t>
            </a:r>
            <a:r>
              <a:rPr lang="en-US" sz="2000" dirty="0" smtClean="0"/>
              <a:t> </a:t>
            </a:r>
            <a:r>
              <a:rPr lang="en-US" sz="2000" dirty="0" err="1" smtClean="0"/>
              <a:t>ænd</a:t>
            </a:r>
            <a:r>
              <a:rPr lang="en-US" sz="2000" dirty="0" smtClean="0"/>
              <a:t> ˈ</a:t>
            </a:r>
            <a:r>
              <a:rPr lang="en-US" sz="2000" dirty="0" err="1" smtClean="0"/>
              <a:t>grænˌmʌðə</a:t>
            </a:r>
            <a:r>
              <a:rPr lang="ru-RU" sz="2000" dirty="0" smtClean="0"/>
              <a:t>/</a:t>
            </a:r>
            <a:endParaRPr lang="ru-RU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3929066"/>
            <a:ext cx="2285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Mother</a:t>
            </a:r>
          </a:p>
          <a:p>
            <a:r>
              <a:rPr lang="ru-RU" sz="2400" dirty="0" smtClean="0"/>
              <a:t>/</a:t>
            </a:r>
            <a:r>
              <a:rPr lang="en-US" sz="2400" dirty="0" smtClean="0"/>
              <a:t>ˈ</a:t>
            </a:r>
            <a:r>
              <a:rPr lang="en-US" sz="2400" dirty="0" err="1" smtClean="0"/>
              <a:t>mʌðə</a:t>
            </a:r>
            <a:r>
              <a:rPr lang="ru-RU" sz="2400" dirty="0"/>
              <a:t>/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71868" y="5429264"/>
            <a:ext cx="18573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Three</a:t>
            </a:r>
          </a:p>
          <a:p>
            <a:r>
              <a:rPr lang="ru-RU" sz="2400" dirty="0" smtClean="0"/>
              <a:t>/</a:t>
            </a:r>
            <a:r>
              <a:rPr lang="el-GR" sz="2400" dirty="0" smtClean="0"/>
              <a:t>θ</a:t>
            </a:r>
            <a:r>
              <a:rPr lang="en-US" sz="2400" dirty="0" err="1" smtClean="0"/>
              <a:t>ri</a:t>
            </a:r>
            <a:r>
              <a:rPr lang="en-US" sz="2400" dirty="0" smtClean="0"/>
              <a:t>ː</a:t>
            </a:r>
            <a:r>
              <a:rPr lang="ru-RU" sz="2400" dirty="0"/>
              <a:t>/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286380" y="5214950"/>
            <a:ext cx="18573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Father</a:t>
            </a:r>
            <a:endParaRPr lang="ru-RU" sz="2400" dirty="0" smtClean="0"/>
          </a:p>
          <a:p>
            <a:r>
              <a:rPr lang="ru-RU" sz="2400" dirty="0" smtClean="0"/>
              <a:t>/</a:t>
            </a:r>
            <a:r>
              <a:rPr lang="en-US" sz="2400" dirty="0" smtClean="0"/>
              <a:t>ˈ</a:t>
            </a:r>
            <a:r>
              <a:rPr lang="en-US" sz="2400" dirty="0" err="1" smtClean="0"/>
              <a:t>fɑːðə</a:t>
            </a:r>
            <a:r>
              <a:rPr lang="ru-RU" sz="2400" dirty="0" smtClean="0"/>
              <a:t>/</a:t>
            </a:r>
            <a:endParaRPr lang="en-US" sz="2400" dirty="0" smtClean="0"/>
          </a:p>
          <a:p>
            <a:endParaRPr lang="ru-RU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6858016" y="2000240"/>
            <a:ext cx="22859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Brother</a:t>
            </a:r>
          </a:p>
          <a:p>
            <a:r>
              <a:rPr lang="ru-RU" sz="2000" dirty="0" smtClean="0"/>
              <a:t>/</a:t>
            </a:r>
            <a:r>
              <a:rPr lang="en-US" sz="2000" dirty="0" smtClean="0"/>
              <a:t>ˈ</a:t>
            </a:r>
            <a:r>
              <a:rPr lang="en-US" sz="2000" dirty="0" err="1" smtClean="0"/>
              <a:t>brʌðə</a:t>
            </a:r>
            <a:r>
              <a:rPr lang="ru-RU" sz="2000" dirty="0"/>
              <a:t>/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14744" y="1500174"/>
            <a:ext cx="18573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Thumb</a:t>
            </a:r>
          </a:p>
          <a:p>
            <a:r>
              <a:rPr lang="ru-RU" sz="2400" dirty="0" smtClean="0"/>
              <a:t>/</a:t>
            </a:r>
            <a:r>
              <a:rPr lang="el-GR" sz="2400" dirty="0" smtClean="0"/>
              <a:t>θ</a:t>
            </a:r>
            <a:r>
              <a:rPr lang="en-US" sz="2400" dirty="0" err="1" smtClean="0"/>
              <a:t>ʌm</a:t>
            </a:r>
            <a:r>
              <a:rPr lang="ru-RU" sz="2400" dirty="0"/>
              <a:t>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уппа 17"/>
          <p:cNvGrpSpPr/>
          <p:nvPr/>
        </p:nvGrpSpPr>
        <p:grpSpPr>
          <a:xfrm>
            <a:off x="3428992" y="2285992"/>
            <a:ext cx="1928826" cy="1928826"/>
            <a:chOff x="3428992" y="2285992"/>
            <a:chExt cx="1928826" cy="1928826"/>
          </a:xfrm>
        </p:grpSpPr>
        <p:sp>
          <p:nvSpPr>
            <p:cNvPr id="4" name="Овал 3"/>
            <p:cNvSpPr/>
            <p:nvPr/>
          </p:nvSpPr>
          <p:spPr>
            <a:xfrm>
              <a:off x="3428992" y="2285992"/>
              <a:ext cx="1928826" cy="1928826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786182" y="2786058"/>
              <a:ext cx="142876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/>
                <a:t>ph</a:t>
              </a:r>
              <a:endParaRPr lang="ru-RU" sz="40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929058" y="3571876"/>
              <a:ext cx="107157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[f]</a:t>
              </a:r>
              <a:endParaRPr lang="ru-RU" sz="2800" dirty="0"/>
            </a:p>
          </p:txBody>
        </p:sp>
      </p:grpSp>
      <p:pic>
        <p:nvPicPr>
          <p:cNvPr id="7" name="Рисунок 6" descr="фото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43074" cy="1643074"/>
          </a:xfrm>
          <a:prstGeom prst="rect">
            <a:avLst/>
          </a:prstGeom>
        </p:spPr>
      </p:pic>
      <p:pic>
        <p:nvPicPr>
          <p:cNvPr id="9" name="Рисунок 8" descr="телефон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43306" y="0"/>
            <a:ext cx="1934872" cy="1357298"/>
          </a:xfrm>
          <a:prstGeom prst="rect">
            <a:avLst/>
          </a:prstGeom>
        </p:spPr>
      </p:pic>
      <p:pic>
        <p:nvPicPr>
          <p:cNvPr id="10" name="Рисунок 9" descr="слон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93280" y="0"/>
            <a:ext cx="1950720" cy="1463040"/>
          </a:xfrm>
          <a:prstGeom prst="rect">
            <a:avLst/>
          </a:prstGeom>
        </p:spPr>
      </p:pic>
      <p:pic>
        <p:nvPicPr>
          <p:cNvPr id="11" name="Рисунок 10" descr="1270740296_dolphi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3857628"/>
            <a:ext cx="1905013" cy="1428760"/>
          </a:xfrm>
          <a:prstGeom prst="rect">
            <a:avLst/>
          </a:prstGeom>
        </p:spPr>
      </p:pic>
      <p:pic>
        <p:nvPicPr>
          <p:cNvPr id="12" name="Рисунок 11" descr="мальчик филипп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502843" y="4071942"/>
            <a:ext cx="1641157" cy="164307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0" y="1714488"/>
            <a:ext cx="19287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Photo</a:t>
            </a:r>
          </a:p>
          <a:p>
            <a:r>
              <a:rPr lang="ru-RU" sz="2400" dirty="0" smtClean="0"/>
              <a:t>/</a:t>
            </a:r>
            <a:r>
              <a:rPr lang="en-US" sz="2400" dirty="0" smtClean="0"/>
              <a:t>ˈ</a:t>
            </a:r>
            <a:r>
              <a:rPr lang="en-US" sz="2400" dirty="0" err="1" smtClean="0"/>
              <a:t>fəʊtəʊ</a:t>
            </a:r>
            <a:r>
              <a:rPr lang="ru-RU" sz="2400" dirty="0" smtClean="0"/>
              <a:t>/</a:t>
            </a:r>
            <a:endParaRPr lang="ru-RU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5429264"/>
            <a:ext cx="20002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Dolphin</a:t>
            </a:r>
          </a:p>
          <a:p>
            <a:r>
              <a:rPr lang="ru-RU" sz="2800" dirty="0" smtClean="0"/>
              <a:t>/</a:t>
            </a:r>
            <a:r>
              <a:rPr lang="en-US" sz="2800" dirty="0" smtClean="0"/>
              <a:t>ˈ</a:t>
            </a:r>
            <a:r>
              <a:rPr lang="en-US" sz="2800" dirty="0" err="1" smtClean="0"/>
              <a:t>dɒlfɪn</a:t>
            </a:r>
            <a:r>
              <a:rPr lang="ru-RU" sz="2800" dirty="0" smtClean="0"/>
              <a:t>/</a:t>
            </a:r>
            <a:endParaRPr lang="ru-RU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7429520" y="5786454"/>
            <a:ext cx="1714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Phillip</a:t>
            </a:r>
          </a:p>
          <a:p>
            <a:r>
              <a:rPr lang="ru-RU" sz="2400" dirty="0" smtClean="0"/>
              <a:t>/</a:t>
            </a:r>
            <a:r>
              <a:rPr lang="en-US" sz="2400" dirty="0" smtClean="0"/>
              <a:t>ˈ</a:t>
            </a:r>
            <a:r>
              <a:rPr lang="en-US" sz="2400" dirty="0" err="1" smtClean="0"/>
              <a:t>fɪlɪp</a:t>
            </a:r>
            <a:r>
              <a:rPr lang="ru-RU" sz="2400" dirty="0"/>
              <a:t>/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500430" y="1571612"/>
            <a:ext cx="2000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Phone</a:t>
            </a:r>
            <a:endParaRPr lang="ru-RU" sz="2400" dirty="0" smtClean="0"/>
          </a:p>
          <a:p>
            <a:r>
              <a:rPr lang="ru-RU" sz="2400" dirty="0" smtClean="0"/>
              <a:t>/</a:t>
            </a:r>
            <a:r>
              <a:rPr lang="en-US" sz="2400" dirty="0" err="1" smtClean="0"/>
              <a:t>fəʊn</a:t>
            </a:r>
            <a:r>
              <a:rPr lang="ru-RU" sz="2400" dirty="0" smtClean="0"/>
              <a:t>/</a:t>
            </a:r>
            <a:endParaRPr lang="en-US" sz="2400" dirty="0" smtClean="0"/>
          </a:p>
          <a:p>
            <a:endParaRPr lang="ru-RU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7143768" y="1714488"/>
            <a:ext cx="20002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Elephant</a:t>
            </a:r>
            <a:endParaRPr lang="ru-RU" sz="2400" dirty="0" smtClean="0"/>
          </a:p>
          <a:p>
            <a:r>
              <a:rPr lang="ru-RU" sz="2400" dirty="0" smtClean="0"/>
              <a:t>/</a:t>
            </a:r>
            <a:r>
              <a:rPr lang="en-US" sz="2400" dirty="0" smtClean="0"/>
              <a:t>ˈ</a:t>
            </a:r>
            <a:r>
              <a:rPr lang="en-US" sz="2400" dirty="0" err="1" smtClean="0"/>
              <a:t>ɛlɪfənt</a:t>
            </a:r>
            <a:r>
              <a:rPr lang="ru-RU" sz="2400" dirty="0" smtClean="0"/>
              <a:t>/</a:t>
            </a:r>
            <a:endParaRPr lang="en-US" sz="2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500034" y="500042"/>
            <a:ext cx="1928826" cy="1785950"/>
            <a:chOff x="500034" y="500042"/>
            <a:chExt cx="1928826" cy="1785950"/>
          </a:xfrm>
        </p:grpSpPr>
        <p:sp>
          <p:nvSpPr>
            <p:cNvPr id="4" name="Овал 3"/>
            <p:cNvSpPr/>
            <p:nvPr/>
          </p:nvSpPr>
          <p:spPr>
            <a:xfrm>
              <a:off x="500034" y="500042"/>
              <a:ext cx="1928826" cy="17859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000100" y="857232"/>
              <a:ext cx="114300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err="1" smtClean="0"/>
                <a:t>sh</a:t>
              </a:r>
              <a:endParaRPr lang="ru-RU" sz="3600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928662" y="1643050"/>
            <a:ext cx="12858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[ʃ]</a:t>
            </a:r>
            <a:endParaRPr lang="ru-RU" sz="2800" dirty="0"/>
          </a:p>
        </p:txBody>
      </p:sp>
      <p:grpSp>
        <p:nvGrpSpPr>
          <p:cNvPr id="9" name="Группа 8"/>
          <p:cNvGrpSpPr/>
          <p:nvPr/>
        </p:nvGrpSpPr>
        <p:grpSpPr>
          <a:xfrm>
            <a:off x="428596" y="4286256"/>
            <a:ext cx="2143140" cy="2020313"/>
            <a:chOff x="3357554" y="2500306"/>
            <a:chExt cx="2143140" cy="2020313"/>
          </a:xfrm>
        </p:grpSpPr>
        <p:sp>
          <p:nvSpPr>
            <p:cNvPr id="10" name="Овал 9"/>
            <p:cNvSpPr/>
            <p:nvPr/>
          </p:nvSpPr>
          <p:spPr>
            <a:xfrm>
              <a:off x="3357554" y="2500306"/>
              <a:ext cx="1928826" cy="1928826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FF00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929058" y="2643182"/>
              <a:ext cx="1571636" cy="18774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err="1" smtClean="0"/>
                <a:t>ch</a:t>
              </a:r>
              <a:endParaRPr lang="en-US" sz="4400" dirty="0" smtClean="0"/>
            </a:p>
            <a:p>
              <a:endParaRPr lang="en-US" sz="3600" dirty="0" smtClean="0"/>
            </a:p>
            <a:p>
              <a:endParaRPr lang="ru-RU" sz="3600" dirty="0"/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1142976" y="5214950"/>
            <a:ext cx="9286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[ʧ]</a:t>
            </a:r>
          </a:p>
        </p:txBody>
      </p:sp>
      <p:grpSp>
        <p:nvGrpSpPr>
          <p:cNvPr id="15" name="Группа 14"/>
          <p:cNvGrpSpPr/>
          <p:nvPr/>
        </p:nvGrpSpPr>
        <p:grpSpPr>
          <a:xfrm>
            <a:off x="5572132" y="500042"/>
            <a:ext cx="2071702" cy="2000264"/>
            <a:chOff x="3500430" y="2357430"/>
            <a:chExt cx="2071702" cy="2000264"/>
          </a:xfrm>
        </p:grpSpPr>
        <p:sp>
          <p:nvSpPr>
            <p:cNvPr id="16" name="Овал 15"/>
            <p:cNvSpPr/>
            <p:nvPr/>
          </p:nvSpPr>
          <p:spPr>
            <a:xfrm>
              <a:off x="3500430" y="2357430"/>
              <a:ext cx="2071702" cy="2000264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3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071934" y="2714620"/>
              <a:ext cx="142876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err="1" smtClean="0"/>
                <a:t>th</a:t>
              </a:r>
              <a:endParaRPr lang="ru-RU" sz="40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714744" y="3429000"/>
              <a:ext cx="107157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sz="28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500562" y="3500438"/>
              <a:ext cx="8572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sz="2400" dirty="0"/>
            </a:p>
          </p:txBody>
        </p:sp>
      </p:grpSp>
      <p:sp>
        <p:nvSpPr>
          <p:cNvPr id="20" name="Прямоугольник 19"/>
          <p:cNvSpPr/>
          <p:nvPr/>
        </p:nvSpPr>
        <p:spPr>
          <a:xfrm>
            <a:off x="6000760" y="1857364"/>
            <a:ext cx="5437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[ð]</a:t>
            </a:r>
            <a:endParaRPr lang="ru-RU" sz="24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6715140" y="1928802"/>
            <a:ext cx="466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[</a:t>
            </a:r>
            <a:r>
              <a:rPr lang="el-GR" dirty="0" smtClean="0"/>
              <a:t>θ</a:t>
            </a:r>
            <a:r>
              <a:rPr lang="en-US" dirty="0" smtClean="0"/>
              <a:t>]</a:t>
            </a:r>
            <a:endParaRPr lang="ru-RU" dirty="0"/>
          </a:p>
        </p:txBody>
      </p:sp>
      <p:grpSp>
        <p:nvGrpSpPr>
          <p:cNvPr id="22" name="Группа 21"/>
          <p:cNvGrpSpPr/>
          <p:nvPr/>
        </p:nvGrpSpPr>
        <p:grpSpPr>
          <a:xfrm>
            <a:off x="5786446" y="4143380"/>
            <a:ext cx="1928826" cy="1928826"/>
            <a:chOff x="3428992" y="2285992"/>
            <a:chExt cx="1928826" cy="1928826"/>
          </a:xfrm>
        </p:grpSpPr>
        <p:sp>
          <p:nvSpPr>
            <p:cNvPr id="23" name="Овал 22"/>
            <p:cNvSpPr/>
            <p:nvPr/>
          </p:nvSpPr>
          <p:spPr>
            <a:xfrm>
              <a:off x="3428992" y="2285992"/>
              <a:ext cx="1928826" cy="1928826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786182" y="2786058"/>
              <a:ext cx="142876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/>
                <a:t>ph</a:t>
              </a:r>
              <a:endParaRPr lang="ru-RU" sz="4000" dirty="0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6357950" y="5429264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[f]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687 -1.40611E-6 L -2.77778E-7 -1.40611E-6 " pathEditMode="relative" ptsTypes="AA">
                                      <p:cBhvr>
                                        <p:cTn id="6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659 0.02729 L -0.03247 0.02729 " pathEditMode="relative" ptsTypes="AA">
                                      <p:cBhvr>
                                        <p:cTn id="10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125 -8.02035E-6 L 1.38889E-6 -8.02035E-6 " pathEditMode="relative" ptsTypes="AA">
                                      <p:cBhvr>
                                        <p:cTn id="14" dur="2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889 -7.74283E-6 L 8.61111E-6 -7.74283E-6 " pathEditMode="relative" ptsTypes="AA">
                                      <p:cBhvr>
                                        <p:cTn id="18" dur="2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486 5.78168E-6 L 8.33333E-7 5.78168E-6 " pathEditMode="relative" ptsTypes="AA">
                                      <p:cBhvr>
                                        <p:cTn id="2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101</TotalTime>
  <Words>175</Words>
  <Application>Microsoft Office PowerPoint</Application>
  <PresentationFormat>Экран (4:3)</PresentationFormat>
  <Paragraphs>69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Эркер</vt:lpstr>
      <vt:lpstr>Letter Bleands in English  Language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Letter Bleands in English  Language</dc:title>
  <dc:creator>Лена</dc:creator>
  <cp:lastModifiedBy>Лена</cp:lastModifiedBy>
  <cp:revision>12</cp:revision>
  <dcterms:created xsi:type="dcterms:W3CDTF">2014-07-01T09:59:26Z</dcterms:created>
  <dcterms:modified xsi:type="dcterms:W3CDTF">2014-10-30T18:11:57Z</dcterms:modified>
</cp:coreProperties>
</file>