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6"/>
  </p:notesMasterIdLst>
  <p:sldIdLst>
    <p:sldId id="256" r:id="rId3"/>
    <p:sldId id="269" r:id="rId4"/>
    <p:sldId id="278" r:id="rId5"/>
    <p:sldId id="279" r:id="rId6"/>
    <p:sldId id="287" r:id="rId7"/>
    <p:sldId id="286" r:id="rId8"/>
    <p:sldId id="285" r:id="rId9"/>
    <p:sldId id="284" r:id="rId10"/>
    <p:sldId id="283" r:id="rId11"/>
    <p:sldId id="282" r:id="rId12"/>
    <p:sldId id="281" r:id="rId13"/>
    <p:sldId id="280" r:id="rId14"/>
    <p:sldId id="288" r:id="rId15"/>
    <p:sldId id="289" r:id="rId16"/>
    <p:sldId id="291" r:id="rId17"/>
    <p:sldId id="290" r:id="rId18"/>
    <p:sldId id="292" r:id="rId19"/>
    <p:sldId id="293" r:id="rId20"/>
    <p:sldId id="294" r:id="rId21"/>
    <p:sldId id="296" r:id="rId22"/>
    <p:sldId id="297" r:id="rId23"/>
    <p:sldId id="295" r:id="rId24"/>
    <p:sldId id="257" r:id="rId25"/>
    <p:sldId id="258" r:id="rId26"/>
    <p:sldId id="298" r:id="rId27"/>
    <p:sldId id="259" r:id="rId28"/>
    <p:sldId id="260" r:id="rId29"/>
    <p:sldId id="261" r:id="rId30"/>
    <p:sldId id="262" r:id="rId31"/>
    <p:sldId id="263" r:id="rId32"/>
    <p:sldId id="264" r:id="rId33"/>
    <p:sldId id="265" r:id="rId34"/>
    <p:sldId id="266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97B31-279F-4F20-8845-F902A5487EFE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58B84-E03A-42BC-B80E-6DFE05DA8D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8320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15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17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18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20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21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23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97F73C-A114-4714-A3F9-BE8F44B43864}" type="slidenum">
              <a:rPr lang="ru-RU">
                <a:solidFill>
                  <a:prstClr val="black"/>
                </a:solidFill>
              </a:rPr>
              <a:pPr eaLnBrk="1" hangingPunct="1"/>
              <a:t>24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F825BC-EE6D-40B9-9999-153E4FE1C5C4}" type="slidenum">
              <a:rPr lang="ru-RU">
                <a:solidFill>
                  <a:prstClr val="black"/>
                </a:solidFill>
              </a:rPr>
              <a:pPr eaLnBrk="1" hangingPunct="1"/>
              <a:t>25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40EA53-52ED-497C-8F7E-29CFF089F717}" type="slidenum">
              <a:rPr lang="ru-RU">
                <a:solidFill>
                  <a:prstClr val="black"/>
                </a:solidFill>
              </a:rPr>
              <a:pPr eaLnBrk="1" hangingPunct="1"/>
              <a:t>26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CBDCB0-2A7A-4B6F-820F-0DBF027ABAE5}" type="slidenum">
              <a:rPr lang="ru-RU">
                <a:solidFill>
                  <a:prstClr val="black"/>
                </a:solidFill>
              </a:rPr>
              <a:pPr eaLnBrk="1" hangingPunct="1"/>
              <a:t>27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518293-FDEE-437E-8263-29BE3FE5B2FE}" type="slidenum">
              <a:rPr lang="ru-RU">
                <a:solidFill>
                  <a:prstClr val="black"/>
                </a:solidFill>
              </a:rPr>
              <a:pPr eaLnBrk="1" hangingPunct="1"/>
              <a:t>28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6985CB-F9DB-40B0-8AE7-A78B7CBC5786}" type="slidenum">
              <a:rPr lang="ru-RU">
                <a:solidFill>
                  <a:prstClr val="black"/>
                </a:solidFill>
              </a:rPr>
              <a:pPr eaLnBrk="1" hangingPunct="1"/>
              <a:t>29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7A3084-BC1C-456B-8718-10F11089FC4E}" type="slidenum">
              <a:rPr lang="ru-RU">
                <a:solidFill>
                  <a:prstClr val="black"/>
                </a:solidFill>
              </a:rPr>
              <a:pPr eaLnBrk="1" hangingPunct="1"/>
              <a:t>30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D10B19-1EEB-42F2-9101-1A0D17EDDC36}" type="slidenum">
              <a:rPr lang="ru-RU">
                <a:solidFill>
                  <a:prstClr val="black"/>
                </a:solidFill>
              </a:rPr>
              <a:pPr eaLnBrk="1" hangingPunct="1"/>
              <a:t>31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DC81F6-E4D4-47CD-A296-FEF616A14B02}" type="slidenum">
              <a:rPr lang="ru-RU">
                <a:solidFill>
                  <a:prstClr val="black"/>
                </a:solidFill>
              </a:rPr>
              <a:pPr eaLnBrk="1" hangingPunct="1"/>
              <a:t>32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F825BC-EE6D-40B9-9999-153E4FE1C5C4}" type="slidenum">
              <a:rPr lang="ru-RU">
                <a:solidFill>
                  <a:prstClr val="black"/>
                </a:solidFill>
              </a:rPr>
              <a:pPr eaLnBrk="1" hangingPunct="1"/>
              <a:t>33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FE2734-177F-42F6-82A7-B14BDADFB984}" type="slidenum">
              <a:rPr lang="ru-RU">
                <a:solidFill>
                  <a:prstClr val="black"/>
                </a:solidFill>
              </a:rPr>
              <a:pPr eaLnBrk="1" hangingPunct="1"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C3B7-C8DF-4CEB-BC85-D3D8A5AED52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1AB-84D2-4F03-80B9-6A4B6435D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7064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C3B7-C8DF-4CEB-BC85-D3D8A5AED52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1AB-84D2-4F03-80B9-6A4B6435D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319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C3B7-C8DF-4CEB-BC85-D3D8A5AED52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1AB-84D2-4F03-80B9-6A4B6435D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2351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7D8B-A4CA-465F-9053-42E42AC5E8A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7021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DB3C2-6117-48BB-9898-6B496D6A900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2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83B4E-9839-4B62-AE9A-8107B0F2EF9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7282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101C4-9368-4BE9-979D-7C359A5459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39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E7579-ED50-4B4B-BD41-0A6E82E915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720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7208D-C243-41F3-9223-04B7D7E6CA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8660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F070A-D3D6-4932-A8A8-D2FFF546461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2072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DFE84-036A-47E7-BBD5-1B2A440A7D8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753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C3B7-C8DF-4CEB-BC85-D3D8A5AED52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1AB-84D2-4F03-80B9-6A4B6435D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8984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B73EB-79AD-4AF3-AD08-927BDF65DBC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000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967CA-FDB1-4D29-9455-9173B958814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6675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31A9F-E0A4-42F2-9EE1-E1C404523AC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2955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C3B7-C8DF-4CEB-BC85-D3D8A5AED52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1AB-84D2-4F03-80B9-6A4B6435D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814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C3B7-C8DF-4CEB-BC85-D3D8A5AED52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1AB-84D2-4F03-80B9-6A4B6435D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681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C3B7-C8DF-4CEB-BC85-D3D8A5AED52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1AB-84D2-4F03-80B9-6A4B6435D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498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C3B7-C8DF-4CEB-BC85-D3D8A5AED52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1AB-84D2-4F03-80B9-6A4B6435D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575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C3B7-C8DF-4CEB-BC85-D3D8A5AED52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1AB-84D2-4F03-80B9-6A4B6435D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922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C3B7-C8DF-4CEB-BC85-D3D8A5AED52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1AB-84D2-4F03-80B9-6A4B6435D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204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0C3B7-C8DF-4CEB-BC85-D3D8A5AED52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1AB-84D2-4F03-80B9-6A4B6435D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991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0C3B7-C8DF-4CEB-BC85-D3D8A5AED52B}" type="datetimeFigureOut">
              <a:rPr lang="ru-RU" smtClean="0"/>
              <a:pPr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BF1AB-84D2-4F03-80B9-6A4B6435D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443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AF13F7-018A-4AD5-A700-94A001E2065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872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47000">
              <a:srgbClr val="D49E6C"/>
            </a:gs>
            <a:gs pos="86000">
              <a:schemeClr val="accent2">
                <a:lumMod val="60000"/>
                <a:lumOff val="40000"/>
              </a:schemeClr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302433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8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ИЗО</a:t>
            </a:r>
            <a:br>
              <a:rPr lang="ru-RU" sz="8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88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класс</a:t>
            </a:r>
            <a:endParaRPr lang="ru-RU" sz="88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174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2308324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Верблюды могут потерять 25 % жидкостей без обезвоживания. Большинство млекопитающих может потерять лишь 15 %.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4797152"/>
            <a:ext cx="7353200" cy="120032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Верблюды — жвачные животные, как коровы и козы.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3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175432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Они также получают влагу из зеленых растений, что позволяет обходится без питья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4437112"/>
            <a:ext cx="6565068" cy="175432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Их мех отражает солнечный свет и защищает тело от высокой температуры пустыни.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3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3970318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Одна из оборонительных способностей верблюда — плевание. По сути, они подтягивают из желудка и выплевывают грязную дурно пахнущую субстанцию, когда их провоцируют. Те, кто испытал это на себе, никогда уже такого не забудут.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3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120032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Верблюды могут выпивать до 200 литров воды за раз.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645024"/>
            <a:ext cx="7992888" cy="286232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Температура тела этих животных колеблется от 34 градусов Цельсия ночью до 41 градуса в течение дня. Они не начинают потеть, пока температура не превышает 41 градус.</a:t>
            </a:r>
          </a:p>
        </p:txBody>
      </p:sp>
    </p:spTree>
    <p:extLst>
      <p:ext uri="{BB962C8B-B14F-4D97-AF65-F5344CB8AC3E}">
        <p14:creationId xmlns:p14="http://schemas.microsoft.com/office/powerpoint/2010/main" xmlns="" val="357141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120032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Верблюды могут выпивать до 200 литров воды за раз.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645024"/>
            <a:ext cx="7992888" cy="286232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Температура тела этих животных колеблется от 34 градусов Цельсия ночью до 41 градуса в течение дня. Они не начинают потеть, пока температура не превышает 41 градус.</a:t>
            </a:r>
          </a:p>
        </p:txBody>
      </p:sp>
    </p:spTree>
    <p:extLst>
      <p:ext uri="{BB962C8B-B14F-4D97-AF65-F5344CB8AC3E}">
        <p14:creationId xmlns:p14="http://schemas.microsoft.com/office/powerpoint/2010/main" xmlns="" val="357141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120032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Верблюды могут выпивать до 200 литров воды за раз.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645024"/>
            <a:ext cx="7992888" cy="286232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Температура тела этих животных колеблется от 34 градусов Цельсия ночью до 41 градуса в течение дня. Они не начинают потеть, пока температура не превышает 41 градус.</a:t>
            </a:r>
          </a:p>
        </p:txBody>
      </p:sp>
    </p:spTree>
    <p:extLst>
      <p:ext uri="{BB962C8B-B14F-4D97-AF65-F5344CB8AC3E}">
        <p14:creationId xmlns:p14="http://schemas.microsoft.com/office/powerpoint/2010/main" xmlns="" val="357141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120032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Верблюды могут выпивать до 200 литров воды за раз.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645024"/>
            <a:ext cx="7992888" cy="286232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Температура тела этих животных колеблется от 34 градусов Цельсия ночью до 41 градуса в течение дня. Они не начинают потеть, пока температура не превышает 41 градус.</a:t>
            </a:r>
          </a:p>
        </p:txBody>
      </p:sp>
    </p:spTree>
    <p:extLst>
      <p:ext uri="{BB962C8B-B14F-4D97-AF65-F5344CB8AC3E}">
        <p14:creationId xmlns:p14="http://schemas.microsoft.com/office/powerpoint/2010/main" xmlns="" val="357141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120032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Пётр I под Псковом напугал верблюдами шведскую конницу.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645024"/>
            <a:ext cx="7992888" cy="175432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Верблюд может развивать скорость до 40 км/ч, но для этого его приходится долго разгонять.</a:t>
            </a:r>
          </a:p>
        </p:txBody>
      </p:sp>
    </p:spTree>
    <p:extLst>
      <p:ext uri="{BB962C8B-B14F-4D97-AF65-F5344CB8AC3E}">
        <p14:creationId xmlns:p14="http://schemas.microsoft.com/office/powerpoint/2010/main" xmlns="" val="165884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120032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«Счастье шествует нога в ногу с верблюдом», — говорят туареги.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3645024"/>
            <a:ext cx="7056784" cy="175432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Арабы едят верблюжье мясо, которое мало чем отличается от говядины.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65884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2228671"/>
            <a:ext cx="7704856" cy="341632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гербе Челябинска изображен серебристый двугорбый верблюд. </a:t>
            </a:r>
            <a:r>
              <a:rPr lang="ru-RU" sz="36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Геральдисты</a:t>
            </a:r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считают, что верблюд олицетворяет выносливость, благородство, мудрость, верность и терпение.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165884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57351" y="6010786"/>
            <a:ext cx="4275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корабль пустыни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8638"/>
            <a:ext cx="8468152" cy="1323439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Отгадайте загадку: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628800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Делает запас воды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 всегда в свои горбы.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 не лентяй, он любит труд</a:t>
            </a:r>
          </a:p>
          <a:p>
            <a:pPr algn="ctr"/>
            <a:r>
              <a:rPr lang="ru-RU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Потому, что он...</a:t>
            </a:r>
          </a:p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5856898"/>
            <a:ext cx="31976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Верблюд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8756184" cy="69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237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2228671"/>
            <a:ext cx="7560840" cy="3970318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Верблюд в христианстве символизирует умеренность, достоинство, королевскую кровь, послушание, жизненную силу и ассоциируется с Магами и Иоанном Крестителем, который носил пояс из верблюжьей шкуры.</a:t>
            </a:r>
          </a:p>
        </p:txBody>
      </p:sp>
    </p:spTree>
    <p:extLst>
      <p:ext uri="{BB962C8B-B14F-4D97-AF65-F5344CB8AC3E}">
        <p14:creationId xmlns:p14="http://schemas.microsoft.com/office/powerpoint/2010/main" xmlns="" val="193671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175432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Верблюд, преклоняя колени для принятия ноши, олицетворяет смирение и покорность.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4509120"/>
            <a:ext cx="7157816" cy="120032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 иранцев верблюд ассоциируется с драконом.</a:t>
            </a:r>
          </a:p>
        </p:txBody>
      </p:sp>
    </p:spTree>
    <p:extLst>
      <p:ext uri="{BB962C8B-B14F-4D97-AF65-F5344CB8AC3E}">
        <p14:creationId xmlns:p14="http://schemas.microsoft.com/office/powerpoint/2010/main" xmlns="" val="193671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91680" y="2286000"/>
            <a:ext cx="7272808" cy="452431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Бонапарт, высадившись в Египте, сформировал верблюжий полк. При 50-градусной жаре солдаты в синих шерстяных мундирах погибали — не от нападений мамлюков, от солнечного удара. В живых остались только верблюды. Обидевшись на живучих животных, французы сделали из слова «верблюд» оскорбление.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193671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/>
          <p:cNvSpPr>
            <a:spLocks noChangeArrowheads="1" noChangeShapeType="1" noTextEdit="1"/>
          </p:cNvSpPr>
          <p:nvPr/>
        </p:nvSpPr>
        <p:spPr bwMode="auto">
          <a:xfrm>
            <a:off x="1000125" y="1857375"/>
            <a:ext cx="7334250" cy="15716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ЕГИПЕТ</a:t>
            </a:r>
          </a:p>
        </p:txBody>
      </p:sp>
      <p:sp>
        <p:nvSpPr>
          <p:cNvPr id="205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428875" y="6000750"/>
            <a:ext cx="6400800" cy="638175"/>
          </a:xfrm>
        </p:spPr>
        <p:txBody>
          <a:bodyPr/>
          <a:lstStyle/>
          <a:p>
            <a:r>
              <a:rPr lang="ru-RU" sz="2800" i="1" smtClean="0">
                <a:solidFill>
                  <a:srgbClr val="C00000"/>
                </a:solidFill>
              </a:rPr>
              <a:t>Давайте, нарисуем  верблюда!</a:t>
            </a:r>
          </a:p>
        </p:txBody>
      </p:sp>
    </p:spTree>
    <p:extLst>
      <p:ext uri="{BB962C8B-B14F-4D97-AF65-F5344CB8AC3E}">
        <p14:creationId xmlns:p14="http://schemas.microsoft.com/office/powerpoint/2010/main" xmlns="" val="222854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rgbClr val="FF0066"/>
                </a:solidFill>
              </a:rPr>
              <a:t>Оборудование урока:</a:t>
            </a:r>
          </a:p>
        </p:txBody>
      </p:sp>
      <p:pic>
        <p:nvPicPr>
          <p:cNvPr id="3075" name="Picture 5" descr="PICT053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828800"/>
            <a:ext cx="25812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 descr="2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12875"/>
            <a:ext cx="44958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4773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1267" name="Picture 5" descr="i-2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839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869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ja-JP" sz="2400" dirty="0" smtClean="0"/>
              <a:t>  </a:t>
            </a:r>
            <a:r>
              <a:rPr lang="en-US" altLang="ja-JP" sz="2400" dirty="0" smtClean="0">
                <a:ea typeface="ＭＳ Ｐゴシック" charset="-128"/>
              </a:rPr>
              <a:t/>
            </a:r>
            <a:br>
              <a:rPr lang="en-US" altLang="ja-JP" sz="2400" dirty="0" smtClean="0">
                <a:ea typeface="ＭＳ Ｐゴシック" charset="-128"/>
              </a:rPr>
            </a:br>
            <a:r>
              <a:rPr lang="ru-RU" altLang="ja-JP" sz="2400" dirty="0" smtClean="0">
                <a:solidFill>
                  <a:srgbClr val="FF0066"/>
                </a:solidFill>
              </a:rPr>
              <a:t/>
            </a:r>
            <a:br>
              <a:rPr lang="ru-RU" altLang="ja-JP" sz="2400" dirty="0" smtClean="0">
                <a:solidFill>
                  <a:srgbClr val="FF0066"/>
                </a:solidFill>
              </a:rPr>
            </a:br>
            <a:r>
              <a:rPr lang="ru-RU" altLang="ja-JP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Нарисуем </a:t>
            </a:r>
            <a:r>
              <a:rPr lang="ru-RU" altLang="ja-JP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чайничек..</a:t>
            </a:r>
            <a:br>
              <a:rPr lang="ru-RU" altLang="ja-JP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ja-JP" sz="2400" dirty="0" smtClean="0">
                <a:solidFill>
                  <a:srgbClr val="FF0066"/>
                </a:solidFill>
              </a:rPr>
              <a:t/>
            </a:r>
            <a:br>
              <a:rPr lang="ru-RU" altLang="ja-JP" sz="2400" dirty="0" smtClean="0">
                <a:solidFill>
                  <a:srgbClr val="FF0066"/>
                </a:solidFill>
              </a:rPr>
            </a:br>
            <a:endParaRPr lang="ru-RU" sz="2400" dirty="0" smtClean="0">
              <a:solidFill>
                <a:srgbClr val="FF0066"/>
              </a:solidFill>
            </a:endParaRPr>
          </a:p>
        </p:txBody>
      </p:sp>
      <p:pic>
        <p:nvPicPr>
          <p:cNvPr id="4099" name="Picture 5" descr="i-21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838200" y="1371600"/>
            <a:ext cx="8077200" cy="5486400"/>
          </a:xfrm>
          <a:noFill/>
        </p:spPr>
      </p:pic>
    </p:spTree>
    <p:extLst>
      <p:ext uri="{BB962C8B-B14F-4D97-AF65-F5344CB8AC3E}">
        <p14:creationId xmlns:p14="http://schemas.microsoft.com/office/powerpoint/2010/main" xmlns="" val="13971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en-US" altLang="ja-JP" sz="2400" dirty="0" smtClean="0">
                <a:ea typeface="ＭＳ Ｐゴシック" charset="-128"/>
              </a:rPr>
              <a:t/>
            </a:r>
            <a:br>
              <a:rPr lang="en-US" altLang="ja-JP" sz="2400" dirty="0" smtClean="0">
                <a:ea typeface="ＭＳ Ｐゴシック" charset="-128"/>
              </a:rPr>
            </a:br>
            <a:r>
              <a:rPr lang="ru-RU" altLang="ja-JP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Подрисуем ему палочки внизу</a:t>
            </a:r>
            <a:r>
              <a:rPr lang="ru-RU" altLang="ja-JP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ja-JP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ja-JP" sz="2400" dirty="0" smtClean="0"/>
              <a:t/>
            </a:r>
            <a:br>
              <a:rPr lang="ru-RU" altLang="ja-JP" sz="2400" dirty="0" smtClean="0"/>
            </a:br>
            <a:endParaRPr lang="ru-RU" sz="2400" dirty="0" smtClean="0"/>
          </a:p>
        </p:txBody>
      </p:sp>
      <p:pic>
        <p:nvPicPr>
          <p:cNvPr id="5123" name="Picture 5" descr="i-2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50" t="18269" r="18822" b="13222"/>
          <a:stretch>
            <a:fillRect/>
          </a:stretch>
        </p:blipFill>
        <p:spPr bwMode="auto">
          <a:xfrm>
            <a:off x="2000250" y="1241425"/>
            <a:ext cx="571500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8089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altLang="ja-JP" sz="2400" dirty="0" smtClean="0">
                <a:ea typeface="ＭＳ Ｐゴシック" charset="-128"/>
              </a:rPr>
              <a:t/>
            </a:r>
            <a:br>
              <a:rPr lang="en-US" altLang="ja-JP" sz="2400" dirty="0" smtClean="0">
                <a:ea typeface="ＭＳ Ｐゴシック" charset="-128"/>
              </a:rPr>
            </a:br>
            <a:r>
              <a:rPr lang="ru-RU" altLang="ja-JP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Потом пририсуем голову спереди</a:t>
            </a:r>
            <a:br>
              <a:rPr lang="ru-RU" altLang="ja-JP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ja-JP" sz="2400" dirty="0" smtClean="0"/>
              <a:t/>
            </a:r>
            <a:br>
              <a:rPr lang="ru-RU" altLang="ja-JP" sz="2400" dirty="0" smtClean="0"/>
            </a:br>
            <a:endParaRPr lang="ru-RU" sz="2400" dirty="0" smtClean="0"/>
          </a:p>
        </p:txBody>
      </p:sp>
      <p:pic>
        <p:nvPicPr>
          <p:cNvPr id="6147" name="Picture 5" descr="i-2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6858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689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ja-JP" sz="2400" dirty="0" smtClean="0">
                <a:ea typeface="ＭＳ Ｐゴシック" charset="-128"/>
              </a:rPr>
              <a:t/>
            </a:r>
            <a:br>
              <a:rPr lang="en-US" altLang="ja-JP" sz="2400" dirty="0" smtClean="0">
                <a:ea typeface="ＭＳ Ｐゴシック" charset="-128"/>
              </a:rPr>
            </a:br>
            <a:r>
              <a:rPr lang="ru-RU" altLang="ja-JP" sz="2400" dirty="0" smtClean="0"/>
              <a:t> </a:t>
            </a:r>
            <a:r>
              <a:rPr lang="ru-RU" altLang="ja-JP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И превратим его в верблюда</a:t>
            </a:r>
            <a:br>
              <a:rPr lang="ru-RU" altLang="ja-JP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ja-JP" sz="2400" dirty="0" smtClean="0">
                <a:solidFill>
                  <a:srgbClr val="FF0066"/>
                </a:solidFill>
              </a:rPr>
              <a:t/>
            </a:r>
            <a:br>
              <a:rPr lang="ru-RU" altLang="ja-JP" sz="2400" dirty="0" smtClean="0">
                <a:solidFill>
                  <a:srgbClr val="FF0066"/>
                </a:solidFill>
              </a:rPr>
            </a:br>
            <a:endParaRPr lang="ru-RU" sz="2400" dirty="0" smtClean="0">
              <a:solidFill>
                <a:srgbClr val="FF0066"/>
              </a:solidFill>
            </a:endParaRPr>
          </a:p>
        </p:txBody>
      </p:sp>
      <p:pic>
        <p:nvPicPr>
          <p:cNvPr id="7171" name="Picture 5" descr="i-2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70866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398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2308324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Начнем с самого начала, с самого слова «верблюд » и его происхождения, а произошло оно от арабского слова «красота».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17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>
                <a:ea typeface="ＭＳ Ｐゴシック" charset="-128"/>
              </a:rPr>
              <a:t/>
            </a:r>
            <a:br>
              <a:rPr lang="en-US" altLang="ja-JP" sz="2400" dirty="0" smtClean="0">
                <a:ea typeface="ＭＳ Ｐゴシック" charset="-128"/>
              </a:rPr>
            </a:br>
            <a:r>
              <a:rPr lang="ru-RU" altLang="ja-JP" sz="2400" dirty="0" smtClean="0"/>
              <a:t> </a:t>
            </a:r>
            <a:r>
              <a:rPr lang="ru-RU" altLang="ja-JP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Впереди нарисуем погонщика и ремешки</a:t>
            </a:r>
            <a:r>
              <a:rPr lang="ru-RU" altLang="ja-JP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ja-JP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ja-JP" sz="2400" dirty="0" smtClean="0"/>
              <a:t/>
            </a:r>
            <a:br>
              <a:rPr lang="ru-RU" altLang="ja-JP" sz="2400" dirty="0" smtClean="0"/>
            </a:br>
            <a:endParaRPr lang="ru-RU" sz="2400" dirty="0" smtClean="0"/>
          </a:p>
        </p:txBody>
      </p:sp>
      <p:pic>
        <p:nvPicPr>
          <p:cNvPr id="8195" name="Picture 5" descr="i-2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6477000" cy="571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763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686800" cy="1143000"/>
          </a:xfrm>
        </p:spPr>
        <p:txBody>
          <a:bodyPr/>
          <a:lstStyle/>
          <a:p>
            <a:r>
              <a:rPr lang="ru-RU" altLang="ja-JP" sz="2400" dirty="0" smtClean="0"/>
              <a:t> </a:t>
            </a:r>
            <a:r>
              <a:rPr lang="en-US" altLang="ja-JP" sz="2400" dirty="0" smtClean="0">
                <a:ea typeface="ＭＳ Ｐゴシック" charset="-128"/>
              </a:rPr>
              <a:t/>
            </a:r>
            <a:br>
              <a:rPr lang="en-US" altLang="ja-JP" sz="2400" dirty="0" smtClean="0">
                <a:ea typeface="ＭＳ Ｐゴシック" charset="-128"/>
              </a:rPr>
            </a:br>
            <a:r>
              <a:rPr lang="ru-RU" altLang="ja-JP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Пририсуем жаркое солнце и пирамиды</a:t>
            </a:r>
            <a:br>
              <a:rPr lang="ru-RU" altLang="ja-JP" sz="36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ja-JP" sz="2400" dirty="0" smtClean="0">
                <a:solidFill>
                  <a:srgbClr val="FF0066"/>
                </a:solidFill>
              </a:rPr>
              <a:t/>
            </a:r>
            <a:br>
              <a:rPr lang="ru-RU" altLang="ja-JP" sz="2400" dirty="0" smtClean="0">
                <a:solidFill>
                  <a:srgbClr val="FF0066"/>
                </a:solidFill>
              </a:rPr>
            </a:br>
            <a:endParaRPr lang="ru-RU" sz="2400" dirty="0" smtClean="0">
              <a:solidFill>
                <a:srgbClr val="FF0066"/>
              </a:solidFill>
            </a:endParaRPr>
          </a:p>
        </p:txBody>
      </p:sp>
      <p:pic>
        <p:nvPicPr>
          <p:cNvPr id="9219" name="Picture 5" descr="i-20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6781800" cy="571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9136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r>
              <a:rPr lang="ru-RU" altLang="ja-JP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Теперь раскрасим! </a:t>
            </a:r>
            <a:endParaRPr lang="ru-RU" sz="4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5" descr="44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928813"/>
            <a:ext cx="4038600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5942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1267" name="Picture 5" descr="i-20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839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2795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51112" y="2286000"/>
            <a:ext cx="7992888" cy="286232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Вопреки бытующему заблуждению, горб верблюдов не хранит воду. В нем накапливается жир, помогающий понизить высокую температуру всей остальной части тела.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3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36522" y="2228670"/>
            <a:ext cx="7992888" cy="452431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Главной причиной того, что верблюды могут длительные периоды обходиться без воды, является строение их эритроцитов. Они имеют овальную форму, и после обезвоживания сохраняют возможность течь, в то время как эритроциты человека сталкиваются друг с другом. Верблюд — единственное млекопитающее, имеющее овальные эритроциты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3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120032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Верблюды могут выпивать до 200 литров воды за раз.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645024"/>
            <a:ext cx="7992888" cy="2862322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Температура тела этих животных колеблется от 34 градусов Цельсия ночью до 41 градуса в течение дня. Они не начинают потеть, пока температура не превышает 41 градус.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30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2308324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верблюд лег спать или просто отдохнуть, то заставить его встать практически нереально, пока он сам не захочет этого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4797152"/>
            <a:ext cx="7056784" cy="175432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Губы верблюдов имеют особенную форму, что очень помогает им пастись.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3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175432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Они могут съесть что-угодно, включая тернистые колючки, не повреждая губы и ротовую полость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4000" y="4149080"/>
            <a:ext cx="7992888" cy="175432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Верблюды могут пинать во всех четырех направлениях каждой из своих ног.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3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318810" y="188640"/>
            <a:ext cx="6501662" cy="1752600"/>
          </a:xfrm>
          <a:solidFill>
            <a:srgbClr val="FFC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10" y="0"/>
            <a:ext cx="2286000" cy="228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2228671"/>
            <a:ext cx="7992888" cy="175432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Они могут полностью закрыть свои ноздри от ветра и песка когда необходимо.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1" y="4293096"/>
            <a:ext cx="7368335" cy="1754326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Форма их ноздрей позволяет им сохранять водный пар и возвращать его к телу как жидкость.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30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египет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760</Words>
  <Application>Microsoft Office PowerPoint</Application>
  <PresentationFormat>Экран (4:3)</PresentationFormat>
  <Paragraphs>103</Paragraphs>
  <Slides>33</Slides>
  <Notes>32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Тема Office</vt:lpstr>
      <vt:lpstr>египет2</vt:lpstr>
      <vt:lpstr>ИЗО 4 класс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Оборудование урока:</vt:lpstr>
      <vt:lpstr>Слайд 25</vt:lpstr>
      <vt:lpstr>    Нарисуем чайничек..  </vt:lpstr>
      <vt:lpstr> Подрисуем ему палочки внизу  </vt:lpstr>
      <vt:lpstr> Потом пририсуем голову спереди  </vt:lpstr>
      <vt:lpstr>  И превратим его в верблюда  </vt:lpstr>
      <vt:lpstr>  Впереди нарисуем погонщика и ремешки  </vt:lpstr>
      <vt:lpstr>  Пририсуем жаркое солнце и пирамиды  </vt:lpstr>
      <vt:lpstr>Теперь раскрасим! </vt:lpstr>
      <vt:lpstr>Слайд 33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 4 класс</dc:title>
  <dc:creator>Admin</dc:creator>
  <cp:lastModifiedBy>Дмитрий Каленюк</cp:lastModifiedBy>
  <cp:revision>9</cp:revision>
  <dcterms:created xsi:type="dcterms:W3CDTF">2011-12-01T09:27:01Z</dcterms:created>
  <dcterms:modified xsi:type="dcterms:W3CDTF">2012-12-17T09:27:38Z</dcterms:modified>
</cp:coreProperties>
</file>