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67" r:id="rId4"/>
    <p:sldId id="268" r:id="rId5"/>
    <p:sldId id="256" r:id="rId6"/>
    <p:sldId id="257" r:id="rId7"/>
    <p:sldId id="259" r:id="rId8"/>
    <p:sldId id="260" r:id="rId9"/>
    <p:sldId id="261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8" autoAdjust="0"/>
  </p:normalViewPr>
  <p:slideViewPr>
    <p:cSldViewPr>
      <p:cViewPr varScale="1">
        <p:scale>
          <a:sx n="104" d="100"/>
          <a:sy n="104" d="100"/>
        </p:scale>
        <p:origin x="-9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688A-54A8-41D3-931D-648261CD2C75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55FB-06A5-4C2C-91B4-13FDF623A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688A-54A8-41D3-931D-648261CD2C75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55FB-06A5-4C2C-91B4-13FDF623A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688A-54A8-41D3-931D-648261CD2C75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55FB-06A5-4C2C-91B4-13FDF623A45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688A-54A8-41D3-931D-648261CD2C75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55FB-06A5-4C2C-91B4-13FDF623A4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688A-54A8-41D3-931D-648261CD2C75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55FB-06A5-4C2C-91B4-13FDF623A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688A-54A8-41D3-931D-648261CD2C75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55FB-06A5-4C2C-91B4-13FDF623A4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688A-54A8-41D3-931D-648261CD2C75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55FB-06A5-4C2C-91B4-13FDF623A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688A-54A8-41D3-931D-648261CD2C75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55FB-06A5-4C2C-91B4-13FDF623A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688A-54A8-41D3-931D-648261CD2C75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55FB-06A5-4C2C-91B4-13FDF623A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688A-54A8-41D3-931D-648261CD2C75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55FB-06A5-4C2C-91B4-13FDF623A45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688A-54A8-41D3-931D-648261CD2C75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55FB-06A5-4C2C-91B4-13FDF623A45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B54688A-54A8-41D3-931D-648261CD2C75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89F55FB-06A5-4C2C-91B4-13FDF623A45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0232" y="3356992"/>
            <a:ext cx="1797968" cy="2434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8304" y="5229200"/>
            <a:ext cx="464096" cy="409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3198167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Schoolbook" panose="02040604050505020304" pitchFamily="18" charset="0"/>
              </a:rPr>
              <a:t>Различие традиций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Schoolbook" panose="02040604050505020304" pitchFamily="18" charset="0"/>
              </a:rPr>
              <a:t> празднования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Schoolbook" panose="02040604050505020304" pitchFamily="18" charset="0"/>
              </a:rPr>
              <a:t>Нового года  в России и Рождества в Англии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786" y="5518567"/>
            <a:ext cx="8170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Работу выполнили ученицы 3 А класса: Кашуба Лиза и Мягкова Софья</a:t>
            </a:r>
          </a:p>
          <a:p>
            <a:r>
              <a:rPr lang="ru-RU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Руководитель: </a:t>
            </a:r>
            <a:r>
              <a:rPr lang="ru-RU" dirty="0">
                <a:solidFill>
                  <a:srgbClr val="C00000"/>
                </a:solidFill>
                <a:latin typeface="Century Schoolbook" panose="02040604050505020304" pitchFamily="18" charset="0"/>
              </a:rPr>
              <a:t>П</a:t>
            </a:r>
            <a:r>
              <a:rPr lang="ru-RU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авлова Л.М.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Тула, 2014</a:t>
            </a:r>
            <a:endParaRPr lang="ru-RU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5120" y="764704"/>
            <a:ext cx="4572000" cy="1176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1F497D"/>
                </a:solidFill>
                <a:latin typeface="Century Schoolbook"/>
                <a:ea typeface="Times New Roman"/>
                <a:cs typeface="Times New Roman"/>
              </a:rPr>
              <a:t>Научно – исследовательское общество учащихся начальных классов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66"/>
                </a:solidFill>
                <a:latin typeface="Arial Rounded MT Bold"/>
                <a:ea typeface="Times New Roman"/>
                <a:cs typeface="Times New Roman"/>
              </a:rPr>
              <a:t>«</a:t>
            </a:r>
            <a:r>
              <a:rPr lang="en-GB" dirty="0">
                <a:solidFill>
                  <a:srgbClr val="000066"/>
                </a:solidFill>
                <a:latin typeface="Arial Rounded MT Bold"/>
                <a:ea typeface="Times New Roman"/>
                <a:cs typeface="Times New Roman"/>
              </a:rPr>
              <a:t>Mr Greenwood Academy</a:t>
            </a:r>
            <a:r>
              <a:rPr lang="ru-RU" dirty="0">
                <a:solidFill>
                  <a:srgbClr val="000066"/>
                </a:solidFill>
                <a:latin typeface="Arial Rounded MT Bold"/>
                <a:ea typeface="Times New Roman"/>
                <a:cs typeface="Times New Roman"/>
              </a:rPr>
              <a:t>»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7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latin typeface="Century Schoolbook" panose="02040604050505020304" pitchFamily="18" charset="0"/>
              </a:rPr>
              <a:t>Использованные ресурсы: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2067" y="2675467"/>
            <a:ext cx="6652261" cy="154562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altLang="ru-RU" sz="1400" dirty="0">
                <a:latin typeface="Century Schoolbook" panose="02040604050505020304" pitchFamily="18" charset="0"/>
              </a:rPr>
              <a:t>Большая детская энциклопедия, 2008 г</a:t>
            </a:r>
          </a:p>
          <a:p>
            <a:pPr>
              <a:buFontTx/>
              <a:buChar char="-"/>
            </a:pPr>
            <a:r>
              <a:rPr lang="ru-RU" altLang="ru-RU" sz="1400" dirty="0">
                <a:latin typeface="Century Schoolbook" panose="02040604050505020304" pitchFamily="18" charset="0"/>
              </a:rPr>
              <a:t>Серия книг «Я познаю мир»</a:t>
            </a:r>
          </a:p>
          <a:p>
            <a:pPr>
              <a:buFontTx/>
              <a:buChar char="-"/>
            </a:pPr>
            <a:r>
              <a:rPr lang="ru-RU" altLang="ru-RU" sz="1400" dirty="0">
                <a:latin typeface="Century Schoolbook" panose="02040604050505020304" pitchFamily="18" charset="0"/>
              </a:rPr>
              <a:t>Википедия</a:t>
            </a:r>
          </a:p>
          <a:p>
            <a:pPr>
              <a:buFontTx/>
              <a:buNone/>
            </a:pPr>
            <a:r>
              <a:rPr lang="ru-RU" altLang="ru-RU" sz="1400" dirty="0" smtClean="0">
                <a:latin typeface="Century Schoolbook" panose="02040604050505020304" pitchFamily="18" charset="0"/>
              </a:rPr>
              <a:t> </a:t>
            </a:r>
            <a:endParaRPr lang="ru-RU" altLang="ru-RU" sz="1400" dirty="0"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157192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entury Schoolbook" panose="02040604050505020304" pitchFamily="18" charset="0"/>
              </a:rPr>
              <a:t>ШМО </a:t>
            </a:r>
            <a:r>
              <a:rPr lang="ru-RU" sz="1200" dirty="0">
                <a:latin typeface="Century Schoolbook" panose="02040604050505020304" pitchFamily="18" charset="0"/>
              </a:rPr>
              <a:t>учителей иностранного языка </a:t>
            </a:r>
            <a:r>
              <a:rPr lang="ru-RU" sz="1200" dirty="0" smtClean="0">
                <a:latin typeface="Century Schoolbook" panose="02040604050505020304" pitchFamily="18" charset="0"/>
              </a:rPr>
              <a:t>МБНОУ </a:t>
            </a:r>
            <a:r>
              <a:rPr lang="ru-RU" sz="1200" dirty="0">
                <a:latin typeface="Century Schoolbook" panose="02040604050505020304" pitchFamily="18" charset="0"/>
              </a:rPr>
              <a:t>«Лицей №3 (искусств)»</a:t>
            </a:r>
          </a:p>
          <a:p>
            <a:r>
              <a:rPr lang="ru-RU" sz="1200" dirty="0">
                <a:latin typeface="Century Schoolbook" panose="02040604050505020304" pitchFamily="18" charset="0"/>
              </a:rPr>
              <a:t>Научно – исследовательское общество </a:t>
            </a:r>
            <a:r>
              <a:rPr lang="ru-RU" sz="1200" dirty="0" smtClean="0">
                <a:latin typeface="Century Schoolbook" panose="02040604050505020304" pitchFamily="18" charset="0"/>
              </a:rPr>
              <a:t>учащихся </a:t>
            </a:r>
            <a:r>
              <a:rPr lang="ru-RU" sz="1200" dirty="0">
                <a:latin typeface="Century Schoolbook" panose="02040604050505020304" pitchFamily="18" charset="0"/>
              </a:rPr>
              <a:t>начальных классов</a:t>
            </a:r>
          </a:p>
          <a:p>
            <a:r>
              <a:rPr lang="ru-RU" sz="1200" dirty="0">
                <a:solidFill>
                  <a:srgbClr val="C00000"/>
                </a:solidFill>
                <a:latin typeface="Century Schoolbook" panose="02040604050505020304" pitchFamily="18" charset="0"/>
              </a:rPr>
              <a:t>«</a:t>
            </a:r>
            <a:r>
              <a:rPr lang="en-GB" sz="1200" dirty="0">
                <a:solidFill>
                  <a:srgbClr val="C00000"/>
                </a:solidFill>
                <a:latin typeface="Century Schoolbook" panose="02040604050505020304" pitchFamily="18" charset="0"/>
              </a:rPr>
              <a:t>Mr Greenwood Academy</a:t>
            </a:r>
            <a:r>
              <a:rPr lang="ru-RU" sz="12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». </a:t>
            </a:r>
            <a:r>
              <a:rPr lang="ru-RU" sz="1200" dirty="0" smtClean="0">
                <a:latin typeface="Century Schoolbook" panose="02040604050505020304" pitchFamily="18" charset="0"/>
              </a:rPr>
              <a:t>2014 г.</a:t>
            </a:r>
            <a:endParaRPr lang="ru-RU" sz="1200" dirty="0">
              <a:latin typeface="Century Schoolbook" panose="02040604050505020304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94"/>
          <a:stretch/>
        </p:blipFill>
        <p:spPr bwMode="auto">
          <a:xfrm>
            <a:off x="138383" y="5301208"/>
            <a:ext cx="867755" cy="1163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01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Century Schoolbook" panose="02040604050505020304" pitchFamily="18" charset="0"/>
              </a:rPr>
              <a:t>Содержание</a:t>
            </a:r>
            <a:endParaRPr lang="ru-RU" altLang="ru-RU" dirty="0">
              <a:latin typeface="Century Schoolbook" panose="020406040505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600" dirty="0" smtClean="0">
                <a:latin typeface="Century Schoolbook" panose="02040604050505020304" pitchFamily="18" charset="0"/>
              </a:rPr>
              <a:t>1.Введение</a:t>
            </a:r>
          </a:p>
          <a:p>
            <a:r>
              <a:rPr lang="ru-RU" altLang="ru-RU" sz="1600" dirty="0" smtClean="0">
                <a:latin typeface="Century Schoolbook" panose="02040604050505020304" pitchFamily="18" charset="0"/>
              </a:rPr>
              <a:t>2.Рождество в Англии.</a:t>
            </a:r>
          </a:p>
          <a:p>
            <a:r>
              <a:rPr lang="ru-RU" altLang="ru-RU" sz="1600" dirty="0" smtClean="0">
                <a:latin typeface="Century Schoolbook" panose="02040604050505020304" pitchFamily="18" charset="0"/>
              </a:rPr>
              <a:t>3.Праздник Нового года в России.</a:t>
            </a:r>
          </a:p>
          <a:p>
            <a:r>
              <a:rPr lang="ru-RU" altLang="ru-RU" sz="1600" dirty="0" smtClean="0">
                <a:latin typeface="Century Schoolbook" panose="02040604050505020304" pitchFamily="18" charset="0"/>
              </a:rPr>
              <a:t>4.Вывод.</a:t>
            </a:r>
          </a:p>
          <a:p>
            <a:r>
              <a:rPr lang="ru-RU" altLang="ru-RU" sz="1600" dirty="0" smtClean="0">
                <a:latin typeface="Century Schoolbook" panose="02040604050505020304" pitchFamily="18" charset="0"/>
              </a:rPr>
              <a:t>5.Использованные ресурсы.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63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6000" dirty="0">
                <a:latin typeface="Century Schoolbook" panose="02040604050505020304" pitchFamily="18" charset="0"/>
              </a:rPr>
              <a:t>Цель и задачи.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564904"/>
            <a:ext cx="7408333" cy="377728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/>
              <a:t>   </a:t>
            </a:r>
            <a:r>
              <a:rPr lang="ru-RU" altLang="ru-RU" sz="1400" dirty="0">
                <a:latin typeface="Century Schoolbook" panose="02040604050505020304" pitchFamily="18" charset="0"/>
              </a:rPr>
              <a:t>Рождество и Новый год – это праздники, отмечаемые многими народами, но у каждого народа свои обычаи и традиции.</a:t>
            </a:r>
          </a:p>
          <a:p>
            <a:pPr>
              <a:lnSpc>
                <a:spcPct val="80000"/>
              </a:lnSpc>
            </a:pPr>
            <a:endParaRPr lang="ru-RU" altLang="ru-RU" sz="1400" dirty="0">
              <a:latin typeface="Century Schoolbook" panose="020406040505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400" dirty="0">
                <a:latin typeface="Century Schoolbook" panose="02040604050505020304" pitchFamily="18" charset="0"/>
              </a:rPr>
              <a:t>Цель: у</a:t>
            </a:r>
            <a:r>
              <a:rPr lang="ru-RU" altLang="ru-RU" sz="1400" dirty="0" smtClean="0">
                <a:latin typeface="Century Schoolbook" panose="02040604050505020304" pitchFamily="18" charset="0"/>
              </a:rPr>
              <a:t>знать, как </a:t>
            </a:r>
            <a:r>
              <a:rPr lang="ru-RU" altLang="ru-RU" sz="1400" dirty="0">
                <a:latin typeface="Century Schoolbook" panose="02040604050505020304" pitchFamily="18" charset="0"/>
              </a:rPr>
              <a:t>празднуют </a:t>
            </a:r>
            <a:r>
              <a:rPr lang="ru-RU" altLang="ru-RU" sz="1400" dirty="0" smtClean="0">
                <a:latin typeface="Century Schoolbook" panose="02040604050505020304" pitchFamily="18" charset="0"/>
              </a:rPr>
              <a:t>Рождество  в </a:t>
            </a:r>
            <a:r>
              <a:rPr lang="ru-RU" altLang="ru-RU" sz="1400" dirty="0">
                <a:latin typeface="Century Schoolbook" panose="02040604050505020304" pitchFamily="18" charset="0"/>
              </a:rPr>
              <a:t>Англии и Новый год </a:t>
            </a:r>
            <a:r>
              <a:rPr lang="ru-RU" altLang="ru-RU" sz="1400" dirty="0" smtClean="0">
                <a:latin typeface="Century Schoolbook" panose="02040604050505020304" pitchFamily="18" charset="0"/>
              </a:rPr>
              <a:t>в России</a:t>
            </a:r>
            <a:r>
              <a:rPr lang="ru-RU" altLang="ru-RU" sz="1400" dirty="0">
                <a:latin typeface="Century Schoolbook" panose="020406040505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latin typeface="Century Schoolbook" panose="02040604050505020304" pitchFamily="18" charset="0"/>
              </a:rPr>
              <a:t>Задачи: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latin typeface="Century Schoolbook" panose="02040604050505020304" pitchFamily="18" charset="0"/>
              </a:rPr>
              <a:t>Собрать информацию о традициях и обычаях празднования Рождества в </a:t>
            </a:r>
            <a:r>
              <a:rPr lang="ru-RU" altLang="ru-RU" sz="1400" dirty="0" smtClean="0">
                <a:latin typeface="Century Schoolbook" panose="02040604050505020304" pitchFamily="18" charset="0"/>
              </a:rPr>
              <a:t>Англии.</a:t>
            </a:r>
            <a:endParaRPr lang="ru-RU" altLang="ru-RU" sz="1400" dirty="0">
              <a:latin typeface="Century Schoolbook" panose="020406040505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400" dirty="0">
                <a:latin typeface="Century Schoolbook" panose="02040604050505020304" pitchFamily="18" charset="0"/>
              </a:rPr>
              <a:t>Собрать материал о традициях и обычаях празднования </a:t>
            </a:r>
            <a:r>
              <a:rPr lang="ru-RU" altLang="ru-RU" sz="1400" dirty="0" smtClean="0">
                <a:latin typeface="Century Schoolbook" panose="02040604050505020304" pitchFamily="18" charset="0"/>
              </a:rPr>
              <a:t> Нового </a:t>
            </a:r>
            <a:r>
              <a:rPr lang="ru-RU" altLang="ru-RU" sz="1400" dirty="0">
                <a:latin typeface="Century Schoolbook" panose="02040604050505020304" pitchFamily="18" charset="0"/>
              </a:rPr>
              <a:t>года  в России.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latin typeface="Century Schoolbook" panose="02040604050505020304" pitchFamily="18" charset="0"/>
              </a:rPr>
              <a:t>Сравнить и определить сходство и различия.</a:t>
            </a:r>
          </a:p>
        </p:txBody>
      </p:sp>
    </p:spTree>
    <p:extLst>
      <p:ext uri="{BB962C8B-B14F-4D97-AF65-F5344CB8AC3E}">
        <p14:creationId xmlns:p14="http://schemas.microsoft.com/office/powerpoint/2010/main" val="32491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209" y="514616"/>
            <a:ext cx="7067128" cy="1252728"/>
          </a:xfrm>
        </p:spPr>
        <p:txBody>
          <a:bodyPr>
            <a:normAutofit/>
          </a:bodyPr>
          <a:lstStyle/>
          <a:p>
            <a:r>
              <a:rPr lang="ru-RU" altLang="ru-RU" sz="4800" dirty="0">
                <a:latin typeface="Century Schoolbook" panose="02040604050505020304" pitchFamily="18" charset="0"/>
              </a:rPr>
              <a:t>Рождество.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641190"/>
            <a:ext cx="5400600" cy="3198640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/>
              <a:t>      </a:t>
            </a:r>
          </a:p>
          <a:p>
            <a:r>
              <a:rPr lang="ru-RU" altLang="ru-RU" sz="3400" dirty="0" smtClean="0">
                <a:latin typeface="Century Schoolbook" panose="02040604050505020304" pitchFamily="18" charset="0"/>
              </a:rPr>
              <a:t> </a:t>
            </a:r>
            <a:r>
              <a:rPr lang="ru-RU" sz="3400" dirty="0">
                <a:latin typeface="Century Schoolbook" panose="02040604050505020304" pitchFamily="18" charset="0"/>
              </a:rPr>
              <a:t>Рождество в Англии считается самым главным семейным праздником. Оно начинается с 25 декабря и отмечается весело, шумно и широко.</a:t>
            </a:r>
          </a:p>
          <a:p>
            <a:r>
              <a:rPr lang="ru-RU" sz="3400" dirty="0">
                <a:latin typeface="Century Schoolbook" panose="02040604050505020304" pitchFamily="18" charset="0"/>
              </a:rPr>
              <a:t>Дети заранее готовятся к Рождеству: всем своим родственникам и друзьям посылают открытки   с пожеланиями веселого Рождества и счастливого Нового года.  </a:t>
            </a:r>
            <a:r>
              <a:rPr lang="ru-RU" sz="3400" b="1" dirty="0">
                <a:latin typeface="Century Schoolbook" panose="02040604050505020304" pitchFamily="18" charset="0"/>
              </a:rPr>
              <a:t>  </a:t>
            </a:r>
            <a:r>
              <a:rPr lang="ru-RU" sz="3400" dirty="0">
                <a:latin typeface="Century Schoolbook" panose="02040604050505020304" pitchFamily="18" charset="0"/>
              </a:rPr>
              <a:t> В  каждом доме ставят рождественскую елку   которую украшают игрушками, шарами.  Английские дети любят петь веселую песенку </a:t>
            </a:r>
            <a:r>
              <a:rPr lang="ru-RU" sz="3400" b="1" dirty="0" err="1">
                <a:latin typeface="Century Schoolbook" panose="02040604050505020304" pitchFamily="18" charset="0"/>
              </a:rPr>
              <a:t>Jingle</a:t>
            </a:r>
            <a:r>
              <a:rPr lang="ru-RU" sz="3400" b="1" dirty="0">
                <a:latin typeface="Century Schoolbook" panose="02040604050505020304" pitchFamily="18" charset="0"/>
              </a:rPr>
              <a:t> </a:t>
            </a:r>
            <a:r>
              <a:rPr lang="ru-RU" sz="3400" b="1" dirty="0" err="1">
                <a:latin typeface="Century Schoolbook" panose="02040604050505020304" pitchFamily="18" charset="0"/>
              </a:rPr>
              <a:t>Bells</a:t>
            </a:r>
            <a:r>
              <a:rPr lang="ru-RU" sz="3400" b="1" dirty="0">
                <a:latin typeface="Century Schoolbook" panose="02040604050505020304" pitchFamily="18" charset="0"/>
              </a:rPr>
              <a:t>. </a:t>
            </a:r>
            <a:r>
              <a:rPr lang="ru-RU" sz="3400" dirty="0">
                <a:latin typeface="Century Schoolbook" panose="02040604050505020304" pitchFamily="18" charset="0"/>
              </a:rPr>
              <a:t>Огромную елку ставят на   Трафальгарской площади в Лондоне.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3400" dirty="0">
              <a:latin typeface="Century Schoolbook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4" descr="http://www.greenwich-hotel.ru/blog/wp-content/uploads/2010/12/ch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3224795" cy="240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6946"/>
            <a:ext cx="2814327" cy="214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4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0232" y="3356992"/>
            <a:ext cx="1797968" cy="2434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8304" y="5229200"/>
            <a:ext cx="464096" cy="409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326291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0466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Century Schoolbook" panose="02040604050505020304" pitchFamily="18" charset="0"/>
              </a:rPr>
              <a:t>Все дети с нетерпением ждут прихода веселого старика </a:t>
            </a:r>
            <a:r>
              <a:rPr lang="en-US" sz="1400" dirty="0">
                <a:latin typeface="Century Schoolbook" panose="02040604050505020304" pitchFamily="18" charset="0"/>
              </a:rPr>
              <a:t>Father Frost</a:t>
            </a:r>
            <a:r>
              <a:rPr lang="ru-RU" sz="1400" dirty="0">
                <a:latin typeface="Century Schoolbook" panose="02040604050505020304" pitchFamily="18" charset="0"/>
              </a:rPr>
              <a:t> (Деда Мороза), который летит к детям из самой Лапландии с подарками. Передвигается  </a:t>
            </a:r>
            <a:r>
              <a:rPr lang="en-US" sz="1400" dirty="0">
                <a:latin typeface="Century Schoolbook" panose="02040604050505020304" pitchFamily="18" charset="0"/>
              </a:rPr>
              <a:t>Father Frost</a:t>
            </a:r>
            <a:r>
              <a:rPr lang="ru-RU" sz="1400" dirty="0">
                <a:latin typeface="Century Schoolbook" panose="02040604050505020304" pitchFamily="18" charset="0"/>
              </a:rPr>
              <a:t> на оленях по воздуху. Пролетая над домами, бросает подарки в каминную трубу. </a:t>
            </a:r>
          </a:p>
          <a:p>
            <a:r>
              <a:rPr lang="ru-RU" sz="1400" b="1" dirty="0">
                <a:latin typeface="Century Schoolbook" panose="02040604050505020304" pitchFamily="18" charset="0"/>
              </a:rPr>
              <a:t> </a:t>
            </a:r>
            <a:r>
              <a:rPr lang="ru-RU" sz="1400" dirty="0">
                <a:latin typeface="Century Schoolbook" panose="02040604050505020304" pitchFamily="18" charset="0"/>
              </a:rPr>
              <a:t>В Англии  существует обычай складывать подарки в Рождественский носок.  Существует легенда, что Санта- Клаус путешествовал по воздуху и проникал в дома через каминную трубу. Побывав в одном доме, он обронил золотые монеты в носок, который сушился над очагом. С тех пор дети стали вывешивать носки и чулки на камин, ожидая, что (Санта Клаус) </a:t>
            </a:r>
            <a:r>
              <a:rPr lang="en-US" sz="1400" b="1" dirty="0">
                <a:latin typeface="Century Schoolbook" panose="02040604050505020304" pitchFamily="18" charset="0"/>
              </a:rPr>
              <a:t>Father Frost</a:t>
            </a:r>
            <a:r>
              <a:rPr lang="en-US" sz="1400" dirty="0">
                <a:latin typeface="Century Schoolbook" panose="02040604050505020304" pitchFamily="18" charset="0"/>
              </a:rPr>
              <a:t>  </a:t>
            </a:r>
            <a:r>
              <a:rPr lang="ru-RU" sz="1400" dirty="0">
                <a:latin typeface="Century Schoolbook" panose="02040604050505020304" pitchFamily="18" charset="0"/>
              </a:rPr>
              <a:t> обязательно положит подарок.</a:t>
            </a:r>
          </a:p>
          <a:p>
            <a:r>
              <a:rPr lang="ru-RU" sz="1400" dirty="0">
                <a:latin typeface="Century Schoolbook" panose="02040604050505020304" pitchFamily="18" charset="0"/>
              </a:rPr>
              <a:t>И именно в канун Рождества королева Великобритании произносит ежегодную речь в  честь праздника.  </a:t>
            </a: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01" y="908720"/>
            <a:ext cx="3599673" cy="235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tltonline.ru/img/news/272527x4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2174328" cy="160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55937"/>
            <a:ext cx="3248067" cy="16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6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us.123rf.com/400wm/400/400/serezniy/serezniy1108/serezniy110801182/10359434-n--n----n-----------n--------n---n---n--n-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811" y="260648"/>
            <a:ext cx="1473870" cy="226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0232" y="3356992"/>
            <a:ext cx="1797968" cy="2434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8304" y="5229200"/>
            <a:ext cx="464096" cy="409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4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Century Schoolbook" panose="02040604050505020304" pitchFamily="18" charset="0"/>
              </a:rPr>
              <a:t>Новый год в России – это главный, любимый праздник, ожидаемый детьми и взрослыми целый год. Непременно должна быть ёлка или хотя бы веточка.</a:t>
            </a:r>
          </a:p>
          <a:p>
            <a:r>
              <a:rPr lang="ru-RU" sz="1400" dirty="0">
                <a:latin typeface="Century Schoolbook" panose="02040604050505020304" pitchFamily="18" charset="0"/>
              </a:rPr>
              <a:t>К покупке подарков готовятся задолго до Нового года и стараются порадовать ими своих близких.</a:t>
            </a:r>
          </a:p>
          <a:p>
            <a:r>
              <a:rPr lang="ru-RU" sz="1400" dirty="0">
                <a:latin typeface="Century Schoolbook" panose="02040604050505020304" pitchFamily="18" charset="0"/>
              </a:rPr>
              <a:t>Нет Нового года в России без Деда Мороза и Снегурочки, которые веселят детей, водят хороводы вокруг елочки, поют новогоднюю песню «В лесу родилась елочка».  Дед Мороз спешит к детям из Великого Устюга, передвигая на тройке лошадей. Приносит подарки, которые кладет под ёлку. </a:t>
            </a:r>
          </a:p>
          <a:p>
            <a:r>
              <a:rPr lang="ru-RU" sz="1400" dirty="0">
                <a:latin typeface="Century Schoolbook" panose="02040604050505020304" pitchFamily="18" charset="0"/>
              </a:rPr>
              <a:t>В нашей стране несколько лет назад возникла традиция, что именно в Новый год всех россиян поздравляет Президент страны.</a:t>
            </a:r>
          </a:p>
          <a:p>
            <a:r>
              <a:rPr lang="ru-RU" sz="1400" dirty="0">
                <a:latin typeface="Century Schoolbook" panose="02040604050505020304" pitchFamily="18" charset="0"/>
              </a:rPr>
              <a:t>Ровно в полночь начинают бить часы на главной площади России, на Красной площади в Москве, где также установлена огромная елка.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35162"/>
            <a:ext cx="4546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Новый год в России</a:t>
            </a:r>
            <a:endParaRPr lang="ru-RU" sz="36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166608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.simpalsmedia.com/point.md/news/370x220/b04b35ffcf134dad976c1d3350a4e98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57"/>
          <a:stretch/>
        </p:blipFill>
        <p:spPr bwMode="auto">
          <a:xfrm>
            <a:off x="4751512" y="5010912"/>
            <a:ext cx="1916282" cy="17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43" t="10140" r="6554" b="17719"/>
          <a:stretch/>
        </p:blipFill>
        <p:spPr bwMode="auto">
          <a:xfrm>
            <a:off x="5137894" y="3068960"/>
            <a:ext cx="3059800" cy="164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0232" y="3356992"/>
            <a:ext cx="1797968" cy="2434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8304" y="5229200"/>
            <a:ext cx="464096" cy="409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00808"/>
            <a:ext cx="74888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1600" dirty="0">
                <a:latin typeface="Century Schoolbook" panose="02040604050505020304" pitchFamily="18" charset="0"/>
              </a:rPr>
              <a:t>Изучив литературу, энциклопедии, статьи в Интернете, мы пришли к выводу, что празднование  Рождества  в Англии и  Нового года в России во многом похожи, но  всё же существуют и довольно существенные отличия.   Итак:</a:t>
            </a:r>
          </a:p>
          <a:p>
            <a:r>
              <a:rPr lang="ru-RU" sz="1600" u="sng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Сходство:</a:t>
            </a:r>
            <a:endParaRPr lang="ru-RU" sz="16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lvl="0"/>
            <a:r>
              <a:rPr lang="ru-RU" sz="1600" dirty="0" smtClean="0">
                <a:latin typeface="Century Schoolbook" panose="02040604050505020304" pitchFamily="18" charset="0"/>
              </a:rPr>
              <a:t>Ожидание </a:t>
            </a:r>
            <a:r>
              <a:rPr lang="ru-RU" sz="1600" dirty="0">
                <a:latin typeface="Century Schoolbook" panose="02040604050505020304" pitchFamily="18" charset="0"/>
              </a:rPr>
              <a:t>праздника: украшение жилища,  ставят елку</a:t>
            </a:r>
          </a:p>
          <a:p>
            <a:pPr lvl="0"/>
            <a:r>
              <a:rPr lang="ru-RU" sz="1600" dirty="0">
                <a:latin typeface="Century Schoolbook" panose="02040604050505020304" pitchFamily="18" charset="0"/>
              </a:rPr>
              <a:t>готовятся заранее подарки;</a:t>
            </a:r>
          </a:p>
          <a:p>
            <a:pPr lvl="0"/>
            <a:r>
              <a:rPr lang="ru-RU" sz="1600" dirty="0">
                <a:latin typeface="Century Schoolbook" panose="02040604050505020304" pitchFamily="18" charset="0"/>
              </a:rPr>
              <a:t>поздравление первых лиц государства</a:t>
            </a:r>
          </a:p>
          <a:p>
            <a:pPr lvl="0"/>
            <a:r>
              <a:rPr lang="ru-RU" sz="1600" dirty="0">
                <a:latin typeface="Century Schoolbook" panose="02040604050505020304" pitchFamily="18" charset="0"/>
              </a:rPr>
              <a:t>обязательное наличие ёлки, Деда Мороза в России и Санта Клауса в Англии.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482769"/>
            <a:ext cx="3244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Заключение</a:t>
            </a:r>
            <a:endParaRPr lang="ru-RU" sz="40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0232" y="3356992"/>
            <a:ext cx="1797968" cy="2434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8304" y="5229200"/>
            <a:ext cx="464096" cy="409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51344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Отличия</a:t>
            </a:r>
            <a:r>
              <a:rPr lang="ru-RU" sz="3200" dirty="0">
                <a:solidFill>
                  <a:srgbClr val="FF0000"/>
                </a:solidFill>
                <a:latin typeface="Century Schoolbook" panose="02040604050505020304" pitchFamily="18" charset="0"/>
              </a:rPr>
              <a:t>:</a:t>
            </a:r>
          </a:p>
          <a:p>
            <a:r>
              <a:rPr lang="ru-RU" sz="1600" dirty="0">
                <a:latin typeface="Century Schoolbook" panose="02040604050505020304" pitchFamily="18" charset="0"/>
              </a:rPr>
              <a:t> </a:t>
            </a:r>
            <a:r>
              <a:rPr lang="ru-RU" sz="1600" dirty="0" smtClean="0">
                <a:latin typeface="Century Schoolbook" panose="02040604050505020304" pitchFamily="18" charset="0"/>
              </a:rPr>
              <a:t>В </a:t>
            </a:r>
            <a:r>
              <a:rPr lang="ru-RU" sz="1600" dirty="0">
                <a:latin typeface="Century Schoolbook" panose="02040604050505020304" pitchFamily="18" charset="0"/>
              </a:rPr>
              <a:t>Великобритании главный семейный праздник- Рождество, в России же – Новый год;</a:t>
            </a:r>
          </a:p>
          <a:p>
            <a:pPr lvl="0"/>
            <a:r>
              <a:rPr lang="ru-RU" sz="1600" dirty="0">
                <a:latin typeface="Century Schoolbook" panose="02040604050505020304" pitchFamily="18" charset="0"/>
              </a:rPr>
              <a:t>Рождество в Англии начинается 25 декабря, в России- 7 января;</a:t>
            </a:r>
          </a:p>
          <a:p>
            <a:pPr lvl="0"/>
            <a:r>
              <a:rPr lang="ru-RU" sz="1600" dirty="0">
                <a:latin typeface="Century Schoolbook" panose="02040604050505020304" pitchFamily="18" charset="0"/>
              </a:rPr>
              <a:t>В Англии новый год считается продолжением рождественских дней, в России же, наоборот, Рождество считается продолжением новогодних праздников;</a:t>
            </a:r>
          </a:p>
          <a:p>
            <a:pPr lvl="0"/>
            <a:r>
              <a:rPr lang="ru-RU" sz="1600" dirty="0">
                <a:latin typeface="Century Schoolbook" panose="02040604050505020304" pitchFamily="18" charset="0"/>
              </a:rPr>
              <a:t>В Великобритании ёлку, улицы украшают до Рождества, а в России – до Нового года;</a:t>
            </a:r>
          </a:p>
          <a:p>
            <a:pPr lvl="0"/>
            <a:r>
              <a:rPr lang="ru-RU" sz="1600" dirty="0">
                <a:latin typeface="Century Schoolbook" panose="02040604050505020304" pitchFamily="18" charset="0"/>
              </a:rPr>
              <a:t>Санта Клаус живёт в Лапландии, приезжает на 8 оленях, подарки кладёт в чулок. Наш Дед Мороз живёт в Великом Устюге, приезжает на тройке лошадей, подарок кладёт под ёлку;</a:t>
            </a:r>
          </a:p>
          <a:p>
            <a:pPr lvl="0"/>
            <a:r>
              <a:rPr lang="ru-RU" sz="1600" dirty="0">
                <a:latin typeface="Century Schoolbook" panose="02040604050505020304" pitchFamily="18" charset="0"/>
              </a:rPr>
              <a:t>Мы поем песенку про елочку, а английские дети про веселый перезвон колокольчиков. </a:t>
            </a:r>
          </a:p>
        </p:txBody>
      </p:sp>
    </p:spTree>
    <p:extLst>
      <p:ext uri="{BB962C8B-B14F-4D97-AF65-F5344CB8AC3E}">
        <p14:creationId xmlns:p14="http://schemas.microsoft.com/office/powerpoint/2010/main" val="4227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0232" y="3356992"/>
            <a:ext cx="1797968" cy="2434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8304" y="5229200"/>
            <a:ext cx="464096" cy="409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97839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Schoolbook" panose="02040604050505020304" pitchFamily="18" charset="0"/>
              </a:rPr>
              <a:t>Таким образом, занимаясь исследовательской работой,  мы  узнали много интересного и полезного. История праздника одинакова, но традиции и обычаи народов разные, но тем не менее, и россияне, и британцы ждут, любят и отмечают свои любимые праздники. Теперь мы знаем ответ на вопрос: «Чем отличается празднование Рождества и Нового года в России и Англии»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571327"/>
            <a:ext cx="2512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Выводы:</a:t>
            </a:r>
            <a:endParaRPr lang="ru-RU" sz="44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106</TotalTime>
  <Words>793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</vt:lpstr>
      <vt:lpstr>Содержание</vt:lpstr>
      <vt:lpstr>Цель и задачи.</vt:lpstr>
      <vt:lpstr>Рождество.</vt:lpstr>
      <vt:lpstr> </vt:lpstr>
      <vt:lpstr> </vt:lpstr>
      <vt:lpstr> </vt:lpstr>
      <vt:lpstr> </vt:lpstr>
      <vt:lpstr> </vt:lpstr>
      <vt:lpstr>Использованные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Валерия</dc:creator>
  <cp:lastModifiedBy>Валерия</cp:lastModifiedBy>
  <cp:revision>19</cp:revision>
  <dcterms:created xsi:type="dcterms:W3CDTF">2014-02-15T17:47:55Z</dcterms:created>
  <dcterms:modified xsi:type="dcterms:W3CDTF">2014-11-15T19:04:50Z</dcterms:modified>
</cp:coreProperties>
</file>