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93" r:id="rId4"/>
    <p:sldId id="379" r:id="rId5"/>
    <p:sldId id="373" r:id="rId6"/>
    <p:sldId id="367" r:id="rId7"/>
    <p:sldId id="374" r:id="rId8"/>
    <p:sldId id="363" r:id="rId9"/>
    <p:sldId id="369" r:id="rId10"/>
    <p:sldId id="370" r:id="rId11"/>
    <p:sldId id="371" r:id="rId12"/>
    <p:sldId id="375" r:id="rId13"/>
    <p:sldId id="376" r:id="rId14"/>
    <p:sldId id="395" r:id="rId15"/>
    <p:sldId id="380" r:id="rId16"/>
    <p:sldId id="381" r:id="rId17"/>
    <p:sldId id="377" r:id="rId18"/>
    <p:sldId id="396" r:id="rId19"/>
    <p:sldId id="386" r:id="rId20"/>
    <p:sldId id="387" r:id="rId21"/>
    <p:sldId id="394" r:id="rId22"/>
    <p:sldId id="388" r:id="rId23"/>
    <p:sldId id="378" r:id="rId24"/>
    <p:sldId id="389" r:id="rId25"/>
    <p:sldId id="391" r:id="rId26"/>
    <p:sldId id="390" r:id="rId27"/>
    <p:sldId id="392" r:id="rId28"/>
    <p:sldId id="382" r:id="rId29"/>
    <p:sldId id="3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8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C078F-0EDD-4491-AFCC-380767DC422A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92B02-7E15-4FE6-BD3E-62A25315C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Закрепить сравнение, сложение, и вычитание укрупнённых единиц счёта.</a:t>
            </a:r>
          </a:p>
          <a:p>
            <a:r>
              <a:rPr lang="ru-RU" baseline="0" dirty="0" smtClean="0"/>
              <a:t>Закрепить решение текстовых задач и уравнений.</a:t>
            </a:r>
          </a:p>
          <a:p>
            <a:r>
              <a:rPr lang="ru-RU" baseline="0" dirty="0" smtClean="0"/>
              <a:t>Отрабатывать навыки быстрого и стабильного счёта в пределах 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A4FCBD-25A9-46AD-A0AC-1FBA191C85B5}" type="slidenum">
              <a:rPr lang="ru-RU">
                <a:solidFill>
                  <a:prstClr val="white"/>
                </a:solidFill>
              </a:rPr>
              <a:pPr/>
              <a:t>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C395-43A9-401D-9864-3C77935959B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C395-43A9-401D-9864-3C77935959B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87D773-680E-4708-8A06-DC4E1E145660}" type="slidenum">
              <a:rPr lang="ru-RU">
                <a:solidFill>
                  <a:prstClr val="white"/>
                </a:solidFill>
              </a:rPr>
              <a:pPr/>
              <a:t>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AE548-D592-4379-BCA3-CB1B61BBA0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C395-43A9-401D-9864-3C77935959B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C395-43A9-401D-9864-3C77935959B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C395-43A9-401D-9864-3C77935959B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B02-7E15-4FE6-BD3E-62A25315C4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9F1D0B-D829-4741-AE28-21D45C531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FC2CBB-97E5-4264-9EE9-E0E038BF7B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E6863A-5821-4BB5-8CB1-A28F0E6D13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1A0345-F1FA-4B48-BB04-E33D1DC0A1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39202C-AC0E-42F0-9BCC-0C76C3A5AE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2E29B8-5009-4F5F-8921-AC15ECCD8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EA66F3-FBB8-4F93-B495-396DA4A961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4EE850-56AC-4196-B581-F8EB01588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08A390-ABAC-4C37-A90C-115D7B1FC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D0D88E-AA9B-4742-89C1-4C5EA9EB3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6EC041-4DB4-4DEE-AB36-A8213F7F1F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E62A60C-1D03-45F4-977D-D9FB12E3D156}" type="slidenum">
              <a:rPr 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929330"/>
            <a:ext cx="4257660" cy="614370"/>
          </a:xfrm>
        </p:spPr>
        <p:txBody>
          <a:bodyPr>
            <a:normAutofit/>
          </a:bodyPr>
          <a:lstStyle/>
          <a:p>
            <a:r>
              <a:rPr lang="ru-RU" dirty="0" smtClean="0"/>
              <a:t>Тема. Единицы счёта.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4286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20(90)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1214422"/>
            <a:ext cx="8715436" cy="675979"/>
            <a:chOff x="214282" y="1071546"/>
            <a:chExt cx="8715436" cy="675979"/>
          </a:xfrm>
        </p:grpSpPr>
        <p:grpSp>
          <p:nvGrpSpPr>
            <p:cNvPr id="6" name="Группа 5"/>
            <p:cNvGrpSpPr/>
            <p:nvPr/>
          </p:nvGrpSpPr>
          <p:grpSpPr>
            <a:xfrm rot="10800000">
              <a:off x="214282" y="1071546"/>
              <a:ext cx="8536840" cy="142876"/>
              <a:chOff x="214282" y="1071546"/>
              <a:chExt cx="8536840" cy="142876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 flipH="1" flipV="1">
                <a:off x="4517627" y="-3088923"/>
                <a:ext cx="1588" cy="846540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Овал 28"/>
              <p:cNvSpPr/>
              <p:nvPr/>
            </p:nvSpPr>
            <p:spPr>
              <a:xfrm>
                <a:off x="21428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64291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00010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42872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85735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28598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71461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14324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7186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07193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50056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92919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35781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578644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621507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71514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14376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757239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800102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842965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85720" y="1285860"/>
              <a:ext cx="8643998" cy="461665"/>
              <a:chOff x="285720" y="1285860"/>
              <a:chExt cx="8643998" cy="461665"/>
            </a:xfrm>
          </p:grpSpPr>
          <p:sp>
            <p:nvSpPr>
              <p:cNvPr id="8" name="TextBox 14"/>
              <p:cNvSpPr txBox="1"/>
              <p:nvPr/>
            </p:nvSpPr>
            <p:spPr>
              <a:xfrm>
                <a:off x="28572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</a:t>
                </a:r>
                <a:endParaRPr lang="ru-RU" sz="2400" b="1" i="1" dirty="0"/>
              </a:p>
            </p:txBody>
          </p:sp>
          <p:sp>
            <p:nvSpPr>
              <p:cNvPr id="9" name="TextBox 15"/>
              <p:cNvSpPr txBox="1"/>
              <p:nvPr/>
            </p:nvSpPr>
            <p:spPr>
              <a:xfrm>
                <a:off x="71434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2</a:t>
                </a:r>
                <a:endParaRPr lang="ru-RU" sz="2400" b="1" i="1" dirty="0"/>
              </a:p>
            </p:txBody>
          </p:sp>
          <p:sp>
            <p:nvSpPr>
              <p:cNvPr id="10" name="TextBox 16"/>
              <p:cNvSpPr txBox="1"/>
              <p:nvPr/>
            </p:nvSpPr>
            <p:spPr>
              <a:xfrm>
                <a:off x="107153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3</a:t>
                </a:r>
                <a:endParaRPr lang="ru-RU" sz="2400" b="1" i="1" dirty="0"/>
              </a:p>
            </p:txBody>
          </p:sp>
          <p:sp>
            <p:nvSpPr>
              <p:cNvPr id="11" name="TextBox 17"/>
              <p:cNvSpPr txBox="1"/>
              <p:nvPr/>
            </p:nvSpPr>
            <p:spPr>
              <a:xfrm>
                <a:off x="200023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5</a:t>
                </a:r>
                <a:endParaRPr lang="ru-RU" sz="2400" b="1" i="1" dirty="0"/>
              </a:p>
            </p:txBody>
          </p:sp>
          <p:sp>
            <p:nvSpPr>
              <p:cNvPr id="12" name="TextBox 18"/>
              <p:cNvSpPr txBox="1"/>
              <p:nvPr/>
            </p:nvSpPr>
            <p:spPr>
              <a:xfrm>
                <a:off x="150016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4</a:t>
                </a:r>
                <a:endParaRPr lang="ru-RU" sz="2400" b="1" i="1" dirty="0"/>
              </a:p>
            </p:txBody>
          </p:sp>
          <p:sp>
            <p:nvSpPr>
              <p:cNvPr id="13" name="TextBox 19"/>
              <p:cNvSpPr txBox="1"/>
              <p:nvPr/>
            </p:nvSpPr>
            <p:spPr>
              <a:xfrm>
                <a:off x="285748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7</a:t>
                </a:r>
                <a:endParaRPr lang="ru-RU" sz="2400" b="1" i="1" dirty="0"/>
              </a:p>
            </p:txBody>
          </p:sp>
          <p:sp>
            <p:nvSpPr>
              <p:cNvPr id="14" name="TextBox 20"/>
              <p:cNvSpPr txBox="1"/>
              <p:nvPr/>
            </p:nvSpPr>
            <p:spPr>
              <a:xfrm>
                <a:off x="242886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6</a:t>
                </a:r>
                <a:endParaRPr lang="ru-RU" sz="2400" b="1" i="1" dirty="0"/>
              </a:p>
            </p:txBody>
          </p:sp>
          <p:sp>
            <p:nvSpPr>
              <p:cNvPr id="15" name="TextBox 21"/>
              <p:cNvSpPr txBox="1"/>
              <p:nvPr/>
            </p:nvSpPr>
            <p:spPr>
              <a:xfrm>
                <a:off x="335755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8</a:t>
                </a:r>
                <a:endParaRPr lang="ru-RU" sz="2400" b="1" i="1" dirty="0"/>
              </a:p>
            </p:txBody>
          </p:sp>
          <p:sp>
            <p:nvSpPr>
              <p:cNvPr id="16" name="TextBox 22"/>
              <p:cNvSpPr txBox="1"/>
              <p:nvPr/>
            </p:nvSpPr>
            <p:spPr>
              <a:xfrm>
                <a:off x="385762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9</a:t>
                </a:r>
                <a:endParaRPr lang="ru-RU" sz="2400" b="1" i="1" dirty="0"/>
              </a:p>
            </p:txBody>
          </p:sp>
          <p:sp>
            <p:nvSpPr>
              <p:cNvPr id="17" name="TextBox 23"/>
              <p:cNvSpPr txBox="1"/>
              <p:nvPr/>
            </p:nvSpPr>
            <p:spPr>
              <a:xfrm>
                <a:off x="421481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10</a:t>
                </a:r>
                <a:endParaRPr lang="ru-RU" sz="2400" b="1" i="1" dirty="0"/>
              </a:p>
            </p:txBody>
          </p:sp>
          <p:sp>
            <p:nvSpPr>
              <p:cNvPr id="18" name="TextBox 44"/>
              <p:cNvSpPr txBox="1"/>
              <p:nvPr/>
            </p:nvSpPr>
            <p:spPr>
              <a:xfrm>
                <a:off x="457200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11</a:t>
                </a:r>
                <a:endParaRPr lang="ru-RU" sz="2400" b="1" i="1" dirty="0"/>
              </a:p>
            </p:txBody>
          </p:sp>
          <p:sp>
            <p:nvSpPr>
              <p:cNvPr id="19" name="TextBox 45"/>
              <p:cNvSpPr txBox="1"/>
              <p:nvPr/>
            </p:nvSpPr>
            <p:spPr>
              <a:xfrm>
                <a:off x="507206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12</a:t>
                </a:r>
                <a:endParaRPr lang="ru-RU" sz="2400" b="1" i="1" dirty="0"/>
              </a:p>
            </p:txBody>
          </p:sp>
          <p:sp>
            <p:nvSpPr>
              <p:cNvPr id="20" name="TextBox 46"/>
              <p:cNvSpPr txBox="1"/>
              <p:nvPr/>
            </p:nvSpPr>
            <p:spPr>
              <a:xfrm>
                <a:off x="550069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13</a:t>
                </a:r>
                <a:endParaRPr lang="ru-RU" sz="2400" b="1" i="1" dirty="0"/>
              </a:p>
            </p:txBody>
          </p:sp>
          <p:sp>
            <p:nvSpPr>
              <p:cNvPr id="21" name="TextBox 47"/>
              <p:cNvSpPr txBox="1"/>
              <p:nvPr/>
            </p:nvSpPr>
            <p:spPr>
              <a:xfrm>
                <a:off x="592932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14</a:t>
                </a:r>
                <a:endParaRPr lang="ru-RU" sz="2400" b="1" i="1" dirty="0"/>
              </a:p>
            </p:txBody>
          </p:sp>
          <p:sp>
            <p:nvSpPr>
              <p:cNvPr id="22" name="TextBox 48"/>
              <p:cNvSpPr txBox="1"/>
              <p:nvPr/>
            </p:nvSpPr>
            <p:spPr>
              <a:xfrm>
                <a:off x="635795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15</a:t>
                </a:r>
                <a:endParaRPr lang="ru-RU" sz="2400" b="1" i="1" dirty="0"/>
              </a:p>
            </p:txBody>
          </p:sp>
          <p:sp>
            <p:nvSpPr>
              <p:cNvPr id="23" name="TextBox 49"/>
              <p:cNvSpPr txBox="1"/>
              <p:nvPr/>
            </p:nvSpPr>
            <p:spPr>
              <a:xfrm>
                <a:off x="685801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16</a:t>
                </a:r>
                <a:endParaRPr lang="ru-RU" sz="2400" b="1" i="1" dirty="0"/>
              </a:p>
            </p:txBody>
          </p:sp>
          <p:sp>
            <p:nvSpPr>
              <p:cNvPr id="24" name="TextBox 50"/>
              <p:cNvSpPr txBox="1"/>
              <p:nvPr/>
            </p:nvSpPr>
            <p:spPr>
              <a:xfrm>
                <a:off x="728664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17</a:t>
                </a:r>
                <a:endParaRPr lang="ru-RU" sz="2400" b="1" i="1" dirty="0"/>
              </a:p>
            </p:txBody>
          </p:sp>
          <p:sp>
            <p:nvSpPr>
              <p:cNvPr id="25" name="TextBox 51"/>
              <p:cNvSpPr txBox="1"/>
              <p:nvPr/>
            </p:nvSpPr>
            <p:spPr>
              <a:xfrm>
                <a:off x="771527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18</a:t>
                </a:r>
                <a:endParaRPr lang="ru-RU" sz="2400" b="1" i="1" dirty="0"/>
              </a:p>
            </p:txBody>
          </p:sp>
          <p:sp>
            <p:nvSpPr>
              <p:cNvPr id="26" name="TextBox 55"/>
              <p:cNvSpPr txBox="1"/>
              <p:nvPr/>
            </p:nvSpPr>
            <p:spPr>
              <a:xfrm>
                <a:off x="807246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19</a:t>
                </a:r>
                <a:endParaRPr lang="ru-RU" sz="2400" b="1" i="1" dirty="0"/>
              </a:p>
            </p:txBody>
          </p:sp>
          <p:sp>
            <p:nvSpPr>
              <p:cNvPr id="27" name="TextBox 56"/>
              <p:cNvSpPr txBox="1"/>
              <p:nvPr/>
            </p:nvSpPr>
            <p:spPr>
              <a:xfrm>
                <a:off x="842965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20</a:t>
                </a:r>
                <a:endParaRPr lang="ru-RU" sz="2400" b="1" i="1" dirty="0"/>
              </a:p>
            </p:txBody>
          </p:sp>
        </p:grpSp>
      </p:grpSp>
      <p:pic>
        <p:nvPicPr>
          <p:cNvPr id="1026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5510"/>
            <a:ext cx="2500298" cy="33524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Подберите схему к задаче </a:t>
            </a:r>
            <a:endParaRPr lang="ru-RU" sz="3200" dirty="0"/>
          </a:p>
        </p:txBody>
      </p:sp>
      <p:grpSp>
        <p:nvGrpSpPr>
          <p:cNvPr id="3" name="Группа 44"/>
          <p:cNvGrpSpPr/>
          <p:nvPr/>
        </p:nvGrpSpPr>
        <p:grpSpPr>
          <a:xfrm>
            <a:off x="285720" y="2428868"/>
            <a:ext cx="2500330" cy="285755"/>
            <a:chOff x="3929058" y="4500570"/>
            <a:chExt cx="4286280" cy="428631"/>
          </a:xfrm>
        </p:grpSpPr>
        <p:cxnSp>
          <p:nvCxnSpPr>
            <p:cNvPr id="51" name="Прямая соединительная линия 21"/>
            <p:cNvCxnSpPr/>
            <p:nvPr/>
          </p:nvCxnSpPr>
          <p:spPr>
            <a:xfrm flipV="1">
              <a:off x="3929058" y="4929198"/>
              <a:ext cx="4268317" cy="3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олилиния 51"/>
            <p:cNvSpPr/>
            <p:nvPr/>
          </p:nvSpPr>
          <p:spPr>
            <a:xfrm>
              <a:off x="3929058" y="4500570"/>
              <a:ext cx="4286280" cy="389744"/>
            </a:xfrm>
            <a:custGeom>
              <a:avLst/>
              <a:gdLst>
                <a:gd name="connsiteX0" fmla="*/ 0 w 3013023"/>
                <a:gd name="connsiteY0" fmla="*/ 389744 h 389744"/>
                <a:gd name="connsiteX1" fmla="*/ 74951 w 3013023"/>
                <a:gd name="connsiteY1" fmla="*/ 74950 h 389744"/>
                <a:gd name="connsiteX2" fmla="*/ 359764 w 3013023"/>
                <a:gd name="connsiteY2" fmla="*/ 14990 h 389744"/>
                <a:gd name="connsiteX3" fmla="*/ 1918741 w 3013023"/>
                <a:gd name="connsiteY3" fmla="*/ 14990 h 389744"/>
                <a:gd name="connsiteX4" fmla="*/ 2578308 w 3013023"/>
                <a:gd name="connsiteY4" fmla="*/ 14990 h 389744"/>
                <a:gd name="connsiteX5" fmla="*/ 2788171 w 3013023"/>
                <a:gd name="connsiteY5" fmla="*/ 14990 h 389744"/>
                <a:gd name="connsiteX6" fmla="*/ 2908092 w 3013023"/>
                <a:gd name="connsiteY6" fmla="*/ 104931 h 389744"/>
                <a:gd name="connsiteX7" fmla="*/ 2923082 w 3013023"/>
                <a:gd name="connsiteY7" fmla="*/ 134911 h 389744"/>
                <a:gd name="connsiteX8" fmla="*/ 2983043 w 3013023"/>
                <a:gd name="connsiteY8" fmla="*/ 314793 h 389744"/>
                <a:gd name="connsiteX9" fmla="*/ 3013023 w 3013023"/>
                <a:gd name="connsiteY9" fmla="*/ 374754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3023" h="389744">
                  <a:moveTo>
                    <a:pt x="0" y="389744"/>
                  </a:moveTo>
                  <a:cubicBezTo>
                    <a:pt x="7495" y="263576"/>
                    <a:pt x="14990" y="137409"/>
                    <a:pt x="74951" y="74950"/>
                  </a:cubicBezTo>
                  <a:cubicBezTo>
                    <a:pt x="134912" y="12491"/>
                    <a:pt x="52466" y="24983"/>
                    <a:pt x="359764" y="14990"/>
                  </a:cubicBezTo>
                  <a:cubicBezTo>
                    <a:pt x="667062" y="4997"/>
                    <a:pt x="1918741" y="14990"/>
                    <a:pt x="1918741" y="14990"/>
                  </a:cubicBezTo>
                  <a:lnTo>
                    <a:pt x="2578308" y="14990"/>
                  </a:lnTo>
                  <a:cubicBezTo>
                    <a:pt x="2723213" y="14990"/>
                    <a:pt x="2733207" y="0"/>
                    <a:pt x="2788171" y="14990"/>
                  </a:cubicBezTo>
                  <a:cubicBezTo>
                    <a:pt x="2843135" y="29980"/>
                    <a:pt x="2885607" y="84944"/>
                    <a:pt x="2908092" y="104931"/>
                  </a:cubicBezTo>
                  <a:cubicBezTo>
                    <a:pt x="2930577" y="124918"/>
                    <a:pt x="2910590" y="99934"/>
                    <a:pt x="2923082" y="134911"/>
                  </a:cubicBezTo>
                  <a:cubicBezTo>
                    <a:pt x="2935574" y="169888"/>
                    <a:pt x="2968053" y="274819"/>
                    <a:pt x="2983043" y="314793"/>
                  </a:cubicBezTo>
                  <a:cubicBezTo>
                    <a:pt x="2998033" y="354767"/>
                    <a:pt x="3005528" y="364760"/>
                    <a:pt x="3013023" y="374754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4348" y="1500174"/>
            <a:ext cx="50006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86182" y="5429264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+ 5  = 10 (т.)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85852" y="1928802"/>
            <a:ext cx="428628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4" name="Группа 85"/>
          <p:cNvGrpSpPr/>
          <p:nvPr/>
        </p:nvGrpSpPr>
        <p:grpSpPr>
          <a:xfrm rot="10800000" flipH="1">
            <a:off x="285720" y="642918"/>
            <a:ext cx="2786082" cy="1000135"/>
            <a:chOff x="428596" y="3643314"/>
            <a:chExt cx="2500330" cy="1000135"/>
          </a:xfrm>
        </p:grpSpPr>
        <p:grpSp>
          <p:nvGrpSpPr>
            <p:cNvPr id="5" name="Группа 60"/>
            <p:cNvGrpSpPr/>
            <p:nvPr/>
          </p:nvGrpSpPr>
          <p:grpSpPr>
            <a:xfrm rot="10800000">
              <a:off x="428596" y="4286256"/>
              <a:ext cx="2500330" cy="357193"/>
              <a:chOff x="3929058" y="4500570"/>
              <a:chExt cx="4286280" cy="428631"/>
            </a:xfrm>
          </p:grpSpPr>
          <p:cxnSp>
            <p:nvCxnSpPr>
              <p:cNvPr id="6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Полилиния 6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3"/>
            <p:cNvGrpSpPr/>
            <p:nvPr/>
          </p:nvGrpSpPr>
          <p:grpSpPr>
            <a:xfrm>
              <a:off x="428596" y="3643314"/>
              <a:ext cx="1214446" cy="357190"/>
              <a:chOff x="3929058" y="4500570"/>
              <a:chExt cx="4286280" cy="428631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Полилиния 65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15076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1429522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олилиния 69"/>
            <p:cNvSpPr/>
            <p:nvPr/>
          </p:nvSpPr>
          <p:spPr>
            <a:xfrm rot="10800000">
              <a:off x="1714480" y="4143380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143108" y="378619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7" name="Группа 86"/>
          <p:cNvGrpSpPr/>
          <p:nvPr/>
        </p:nvGrpSpPr>
        <p:grpSpPr>
          <a:xfrm rot="10800000" flipH="1">
            <a:off x="357158" y="3286124"/>
            <a:ext cx="2571768" cy="1035839"/>
            <a:chOff x="428596" y="5179246"/>
            <a:chExt cx="2500330" cy="1035839"/>
          </a:xfrm>
        </p:grpSpPr>
        <p:grpSp>
          <p:nvGrpSpPr>
            <p:cNvPr id="8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8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олилиния 8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Полилиния 80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олилиния 78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rot="5400000">
            <a:off x="1322365" y="267810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86"/>
          <p:cNvGrpSpPr/>
          <p:nvPr/>
        </p:nvGrpSpPr>
        <p:grpSpPr>
          <a:xfrm rot="10800000" flipH="1">
            <a:off x="500034" y="5072074"/>
            <a:ext cx="2571768" cy="1035839"/>
            <a:chOff x="428596" y="5179246"/>
            <a:chExt cx="2500330" cy="1035839"/>
          </a:xfrm>
        </p:grpSpPr>
        <p:grpSp>
          <p:nvGrpSpPr>
            <p:cNvPr id="11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49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олилиния 49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олилиния 47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олилиния 45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571604" y="457200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57554" y="1071546"/>
            <a:ext cx="5357850" cy="2928958"/>
          </a:xfrm>
          <a:prstGeom prst="roundRect">
            <a:avLst/>
          </a:prstGeom>
          <a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У брата 5 тетрадей. И у сестры столько же. Сколько всего тетрадей у брата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 сестры?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8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58082" y="3500437"/>
            <a:ext cx="1469860" cy="19489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4" grpId="0"/>
      <p:bldP spid="78" grpId="0"/>
      <p:bldP spid="53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Разложите конфеты в коробки</a:t>
            </a:r>
            <a:endParaRPr lang="ru-RU" dirty="0"/>
          </a:p>
        </p:txBody>
      </p:sp>
      <p:pic>
        <p:nvPicPr>
          <p:cNvPr id="2052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9" y="2000241"/>
            <a:ext cx="916293" cy="785818"/>
          </a:xfrm>
          <a:prstGeom prst="rect">
            <a:avLst/>
          </a:prstGeom>
          <a:noFill/>
        </p:spPr>
      </p:pic>
      <p:pic>
        <p:nvPicPr>
          <p:cNvPr id="7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714488"/>
            <a:ext cx="916293" cy="785818"/>
          </a:xfrm>
          <a:prstGeom prst="rect">
            <a:avLst/>
          </a:prstGeom>
          <a:noFill/>
        </p:spPr>
      </p:pic>
      <p:pic>
        <p:nvPicPr>
          <p:cNvPr id="8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571744"/>
            <a:ext cx="916293" cy="785818"/>
          </a:xfrm>
          <a:prstGeom prst="rect">
            <a:avLst/>
          </a:prstGeom>
          <a:noFill/>
        </p:spPr>
      </p:pic>
      <p:pic>
        <p:nvPicPr>
          <p:cNvPr id="9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714488"/>
            <a:ext cx="916293" cy="785818"/>
          </a:xfrm>
          <a:prstGeom prst="rect">
            <a:avLst/>
          </a:prstGeom>
          <a:noFill/>
        </p:spPr>
      </p:pic>
      <p:pic>
        <p:nvPicPr>
          <p:cNvPr id="10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500306"/>
            <a:ext cx="916293" cy="785818"/>
          </a:xfrm>
          <a:prstGeom prst="rect">
            <a:avLst/>
          </a:prstGeom>
          <a:noFill/>
        </p:spPr>
      </p:pic>
      <p:pic>
        <p:nvPicPr>
          <p:cNvPr id="11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428868"/>
            <a:ext cx="916293" cy="785818"/>
          </a:xfrm>
          <a:prstGeom prst="rect">
            <a:avLst/>
          </a:prstGeom>
          <a:noFill/>
        </p:spPr>
      </p:pic>
      <p:pic>
        <p:nvPicPr>
          <p:cNvPr id="12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7" y="1785927"/>
            <a:ext cx="916293" cy="785818"/>
          </a:xfrm>
          <a:prstGeom prst="rect">
            <a:avLst/>
          </a:prstGeom>
          <a:noFill/>
        </p:spPr>
      </p:pic>
      <p:pic>
        <p:nvPicPr>
          <p:cNvPr id="13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500174"/>
            <a:ext cx="916293" cy="785818"/>
          </a:xfrm>
          <a:prstGeom prst="rect">
            <a:avLst/>
          </a:prstGeom>
          <a:noFill/>
        </p:spPr>
      </p:pic>
      <p:pic>
        <p:nvPicPr>
          <p:cNvPr id="14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357430"/>
            <a:ext cx="916293" cy="785818"/>
          </a:xfrm>
          <a:prstGeom prst="rect">
            <a:avLst/>
          </a:prstGeom>
          <a:noFill/>
        </p:spPr>
      </p:pic>
      <p:pic>
        <p:nvPicPr>
          <p:cNvPr id="15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500174"/>
            <a:ext cx="916293" cy="785818"/>
          </a:xfrm>
          <a:prstGeom prst="rect">
            <a:avLst/>
          </a:prstGeom>
          <a:noFill/>
        </p:spPr>
      </p:pic>
      <p:pic>
        <p:nvPicPr>
          <p:cNvPr id="16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285992"/>
            <a:ext cx="916293" cy="785818"/>
          </a:xfrm>
          <a:prstGeom prst="rect">
            <a:avLst/>
          </a:prstGeom>
          <a:noFill/>
        </p:spPr>
      </p:pic>
      <p:pic>
        <p:nvPicPr>
          <p:cNvPr id="17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214554"/>
            <a:ext cx="916293" cy="785818"/>
          </a:xfrm>
          <a:prstGeom prst="rect">
            <a:avLst/>
          </a:prstGeom>
          <a:noFill/>
        </p:spPr>
      </p:pic>
      <p:pic>
        <p:nvPicPr>
          <p:cNvPr id="18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5" y="3857629"/>
            <a:ext cx="916293" cy="785818"/>
          </a:xfrm>
          <a:prstGeom prst="rect">
            <a:avLst/>
          </a:prstGeom>
          <a:noFill/>
        </p:spPr>
      </p:pic>
      <p:pic>
        <p:nvPicPr>
          <p:cNvPr id="19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571876"/>
            <a:ext cx="916293" cy="785818"/>
          </a:xfrm>
          <a:prstGeom prst="rect">
            <a:avLst/>
          </a:prstGeom>
          <a:noFill/>
        </p:spPr>
      </p:pic>
      <p:pic>
        <p:nvPicPr>
          <p:cNvPr id="20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429132"/>
            <a:ext cx="916293" cy="785818"/>
          </a:xfrm>
          <a:prstGeom prst="rect">
            <a:avLst/>
          </a:prstGeom>
          <a:noFill/>
        </p:spPr>
      </p:pic>
      <p:pic>
        <p:nvPicPr>
          <p:cNvPr id="21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71876"/>
            <a:ext cx="916293" cy="785818"/>
          </a:xfrm>
          <a:prstGeom prst="rect">
            <a:avLst/>
          </a:prstGeom>
          <a:noFill/>
        </p:spPr>
      </p:pic>
      <p:pic>
        <p:nvPicPr>
          <p:cNvPr id="22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357694"/>
            <a:ext cx="916293" cy="785818"/>
          </a:xfrm>
          <a:prstGeom prst="rect">
            <a:avLst/>
          </a:prstGeom>
          <a:noFill/>
        </p:spPr>
      </p:pic>
      <p:pic>
        <p:nvPicPr>
          <p:cNvPr id="23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286256"/>
            <a:ext cx="916293" cy="785818"/>
          </a:xfrm>
          <a:prstGeom prst="rect">
            <a:avLst/>
          </a:prstGeom>
          <a:noFill/>
        </p:spPr>
      </p:pic>
      <p:pic>
        <p:nvPicPr>
          <p:cNvPr id="24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500438"/>
            <a:ext cx="916293" cy="785818"/>
          </a:xfrm>
          <a:prstGeom prst="rect">
            <a:avLst/>
          </a:prstGeom>
          <a:noFill/>
        </p:spPr>
      </p:pic>
      <p:pic>
        <p:nvPicPr>
          <p:cNvPr id="25" name="Picture 4" descr="C:\Users\СОШ №2\Desktop\картинки 2\0004-003-1_2_-Proizvolnye-Apple-Mishka-kosolapyj-Lada-i-d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00504"/>
            <a:ext cx="916293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1571612"/>
            <a:ext cx="8215370" cy="2214578"/>
          </a:xfrm>
          <a:prstGeom prst="roundRect">
            <a:avLst/>
          </a:prstGeom>
          <a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Маша купил 3 коробки конфет и ещё 2 конфеты, а Надя – 2 коробки таких же конфет и ещё 1 конфету. Сколько всего сладостей купили девочки?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4214818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00166" y="4286256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43174" y="4286256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9058" y="435769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6248" y="478632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00694" y="4286256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43702" y="4286256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929586" y="435769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86776" y="478632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143380"/>
            <a:ext cx="12144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80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133600"/>
            <a:ext cx="2665412" cy="1801813"/>
            <a:chOff x="1398" y="8188"/>
            <a:chExt cx="1248" cy="852"/>
          </a:xfrm>
        </p:grpSpPr>
        <p:sp>
          <p:nvSpPr>
            <p:cNvPr id="3084" name="AutoShape 5"/>
            <p:cNvSpPr>
              <a:spLocks noChangeArrowheads="1"/>
            </p:cNvSpPr>
            <p:nvPr/>
          </p:nvSpPr>
          <p:spPr bwMode="auto">
            <a:xfrm>
              <a:off x="1398" y="8188"/>
              <a:ext cx="1248" cy="8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Oval 6"/>
            <p:cNvSpPr>
              <a:spLocks noChangeArrowheads="1"/>
            </p:cNvSpPr>
            <p:nvPr/>
          </p:nvSpPr>
          <p:spPr bwMode="auto">
            <a:xfrm>
              <a:off x="1952" y="830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Oval 7"/>
            <p:cNvSpPr>
              <a:spLocks noChangeArrowheads="1"/>
            </p:cNvSpPr>
            <p:nvPr/>
          </p:nvSpPr>
          <p:spPr bwMode="auto">
            <a:xfrm>
              <a:off x="1823" y="8490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Oval 8"/>
            <p:cNvSpPr>
              <a:spLocks noChangeArrowheads="1"/>
            </p:cNvSpPr>
            <p:nvPr/>
          </p:nvSpPr>
          <p:spPr bwMode="auto">
            <a:xfrm>
              <a:off x="2055" y="8483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Oval 9"/>
            <p:cNvSpPr>
              <a:spLocks noChangeArrowheads="1"/>
            </p:cNvSpPr>
            <p:nvPr/>
          </p:nvSpPr>
          <p:spPr bwMode="auto">
            <a:xfrm>
              <a:off x="1710" y="865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Oval 10"/>
            <p:cNvSpPr>
              <a:spLocks noChangeArrowheads="1"/>
            </p:cNvSpPr>
            <p:nvPr/>
          </p:nvSpPr>
          <p:spPr bwMode="auto">
            <a:xfrm>
              <a:off x="1928" y="8670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Oval 11"/>
            <p:cNvSpPr>
              <a:spLocks noChangeArrowheads="1"/>
            </p:cNvSpPr>
            <p:nvPr/>
          </p:nvSpPr>
          <p:spPr bwMode="auto">
            <a:xfrm>
              <a:off x="2168" y="8648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Oval 12"/>
            <p:cNvSpPr>
              <a:spLocks noChangeArrowheads="1"/>
            </p:cNvSpPr>
            <p:nvPr/>
          </p:nvSpPr>
          <p:spPr bwMode="auto">
            <a:xfrm>
              <a:off x="1598" y="8828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Oval 13"/>
            <p:cNvSpPr>
              <a:spLocks noChangeArrowheads="1"/>
            </p:cNvSpPr>
            <p:nvPr/>
          </p:nvSpPr>
          <p:spPr bwMode="auto">
            <a:xfrm>
              <a:off x="2303" y="883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Oval 14"/>
            <p:cNvSpPr>
              <a:spLocks noChangeArrowheads="1"/>
            </p:cNvSpPr>
            <p:nvPr/>
          </p:nvSpPr>
          <p:spPr bwMode="auto">
            <a:xfrm>
              <a:off x="2055" y="883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Oval 15"/>
            <p:cNvSpPr>
              <a:spLocks noChangeArrowheads="1"/>
            </p:cNvSpPr>
            <p:nvPr/>
          </p:nvSpPr>
          <p:spPr bwMode="auto">
            <a:xfrm>
              <a:off x="1808" y="883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35375" y="2349500"/>
            <a:ext cx="3384550" cy="1584325"/>
            <a:chOff x="2934" y="8211"/>
            <a:chExt cx="1680" cy="929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934" y="8231"/>
              <a:ext cx="1680" cy="900"/>
              <a:chOff x="2934" y="8231"/>
              <a:chExt cx="1680" cy="900"/>
            </a:xfrm>
          </p:grpSpPr>
          <p:sp>
            <p:nvSpPr>
              <p:cNvPr id="3082" name="Rectangle 18"/>
              <p:cNvSpPr>
                <a:spLocks noChangeArrowheads="1"/>
              </p:cNvSpPr>
              <p:nvPr/>
            </p:nvSpPr>
            <p:spPr bwMode="auto">
              <a:xfrm>
                <a:off x="2934" y="8231"/>
                <a:ext cx="1680" cy="9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" name="Line 19"/>
              <p:cNvSpPr>
                <a:spLocks noChangeShapeType="1"/>
              </p:cNvSpPr>
              <p:nvPr/>
            </p:nvSpPr>
            <p:spPr bwMode="auto">
              <a:xfrm>
                <a:off x="3774" y="8231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375" y="8220"/>
              <a:ext cx="413" cy="911"/>
              <a:chOff x="3375" y="8220"/>
              <a:chExt cx="413" cy="911"/>
            </a:xfrm>
          </p:grpSpPr>
          <p:sp>
            <p:nvSpPr>
              <p:cNvPr id="3080" name="Line 21"/>
              <p:cNvSpPr>
                <a:spLocks noChangeShapeType="1"/>
              </p:cNvSpPr>
              <p:nvPr/>
            </p:nvSpPr>
            <p:spPr bwMode="auto">
              <a:xfrm flipH="1">
                <a:off x="3414" y="8231"/>
                <a:ext cx="360" cy="9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" name="Line 22"/>
              <p:cNvSpPr>
                <a:spLocks noChangeShapeType="1"/>
              </p:cNvSpPr>
              <p:nvPr/>
            </p:nvSpPr>
            <p:spPr bwMode="auto">
              <a:xfrm flipV="1">
                <a:off x="3375" y="8220"/>
                <a:ext cx="413" cy="41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9" name="Oval 23"/>
            <p:cNvSpPr>
              <a:spLocks noChangeArrowheads="1"/>
            </p:cNvSpPr>
            <p:nvPr/>
          </p:nvSpPr>
          <p:spPr bwMode="auto">
            <a:xfrm rot="1313752">
              <a:off x="4082" y="8211"/>
              <a:ext cx="480" cy="92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2484438" y="5013325"/>
            <a:ext cx="3527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10 - 7 =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58888" y="2708275"/>
            <a:ext cx="5761037" cy="1368425"/>
            <a:chOff x="4898" y="7995"/>
            <a:chExt cx="3840" cy="91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955" y="8498"/>
              <a:ext cx="3618" cy="159"/>
              <a:chOff x="4955" y="8498"/>
              <a:chExt cx="3618" cy="159"/>
            </a:xfrm>
          </p:grpSpPr>
          <p:sp>
            <p:nvSpPr>
              <p:cNvPr id="4170" name="Line 26"/>
              <p:cNvSpPr>
                <a:spLocks noChangeShapeType="1"/>
              </p:cNvSpPr>
              <p:nvPr/>
            </p:nvSpPr>
            <p:spPr bwMode="auto">
              <a:xfrm>
                <a:off x="4974" y="8591"/>
                <a:ext cx="3599" cy="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1" name="Line 27"/>
              <p:cNvSpPr>
                <a:spLocks noChangeShapeType="1"/>
              </p:cNvSpPr>
              <p:nvPr/>
            </p:nvSpPr>
            <p:spPr bwMode="auto">
              <a:xfrm flipH="1">
                <a:off x="4955" y="8499"/>
                <a:ext cx="0" cy="1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5333" y="8498"/>
                <a:ext cx="3240" cy="158"/>
                <a:chOff x="5334" y="8591"/>
                <a:chExt cx="3240" cy="158"/>
              </a:xfrm>
            </p:grpSpPr>
            <p:sp>
              <p:nvSpPr>
                <p:cNvPr id="417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33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69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605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41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677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713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749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785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8214" y="8591"/>
                  <a:ext cx="0" cy="1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857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5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898" y="8700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15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5265" y="8708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15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5625" y="8715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5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5978" y="8715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15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6345" y="8724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416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6690" y="8723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416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7058" y="8715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416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7410" y="8700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4163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7793" y="8708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416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8168" y="8700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416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8452" y="8693"/>
              <a:ext cx="242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10</a:t>
              </a:r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8018" y="7995"/>
              <a:ext cx="720" cy="659"/>
              <a:chOff x="8018" y="7995"/>
              <a:chExt cx="720" cy="659"/>
            </a:xfrm>
          </p:grpSpPr>
          <p:sp>
            <p:nvSpPr>
              <p:cNvPr id="4167" name="Oval 51"/>
              <p:cNvSpPr>
                <a:spLocks noChangeArrowheads="1"/>
              </p:cNvSpPr>
              <p:nvPr/>
            </p:nvSpPr>
            <p:spPr bwMode="auto">
              <a:xfrm>
                <a:off x="8160" y="8475"/>
                <a:ext cx="119" cy="17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8" name="Arc 52"/>
              <p:cNvSpPr>
                <a:spLocks/>
              </p:cNvSpPr>
              <p:nvPr/>
            </p:nvSpPr>
            <p:spPr bwMode="auto">
              <a:xfrm rot="10800000">
                <a:off x="8206" y="8336"/>
                <a:ext cx="359" cy="179"/>
              </a:xfrm>
              <a:custGeom>
                <a:avLst/>
                <a:gdLst>
                  <a:gd name="T0" fmla="*/ 359 w 43198"/>
                  <a:gd name="T1" fmla="*/ 39 h 27166"/>
                  <a:gd name="T2" fmla="*/ 6 w 43198"/>
                  <a:gd name="T3" fmla="*/ 0 h 27166"/>
                  <a:gd name="T4" fmla="*/ 180 w 43198"/>
                  <a:gd name="T5" fmla="*/ 37 h 27166"/>
                  <a:gd name="T6" fmla="*/ 0 60000 65536"/>
                  <a:gd name="T7" fmla="*/ 0 60000 65536"/>
                  <a:gd name="T8" fmla="*/ 0 60000 65536"/>
                  <a:gd name="T9" fmla="*/ 0 w 43198"/>
                  <a:gd name="T10" fmla="*/ 0 h 27166"/>
                  <a:gd name="T11" fmla="*/ 43198 w 43198"/>
                  <a:gd name="T12" fmla="*/ 27166 h 27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8" h="27166" fill="none" extrusionOk="0">
                    <a:moveTo>
                      <a:pt x="43198" y="5849"/>
                    </a:moveTo>
                    <a:cubicBezTo>
                      <a:pt x="43043" y="17666"/>
                      <a:pt x="33418" y="27165"/>
                      <a:pt x="21600" y="27166"/>
                    </a:cubicBezTo>
                    <a:cubicBezTo>
                      <a:pt x="9670" y="27166"/>
                      <a:pt x="0" y="17495"/>
                      <a:pt x="0" y="5566"/>
                    </a:cubicBezTo>
                    <a:cubicBezTo>
                      <a:pt x="-1" y="3686"/>
                      <a:pt x="245" y="1815"/>
                      <a:pt x="729" y="0"/>
                    </a:cubicBezTo>
                  </a:path>
                  <a:path w="43198" h="27166" stroke="0" extrusionOk="0">
                    <a:moveTo>
                      <a:pt x="43198" y="5849"/>
                    </a:moveTo>
                    <a:cubicBezTo>
                      <a:pt x="43043" y="17666"/>
                      <a:pt x="33418" y="27165"/>
                      <a:pt x="21600" y="27166"/>
                    </a:cubicBezTo>
                    <a:cubicBezTo>
                      <a:pt x="9670" y="27166"/>
                      <a:pt x="0" y="17495"/>
                      <a:pt x="0" y="5566"/>
                    </a:cubicBezTo>
                    <a:cubicBezTo>
                      <a:pt x="-1" y="3686"/>
                      <a:pt x="245" y="1815"/>
                      <a:pt x="729" y="0"/>
                    </a:cubicBezTo>
                    <a:lnTo>
                      <a:pt x="21600" y="556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9" name="Text Box 53"/>
              <p:cNvSpPr txBox="1">
                <a:spLocks noChangeArrowheads="1"/>
              </p:cNvSpPr>
              <p:nvPr/>
            </p:nvSpPr>
            <p:spPr bwMode="auto">
              <a:xfrm>
                <a:off x="8018" y="7995"/>
                <a:ext cx="720" cy="36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3200"/>
                  <a:t>+ 1</a:t>
                </a:r>
              </a:p>
            </p:txBody>
          </p:sp>
        </p:grp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84213" y="4724400"/>
            <a:ext cx="6745287" cy="1512888"/>
            <a:chOff x="1614" y="9671"/>
            <a:chExt cx="5082" cy="900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614" y="9671"/>
              <a:ext cx="5082" cy="900"/>
              <a:chOff x="1614" y="9671"/>
              <a:chExt cx="5082" cy="900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2313" y="9671"/>
                <a:ext cx="4383" cy="900"/>
                <a:chOff x="2313" y="9671"/>
                <a:chExt cx="4383" cy="900"/>
              </a:xfrm>
            </p:grpSpPr>
            <p:sp>
              <p:nvSpPr>
                <p:cNvPr id="414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25" y="9671"/>
                  <a:ext cx="4371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b="1"/>
                </a:p>
              </p:txBody>
            </p:sp>
            <p:sp>
              <p:nvSpPr>
                <p:cNvPr id="4145" name="Line 58"/>
                <p:cNvSpPr>
                  <a:spLocks noChangeShapeType="1"/>
                </p:cNvSpPr>
                <p:nvPr/>
              </p:nvSpPr>
              <p:spPr bwMode="auto">
                <a:xfrm>
                  <a:off x="2814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Line 59"/>
                <p:cNvSpPr>
                  <a:spLocks noChangeShapeType="1"/>
                </p:cNvSpPr>
                <p:nvPr/>
              </p:nvSpPr>
              <p:spPr bwMode="auto">
                <a:xfrm>
                  <a:off x="3294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Line 60"/>
                <p:cNvSpPr>
                  <a:spLocks noChangeShapeType="1"/>
                </p:cNvSpPr>
                <p:nvPr/>
              </p:nvSpPr>
              <p:spPr bwMode="auto">
                <a:xfrm>
                  <a:off x="3774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8" name="Line 61"/>
                <p:cNvSpPr>
                  <a:spLocks noChangeShapeType="1"/>
                </p:cNvSpPr>
                <p:nvPr/>
              </p:nvSpPr>
              <p:spPr bwMode="auto">
                <a:xfrm>
                  <a:off x="4254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9" name="Line 62"/>
                <p:cNvSpPr>
                  <a:spLocks noChangeShapeType="1"/>
                </p:cNvSpPr>
                <p:nvPr/>
              </p:nvSpPr>
              <p:spPr bwMode="auto">
                <a:xfrm>
                  <a:off x="4710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0" name="Line 63"/>
                <p:cNvSpPr>
                  <a:spLocks noChangeShapeType="1"/>
                </p:cNvSpPr>
                <p:nvPr/>
              </p:nvSpPr>
              <p:spPr bwMode="auto">
                <a:xfrm>
                  <a:off x="5190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1" name="Line 64"/>
                <p:cNvSpPr>
                  <a:spLocks noChangeShapeType="1"/>
                </p:cNvSpPr>
                <p:nvPr/>
              </p:nvSpPr>
              <p:spPr bwMode="auto">
                <a:xfrm>
                  <a:off x="5670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2" name="Line 65"/>
                <p:cNvSpPr>
                  <a:spLocks noChangeShapeType="1"/>
                </p:cNvSpPr>
                <p:nvPr/>
              </p:nvSpPr>
              <p:spPr bwMode="auto">
                <a:xfrm>
                  <a:off x="6174" y="9671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3" name="Line 66"/>
                <p:cNvSpPr>
                  <a:spLocks noChangeShapeType="1"/>
                </p:cNvSpPr>
                <p:nvPr/>
              </p:nvSpPr>
              <p:spPr bwMode="auto">
                <a:xfrm>
                  <a:off x="2313" y="10103"/>
                  <a:ext cx="4323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1614" y="9671"/>
                <a:ext cx="720" cy="900"/>
                <a:chOff x="1614" y="9671"/>
                <a:chExt cx="720" cy="900"/>
              </a:xfrm>
            </p:grpSpPr>
            <p:sp>
              <p:nvSpPr>
                <p:cNvPr id="414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14" y="9671"/>
                  <a:ext cx="72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Line 69"/>
                <p:cNvSpPr>
                  <a:spLocks noChangeShapeType="1"/>
                </p:cNvSpPr>
                <p:nvPr/>
              </p:nvSpPr>
              <p:spPr bwMode="auto">
                <a:xfrm>
                  <a:off x="1614" y="10211"/>
                  <a:ext cx="72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21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1950" y="9995"/>
              <a:ext cx="333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4122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566" y="9713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123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574" y="10211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4124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3030" y="970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25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3480" y="970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126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930" y="973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4127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4455" y="970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4128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4875" y="970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412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5385" y="973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4130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5850" y="973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4131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6360" y="9720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4132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5873" y="1018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33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6383" y="10178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134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5363" y="10185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135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4898" y="10163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4136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4448" y="10170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4137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3945" y="10170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4138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3488" y="10178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4139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3015" y="10170"/>
              <a:ext cx="11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684213" y="404813"/>
            <a:ext cx="2665412" cy="1801812"/>
            <a:chOff x="1398" y="8188"/>
            <a:chExt cx="1248" cy="852"/>
          </a:xfrm>
        </p:grpSpPr>
        <p:sp>
          <p:nvSpPr>
            <p:cNvPr id="4109" name="AutoShape 90"/>
            <p:cNvSpPr>
              <a:spLocks noChangeArrowheads="1"/>
            </p:cNvSpPr>
            <p:nvPr/>
          </p:nvSpPr>
          <p:spPr bwMode="auto">
            <a:xfrm>
              <a:off x="1398" y="8188"/>
              <a:ext cx="1248" cy="8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Oval 91"/>
            <p:cNvSpPr>
              <a:spLocks noChangeArrowheads="1"/>
            </p:cNvSpPr>
            <p:nvPr/>
          </p:nvSpPr>
          <p:spPr bwMode="auto">
            <a:xfrm>
              <a:off x="1952" y="830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Oval 92"/>
            <p:cNvSpPr>
              <a:spLocks noChangeArrowheads="1"/>
            </p:cNvSpPr>
            <p:nvPr/>
          </p:nvSpPr>
          <p:spPr bwMode="auto">
            <a:xfrm>
              <a:off x="1823" y="8490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Oval 93"/>
            <p:cNvSpPr>
              <a:spLocks noChangeArrowheads="1"/>
            </p:cNvSpPr>
            <p:nvPr/>
          </p:nvSpPr>
          <p:spPr bwMode="auto">
            <a:xfrm>
              <a:off x="2055" y="8483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Oval 94"/>
            <p:cNvSpPr>
              <a:spLocks noChangeArrowheads="1"/>
            </p:cNvSpPr>
            <p:nvPr/>
          </p:nvSpPr>
          <p:spPr bwMode="auto">
            <a:xfrm>
              <a:off x="1710" y="865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Oval 95"/>
            <p:cNvSpPr>
              <a:spLocks noChangeArrowheads="1"/>
            </p:cNvSpPr>
            <p:nvPr/>
          </p:nvSpPr>
          <p:spPr bwMode="auto">
            <a:xfrm>
              <a:off x="1928" y="8670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Oval 96"/>
            <p:cNvSpPr>
              <a:spLocks noChangeArrowheads="1"/>
            </p:cNvSpPr>
            <p:nvPr/>
          </p:nvSpPr>
          <p:spPr bwMode="auto">
            <a:xfrm>
              <a:off x="2168" y="8648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Oval 97"/>
            <p:cNvSpPr>
              <a:spLocks noChangeArrowheads="1"/>
            </p:cNvSpPr>
            <p:nvPr/>
          </p:nvSpPr>
          <p:spPr bwMode="auto">
            <a:xfrm>
              <a:off x="1598" y="8828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Oval 98"/>
            <p:cNvSpPr>
              <a:spLocks noChangeArrowheads="1"/>
            </p:cNvSpPr>
            <p:nvPr/>
          </p:nvSpPr>
          <p:spPr bwMode="auto">
            <a:xfrm>
              <a:off x="2303" y="883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Oval 99"/>
            <p:cNvSpPr>
              <a:spLocks noChangeArrowheads="1"/>
            </p:cNvSpPr>
            <p:nvPr/>
          </p:nvSpPr>
          <p:spPr bwMode="auto">
            <a:xfrm>
              <a:off x="2055" y="883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Oval 100"/>
            <p:cNvSpPr>
              <a:spLocks noChangeArrowheads="1"/>
            </p:cNvSpPr>
            <p:nvPr/>
          </p:nvSpPr>
          <p:spPr bwMode="auto">
            <a:xfrm>
              <a:off x="1808" y="8835"/>
              <a:ext cx="163" cy="17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01"/>
          <p:cNvGrpSpPr>
            <a:grpSpLocks/>
          </p:cNvGrpSpPr>
          <p:nvPr/>
        </p:nvGrpSpPr>
        <p:grpSpPr bwMode="auto">
          <a:xfrm>
            <a:off x="3635375" y="620713"/>
            <a:ext cx="3384550" cy="1584325"/>
            <a:chOff x="2934" y="8211"/>
            <a:chExt cx="1680" cy="929"/>
          </a:xfrm>
        </p:grpSpPr>
        <p:grpSp>
          <p:nvGrpSpPr>
            <p:cNvPr id="12" name="Group 102"/>
            <p:cNvGrpSpPr>
              <a:grpSpLocks/>
            </p:cNvGrpSpPr>
            <p:nvPr/>
          </p:nvGrpSpPr>
          <p:grpSpPr bwMode="auto">
            <a:xfrm>
              <a:off x="2934" y="8231"/>
              <a:ext cx="1680" cy="900"/>
              <a:chOff x="2934" y="8231"/>
              <a:chExt cx="1680" cy="900"/>
            </a:xfrm>
          </p:grpSpPr>
          <p:sp>
            <p:nvSpPr>
              <p:cNvPr id="4107" name="Rectangle 103"/>
              <p:cNvSpPr>
                <a:spLocks noChangeArrowheads="1"/>
              </p:cNvSpPr>
              <p:nvPr/>
            </p:nvSpPr>
            <p:spPr bwMode="auto">
              <a:xfrm>
                <a:off x="2934" y="8231"/>
                <a:ext cx="1680" cy="9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Line 104"/>
              <p:cNvSpPr>
                <a:spLocks noChangeShapeType="1"/>
              </p:cNvSpPr>
              <p:nvPr/>
            </p:nvSpPr>
            <p:spPr bwMode="auto">
              <a:xfrm>
                <a:off x="3774" y="8231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05"/>
            <p:cNvGrpSpPr>
              <a:grpSpLocks/>
            </p:cNvGrpSpPr>
            <p:nvPr/>
          </p:nvGrpSpPr>
          <p:grpSpPr bwMode="auto">
            <a:xfrm>
              <a:off x="3375" y="8220"/>
              <a:ext cx="413" cy="911"/>
              <a:chOff x="3375" y="8220"/>
              <a:chExt cx="413" cy="911"/>
            </a:xfrm>
          </p:grpSpPr>
          <p:sp>
            <p:nvSpPr>
              <p:cNvPr id="4105" name="Line 106"/>
              <p:cNvSpPr>
                <a:spLocks noChangeShapeType="1"/>
              </p:cNvSpPr>
              <p:nvPr/>
            </p:nvSpPr>
            <p:spPr bwMode="auto">
              <a:xfrm flipH="1">
                <a:off x="3414" y="8231"/>
                <a:ext cx="360" cy="9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Line 107"/>
              <p:cNvSpPr>
                <a:spLocks noChangeShapeType="1"/>
              </p:cNvSpPr>
              <p:nvPr/>
            </p:nvSpPr>
            <p:spPr bwMode="auto">
              <a:xfrm flipV="1">
                <a:off x="3375" y="8220"/>
                <a:ext cx="413" cy="41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4" name="Oval 108"/>
            <p:cNvSpPr>
              <a:spLocks noChangeArrowheads="1"/>
            </p:cNvSpPr>
            <p:nvPr/>
          </p:nvSpPr>
          <p:spPr bwMode="auto">
            <a:xfrm rot="1313752">
              <a:off x="4082" y="8211"/>
              <a:ext cx="480" cy="92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ОУРОЧНЫЕ ПЛАНЫ 1 КЛАСС\РП 1 класс Перспектива\Математика\Часть 3\Учебник\10038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357166"/>
            <a:ext cx="9148146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6880" y="348518"/>
            <a:ext cx="6530400" cy="1782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80" rIns="81631" bIns="40816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ru-RU" sz="4000" b="1" dirty="0" smtClean="0">
                <a:solidFill>
                  <a:srgbClr val="000000"/>
                </a:solidFill>
              </a:rPr>
              <a:t>9+1=10          10-1=9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ru-RU" sz="4000" b="1" dirty="0" smtClean="0">
              <a:solidFill>
                <a:srgbClr val="000000"/>
              </a:solidFill>
            </a:endParaRP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ru-RU" sz="4000" b="1" dirty="0" smtClean="0">
                <a:solidFill>
                  <a:srgbClr val="000000"/>
                </a:solidFill>
              </a:rPr>
              <a:t>10*9     Сравни    9*10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ОУРОЧНЫЕ ПЛАНЫ 1 КЛАСС\РП 1 класс Перспектива\Математика\Часть 3\Учебник\10038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214313"/>
            <a:ext cx="9144000" cy="27520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ОУРОЧНЫЕ ПЛАНЫ 1 КЛАСС\РП 1 класс Перспектива\Математика\Часть 3\Учебник\10038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49042"/>
            <a:ext cx="9011234" cy="44515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terson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451" y="381000"/>
            <a:ext cx="444514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eterson17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4803122" y="3276601"/>
            <a:ext cx="4036078" cy="32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3884855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Что мы еще не знаем и не умеем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2060848"/>
            <a:ext cx="37449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Сами справимся с затруднениями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116632"/>
            <a:ext cx="868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записи. Расскажите, как Катя, Петя и Вова решали уравнения. Пользуйся словами «целое» и «часть».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837" y="3933410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5013530"/>
            <a:ext cx="166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6.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63716" y="5013530"/>
            <a:ext cx="166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6.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278057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8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8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93526" y="5013530"/>
            <a:ext cx="186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10.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0888" y="335699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8 –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40835" y="3933056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93526" y="2780574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90676" y="335699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= 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11025" y="4005418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804248" y="2780574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</a:t>
            </a:r>
            <a:r>
              <a:rPr lang="ru-RU" sz="28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76256" y="335699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 – </a:t>
            </a: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107504" y="1412776"/>
            <a:ext cx="8784976" cy="461665"/>
            <a:chOff x="107504" y="2031231"/>
            <a:chExt cx="878497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2334432" y="2031231"/>
              <a:ext cx="367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часть + часть = целое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83704" y="2031231"/>
              <a:ext cx="300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целое – часть = часть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504" y="2031231"/>
              <a:ext cx="255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ПОДСКАЗКА!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5" grpId="0"/>
      <p:bldP spid="36" grpId="0"/>
      <p:bldP spid="30" grpId="0"/>
      <p:bldP spid="32" grpId="0"/>
      <p:bldP spid="51" grpId="0"/>
      <p:bldP spid="5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ОУРОЧНЫЕ ПЛАНЫ 1 КЛАСС\РП 1 класс Перспектива\Математика\Часть 3\Учебник\10038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428604"/>
            <a:ext cx="9108311" cy="1000132"/>
          </a:xfrm>
          <a:prstGeom prst="rect">
            <a:avLst/>
          </a:prstGeom>
          <a:noFill/>
        </p:spPr>
      </p:pic>
      <p:grpSp>
        <p:nvGrpSpPr>
          <p:cNvPr id="3" name="Группа 10"/>
          <p:cNvGrpSpPr/>
          <p:nvPr/>
        </p:nvGrpSpPr>
        <p:grpSpPr>
          <a:xfrm>
            <a:off x="107504" y="1600200"/>
            <a:ext cx="2880320" cy="2232248"/>
            <a:chOff x="-2412776" y="980728"/>
            <a:chExt cx="2880320" cy="21602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98072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53687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26876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06084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61699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34888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3131840" y="1600200"/>
            <a:ext cx="2880320" cy="2232248"/>
            <a:chOff x="-2412776" y="980728"/>
            <a:chExt cx="2880320" cy="216024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98072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53687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26876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06084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61699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34888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6084168" y="1600200"/>
            <a:ext cx="2880320" cy="2232248"/>
            <a:chOff x="-2412776" y="980728"/>
            <a:chExt cx="2880320" cy="21602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98072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53687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26876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06084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61699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34888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4" name="WordArt 5"/>
          <p:cNvSpPr>
            <a:spLocks noChangeArrowheads="1" noChangeShapeType="1" noTextEdit="1"/>
          </p:cNvSpPr>
          <p:nvPr/>
        </p:nvSpPr>
        <p:spPr bwMode="auto">
          <a:xfrm>
            <a:off x="523453" y="1696541"/>
            <a:ext cx="1500188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= 10 - 4</a:t>
            </a:r>
          </a:p>
          <a:p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= 6</a:t>
            </a:r>
          </a:p>
        </p:txBody>
      </p:sp>
      <p:sp>
        <p:nvSpPr>
          <p:cNvPr id="25" name="WordArt 6"/>
          <p:cNvSpPr>
            <a:spLocks noChangeArrowheads="1" noChangeShapeType="1" noTextEdit="1"/>
          </p:cNvSpPr>
          <p:nvPr/>
        </p:nvSpPr>
        <p:spPr bwMode="auto">
          <a:xfrm>
            <a:off x="3851920" y="1696541"/>
            <a:ext cx="1428750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= 10 - 1</a:t>
            </a:r>
          </a:p>
          <a:p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= 9</a:t>
            </a:r>
          </a:p>
        </p:txBody>
      </p:sp>
      <p:sp>
        <p:nvSpPr>
          <p:cNvPr id="26" name="WordArt 7"/>
          <p:cNvSpPr>
            <a:spLocks noChangeArrowheads="1" noChangeShapeType="1" noTextEdit="1"/>
          </p:cNvSpPr>
          <p:nvPr/>
        </p:nvSpPr>
        <p:spPr bwMode="auto">
          <a:xfrm>
            <a:off x="7104261" y="1696541"/>
            <a:ext cx="1500187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= 10 + 0</a:t>
            </a:r>
          </a:p>
          <a:p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= 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116632"/>
            <a:ext cx="9012618" cy="1714512"/>
          </a:xfrm>
          <a:prstGeom prst="rect">
            <a:avLst/>
          </a:prstGeom>
          <a:noFill/>
        </p:spPr>
      </p:pic>
      <p:pic>
        <p:nvPicPr>
          <p:cNvPr id="3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-32" y="4012474"/>
            <a:ext cx="9012618" cy="928694"/>
          </a:xfrm>
          <a:prstGeom prst="rect">
            <a:avLst/>
          </a:prstGeom>
          <a:noFill/>
        </p:spPr>
      </p:pic>
      <p:grpSp>
        <p:nvGrpSpPr>
          <p:cNvPr id="4" name="Группа 10"/>
          <p:cNvGrpSpPr/>
          <p:nvPr/>
        </p:nvGrpSpPr>
        <p:grpSpPr>
          <a:xfrm>
            <a:off x="1259632" y="1940835"/>
            <a:ext cx="2880320" cy="1488165"/>
            <a:chOff x="-2412776" y="980728"/>
            <a:chExt cx="2880320" cy="144016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98072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53687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26876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06084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5652120" y="1940835"/>
            <a:ext cx="2880320" cy="1488165"/>
            <a:chOff x="-2412776" y="980728"/>
            <a:chExt cx="2880320" cy="144016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98072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536875"/>
              <a:ext cx="2880320" cy="52397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126876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-2412776" y="2060848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-1" y="285752"/>
            <a:ext cx="9144001" cy="1828781"/>
          </a:xfrm>
          <a:prstGeom prst="rect">
            <a:avLst/>
          </a:prstGeom>
          <a:noFill/>
        </p:spPr>
      </p:pic>
      <p:sp>
        <p:nvSpPr>
          <p:cNvPr id="3" name="Правая фигурная скобка 2"/>
          <p:cNvSpPr/>
          <p:nvPr/>
        </p:nvSpPr>
        <p:spPr>
          <a:xfrm rot="5400000">
            <a:off x="1606938" y="1929565"/>
            <a:ext cx="424281" cy="2559054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631275" y="1929566"/>
            <a:ext cx="424281" cy="2559054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7511595" y="2001574"/>
            <a:ext cx="424281" cy="2559054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1496155" y="3297718"/>
            <a:ext cx="424281" cy="2559054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4520492" y="3297719"/>
            <a:ext cx="424281" cy="2559054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7400812" y="3369727"/>
            <a:ext cx="424281" cy="2559054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852935" y="5173235"/>
            <a:ext cx="1871193" cy="1684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357166"/>
            <a:ext cx="8992592" cy="857256"/>
          </a:xfrm>
          <a:prstGeom prst="rect">
            <a:avLst/>
          </a:prstGeom>
          <a:noFill/>
        </p:spPr>
      </p:pic>
      <p:pic>
        <p:nvPicPr>
          <p:cNvPr id="4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0" y="3071810"/>
            <a:ext cx="8992592" cy="857256"/>
          </a:xfrm>
          <a:prstGeom prst="rect">
            <a:avLst/>
          </a:prstGeom>
          <a:noFill/>
        </p:spPr>
      </p:pic>
      <p:pic>
        <p:nvPicPr>
          <p:cNvPr id="5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0" y="6143644"/>
            <a:ext cx="8992592" cy="714356"/>
          </a:xfrm>
          <a:prstGeom prst="rect">
            <a:avLst/>
          </a:prstGeom>
          <a:noFill/>
        </p:spPr>
      </p:pic>
      <p:grpSp>
        <p:nvGrpSpPr>
          <p:cNvPr id="6" name="Группа 4"/>
          <p:cNvGrpSpPr/>
          <p:nvPr/>
        </p:nvGrpSpPr>
        <p:grpSpPr>
          <a:xfrm>
            <a:off x="5580112" y="980728"/>
            <a:ext cx="2880320" cy="2088232"/>
            <a:chOff x="611560" y="3284984"/>
            <a:chExt cx="2880320" cy="20882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11560" y="3284984"/>
              <a:ext cx="2880320" cy="93610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11560" y="4417195"/>
              <a:ext cx="2880320" cy="9560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11560" y="414908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0" name="Группа 4"/>
          <p:cNvGrpSpPr/>
          <p:nvPr/>
        </p:nvGrpSpPr>
        <p:grpSpPr>
          <a:xfrm>
            <a:off x="5580112" y="3933056"/>
            <a:ext cx="2880320" cy="2088232"/>
            <a:chOff x="611560" y="3284984"/>
            <a:chExt cx="2880320" cy="208823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11560" y="3284984"/>
              <a:ext cx="2880320" cy="93610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11560" y="4417195"/>
              <a:ext cx="2880320" cy="9560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11560" y="4149080"/>
              <a:ext cx="2880320" cy="3600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055693" cy="500042"/>
          </a:xfrm>
          <a:prstGeom prst="rect">
            <a:avLst/>
          </a:prstGeom>
          <a:noFill/>
        </p:spPr>
      </p:pic>
      <p:pic>
        <p:nvPicPr>
          <p:cNvPr id="3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0" y="2132856"/>
            <a:ext cx="6643702" cy="785818"/>
          </a:xfrm>
          <a:prstGeom prst="rect">
            <a:avLst/>
          </a:prstGeom>
          <a:noFill/>
        </p:spPr>
      </p:pic>
      <p:pic>
        <p:nvPicPr>
          <p:cNvPr id="4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6874917" y="1643050"/>
            <a:ext cx="2269083" cy="1357322"/>
          </a:xfrm>
          <a:prstGeom prst="rect">
            <a:avLst/>
          </a:prstGeom>
          <a:noFill/>
        </p:spPr>
      </p:pic>
      <p:pic>
        <p:nvPicPr>
          <p:cNvPr id="5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428596" y="571480"/>
            <a:ext cx="6215106" cy="1142984"/>
          </a:xfrm>
          <a:prstGeom prst="rect">
            <a:avLst/>
          </a:prstGeom>
          <a:noFill/>
        </p:spPr>
      </p:pic>
      <p:pic>
        <p:nvPicPr>
          <p:cNvPr id="6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>
            <a:off x="0" y="4643446"/>
            <a:ext cx="9055693" cy="92867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14282" y="6093296"/>
            <a:ext cx="8715436" cy="675979"/>
            <a:chOff x="214282" y="1071546"/>
            <a:chExt cx="8715436" cy="675979"/>
          </a:xfrm>
        </p:grpSpPr>
        <p:grpSp>
          <p:nvGrpSpPr>
            <p:cNvPr id="8" name="Группа 5"/>
            <p:cNvGrpSpPr/>
            <p:nvPr/>
          </p:nvGrpSpPr>
          <p:grpSpPr>
            <a:xfrm rot="10800000">
              <a:off x="214282" y="1071546"/>
              <a:ext cx="8536840" cy="142876"/>
              <a:chOff x="214282" y="1071546"/>
              <a:chExt cx="8536840" cy="142876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 flipH="1" flipV="1">
                <a:off x="4517627" y="-3088923"/>
                <a:ext cx="1588" cy="846540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Овал 30"/>
              <p:cNvSpPr/>
              <p:nvPr/>
            </p:nvSpPr>
            <p:spPr>
              <a:xfrm>
                <a:off x="21428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64291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00010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42872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85735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28598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71461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14324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57186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07193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50056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492919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35781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78644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621507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6715140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7143768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7572396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8001024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8429652" y="107154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9" name="Группа 6"/>
            <p:cNvGrpSpPr/>
            <p:nvPr/>
          </p:nvGrpSpPr>
          <p:grpSpPr>
            <a:xfrm>
              <a:off x="285720" y="1285860"/>
              <a:ext cx="8643998" cy="461665"/>
              <a:chOff x="285720" y="1285860"/>
              <a:chExt cx="8643998" cy="461665"/>
            </a:xfrm>
          </p:grpSpPr>
          <p:sp>
            <p:nvSpPr>
              <p:cNvPr id="10" name="TextBox 14"/>
              <p:cNvSpPr txBox="1"/>
              <p:nvPr/>
            </p:nvSpPr>
            <p:spPr>
              <a:xfrm>
                <a:off x="28572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</a:t>
                </a:r>
                <a:endParaRPr lang="ru-RU" sz="2400" b="1" i="1" dirty="0"/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71434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2</a:t>
                </a:r>
                <a:endParaRPr lang="ru-RU" sz="2400" b="1" i="1" dirty="0"/>
              </a:p>
            </p:txBody>
          </p:sp>
          <p:sp>
            <p:nvSpPr>
              <p:cNvPr id="12" name="TextBox 16"/>
              <p:cNvSpPr txBox="1"/>
              <p:nvPr/>
            </p:nvSpPr>
            <p:spPr>
              <a:xfrm>
                <a:off x="107153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3</a:t>
                </a:r>
                <a:endParaRPr lang="ru-RU" sz="2400" b="1" i="1" dirty="0"/>
              </a:p>
            </p:txBody>
          </p:sp>
          <p:sp>
            <p:nvSpPr>
              <p:cNvPr id="13" name="TextBox 17"/>
              <p:cNvSpPr txBox="1"/>
              <p:nvPr/>
            </p:nvSpPr>
            <p:spPr>
              <a:xfrm>
                <a:off x="200023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5</a:t>
                </a:r>
                <a:endParaRPr lang="ru-RU" sz="2400" b="1" i="1" dirty="0"/>
              </a:p>
            </p:txBody>
          </p:sp>
          <p:sp>
            <p:nvSpPr>
              <p:cNvPr id="14" name="TextBox 18"/>
              <p:cNvSpPr txBox="1"/>
              <p:nvPr/>
            </p:nvSpPr>
            <p:spPr>
              <a:xfrm>
                <a:off x="150016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4</a:t>
                </a:r>
                <a:endParaRPr lang="ru-RU" sz="2400" b="1" i="1" dirty="0"/>
              </a:p>
            </p:txBody>
          </p:sp>
          <p:sp>
            <p:nvSpPr>
              <p:cNvPr id="15" name="TextBox 19"/>
              <p:cNvSpPr txBox="1"/>
              <p:nvPr/>
            </p:nvSpPr>
            <p:spPr>
              <a:xfrm>
                <a:off x="2857488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7</a:t>
                </a:r>
                <a:endParaRPr lang="ru-RU" sz="2400" b="1" i="1" dirty="0"/>
              </a:p>
            </p:txBody>
          </p:sp>
          <p:sp>
            <p:nvSpPr>
              <p:cNvPr id="16" name="TextBox 20"/>
              <p:cNvSpPr txBox="1"/>
              <p:nvPr/>
            </p:nvSpPr>
            <p:spPr>
              <a:xfrm>
                <a:off x="242886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6</a:t>
                </a:r>
                <a:endParaRPr lang="ru-RU" sz="2400" b="1" i="1" dirty="0"/>
              </a:p>
            </p:txBody>
          </p:sp>
          <p:sp>
            <p:nvSpPr>
              <p:cNvPr id="17" name="TextBox 21"/>
              <p:cNvSpPr txBox="1"/>
              <p:nvPr/>
            </p:nvSpPr>
            <p:spPr>
              <a:xfrm>
                <a:off x="335755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8</a:t>
                </a:r>
                <a:endParaRPr lang="ru-RU" sz="2400" b="1" i="1" dirty="0"/>
              </a:p>
            </p:txBody>
          </p:sp>
          <p:sp>
            <p:nvSpPr>
              <p:cNvPr id="18" name="TextBox 22"/>
              <p:cNvSpPr txBox="1"/>
              <p:nvPr/>
            </p:nvSpPr>
            <p:spPr>
              <a:xfrm>
                <a:off x="385762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9</a:t>
                </a:r>
                <a:endParaRPr lang="ru-RU" sz="2400" b="1" i="1" dirty="0"/>
              </a:p>
            </p:txBody>
          </p:sp>
          <p:sp>
            <p:nvSpPr>
              <p:cNvPr id="19" name="TextBox 23"/>
              <p:cNvSpPr txBox="1"/>
              <p:nvPr/>
            </p:nvSpPr>
            <p:spPr>
              <a:xfrm>
                <a:off x="421481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10</a:t>
                </a:r>
                <a:endParaRPr lang="ru-RU" sz="2400" b="1" i="1" dirty="0"/>
              </a:p>
            </p:txBody>
          </p:sp>
          <p:sp>
            <p:nvSpPr>
              <p:cNvPr id="20" name="TextBox 44"/>
              <p:cNvSpPr txBox="1"/>
              <p:nvPr/>
            </p:nvSpPr>
            <p:spPr>
              <a:xfrm>
                <a:off x="457200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11</a:t>
                </a:r>
                <a:endParaRPr lang="ru-RU" sz="2400" b="1" i="1" dirty="0"/>
              </a:p>
            </p:txBody>
          </p:sp>
          <p:sp>
            <p:nvSpPr>
              <p:cNvPr id="21" name="TextBox 45"/>
              <p:cNvSpPr txBox="1"/>
              <p:nvPr/>
            </p:nvSpPr>
            <p:spPr>
              <a:xfrm>
                <a:off x="507206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12</a:t>
                </a:r>
                <a:endParaRPr lang="ru-RU" sz="2400" b="1" i="1" dirty="0"/>
              </a:p>
            </p:txBody>
          </p:sp>
          <p:sp>
            <p:nvSpPr>
              <p:cNvPr id="22" name="TextBox 46"/>
              <p:cNvSpPr txBox="1"/>
              <p:nvPr/>
            </p:nvSpPr>
            <p:spPr>
              <a:xfrm>
                <a:off x="550069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13</a:t>
                </a:r>
                <a:endParaRPr lang="ru-RU" sz="2400" b="1" i="1" dirty="0"/>
              </a:p>
            </p:txBody>
          </p:sp>
          <p:sp>
            <p:nvSpPr>
              <p:cNvPr id="23" name="TextBox 47"/>
              <p:cNvSpPr txBox="1"/>
              <p:nvPr/>
            </p:nvSpPr>
            <p:spPr>
              <a:xfrm>
                <a:off x="592932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14</a:t>
                </a:r>
                <a:endParaRPr lang="ru-RU" sz="2400" b="1" i="1" dirty="0"/>
              </a:p>
            </p:txBody>
          </p:sp>
          <p:sp>
            <p:nvSpPr>
              <p:cNvPr id="24" name="TextBox 48"/>
              <p:cNvSpPr txBox="1"/>
              <p:nvPr/>
            </p:nvSpPr>
            <p:spPr>
              <a:xfrm>
                <a:off x="6357950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15</a:t>
                </a:r>
                <a:endParaRPr lang="ru-RU" sz="2400" b="1" i="1" dirty="0"/>
              </a:p>
            </p:txBody>
          </p:sp>
          <p:sp>
            <p:nvSpPr>
              <p:cNvPr id="25" name="TextBox 49"/>
              <p:cNvSpPr txBox="1"/>
              <p:nvPr/>
            </p:nvSpPr>
            <p:spPr>
              <a:xfrm>
                <a:off x="6858016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16</a:t>
                </a:r>
                <a:endParaRPr lang="ru-RU" sz="2400" b="1" i="1" dirty="0"/>
              </a:p>
            </p:txBody>
          </p:sp>
          <p:sp>
            <p:nvSpPr>
              <p:cNvPr id="26" name="TextBox 50"/>
              <p:cNvSpPr txBox="1"/>
              <p:nvPr/>
            </p:nvSpPr>
            <p:spPr>
              <a:xfrm>
                <a:off x="7286644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17</a:t>
                </a:r>
                <a:endParaRPr lang="ru-RU" sz="2400" b="1" i="1" dirty="0"/>
              </a:p>
            </p:txBody>
          </p:sp>
          <p:sp>
            <p:nvSpPr>
              <p:cNvPr id="27" name="TextBox 51"/>
              <p:cNvSpPr txBox="1"/>
              <p:nvPr/>
            </p:nvSpPr>
            <p:spPr>
              <a:xfrm>
                <a:off x="771527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18</a:t>
                </a:r>
                <a:endParaRPr lang="ru-RU" sz="2400" b="1" i="1" dirty="0"/>
              </a:p>
            </p:txBody>
          </p:sp>
          <p:sp>
            <p:nvSpPr>
              <p:cNvPr id="28" name="TextBox 55"/>
              <p:cNvSpPr txBox="1"/>
              <p:nvPr/>
            </p:nvSpPr>
            <p:spPr>
              <a:xfrm>
                <a:off x="807246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19</a:t>
                </a:r>
                <a:endParaRPr lang="ru-RU" sz="2400" b="1" i="1" dirty="0"/>
              </a:p>
            </p:txBody>
          </p:sp>
          <p:sp>
            <p:nvSpPr>
              <p:cNvPr id="29" name="TextBox 56"/>
              <p:cNvSpPr txBox="1"/>
              <p:nvPr/>
            </p:nvSpPr>
            <p:spPr>
              <a:xfrm>
                <a:off x="8429652" y="12858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b="1" i="1" dirty="0" smtClean="0"/>
                  <a:t>20</a:t>
                </a:r>
                <a:endParaRPr lang="ru-RU" sz="2400" b="1" i="1" dirty="0"/>
              </a:p>
            </p:txBody>
          </p:sp>
        </p:grpSp>
      </p:grp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ПОУРОЧНЫЕ ПЛАНЫ 1 КЛАСС\РП 1 класс Перспектива\Математика\Часть 3\Учебник\10039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714356"/>
            <a:ext cx="8920784" cy="1928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805" y="0"/>
            <a:ext cx="3937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Пиши  красиво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51520" y="246292"/>
            <a:ext cx="8714534" cy="25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755650" y="4652963"/>
            <a:ext cx="1438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+ 8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10 - 1=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3348038" y="4652963"/>
            <a:ext cx="1438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10 - 4 =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7 + 3 =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6011863" y="4652963"/>
            <a:ext cx="1438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5 + 5 =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 + 9 =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4960938" y="457041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932363" y="5229225"/>
            <a:ext cx="5032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7596188" y="4581525"/>
            <a:ext cx="5032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7596188" y="5229225"/>
            <a:ext cx="5032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368327" y="4570388"/>
            <a:ext cx="475481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10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2339753" y="5229200"/>
            <a:ext cx="28803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9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484313"/>
            <a:ext cx="7343775" cy="4608512"/>
            <a:chOff x="295" y="1026"/>
            <a:chExt cx="4626" cy="290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5" y="2976"/>
              <a:ext cx="1542" cy="953"/>
              <a:chOff x="295" y="2976"/>
              <a:chExt cx="1542" cy="953"/>
            </a:xfrm>
          </p:grpSpPr>
          <p:sp>
            <p:nvSpPr>
              <p:cNvPr id="8202" name="Line 6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Line 7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37" y="2024"/>
              <a:ext cx="1542" cy="953"/>
              <a:chOff x="295" y="2976"/>
              <a:chExt cx="1542" cy="953"/>
            </a:xfrm>
          </p:grpSpPr>
          <p:sp>
            <p:nvSpPr>
              <p:cNvPr id="8200" name="Line 9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Line 10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379" y="1026"/>
              <a:ext cx="1542" cy="953"/>
              <a:chOff x="295" y="2976"/>
              <a:chExt cx="1542" cy="953"/>
            </a:xfrm>
          </p:grpSpPr>
          <p:sp>
            <p:nvSpPr>
              <p:cNvPr id="8198" name="Line 12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13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42938" y="1214438"/>
            <a:ext cx="7991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Чтобы научиться трудолюбию, нужно три года, чтобы научиться лени – только три дня.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518553" y="2375290"/>
            <a:ext cx="1588" cy="65365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«День - ночь»</a:t>
            </a:r>
            <a:endParaRPr lang="ru-RU" dirty="0"/>
          </a:p>
        </p:txBody>
      </p:sp>
      <p:sp>
        <p:nvSpPr>
          <p:cNvPr id="3" name="Заголовок 28"/>
          <p:cNvSpPr txBox="1">
            <a:spLocks/>
          </p:cNvSpPr>
          <p:nvPr/>
        </p:nvSpPr>
        <p:spPr>
          <a:xfrm>
            <a:off x="357158" y="1928802"/>
            <a:ext cx="1285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9 -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28"/>
          <p:cNvSpPr txBox="1">
            <a:spLocks/>
          </p:cNvSpPr>
          <p:nvPr/>
        </p:nvSpPr>
        <p:spPr>
          <a:xfrm>
            <a:off x="1142976" y="1785926"/>
            <a:ext cx="1285884" cy="142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8 -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8"/>
          <p:cNvSpPr txBox="1">
            <a:spLocks/>
          </p:cNvSpPr>
          <p:nvPr/>
        </p:nvSpPr>
        <p:spPr>
          <a:xfrm>
            <a:off x="1857356" y="1643050"/>
            <a:ext cx="1285884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 +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643174" y="1928802"/>
            <a:ext cx="1285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8"/>
          <p:cNvSpPr txBox="1">
            <a:spLocks/>
          </p:cNvSpPr>
          <p:nvPr/>
        </p:nvSpPr>
        <p:spPr>
          <a:xfrm>
            <a:off x="3357554" y="1928802"/>
            <a:ext cx="1285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-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8"/>
          <p:cNvSpPr txBox="1">
            <a:spLocks/>
          </p:cNvSpPr>
          <p:nvPr/>
        </p:nvSpPr>
        <p:spPr>
          <a:xfrm>
            <a:off x="4000496" y="1857364"/>
            <a:ext cx="1285884" cy="128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- 5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+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8"/>
          <p:cNvSpPr txBox="1">
            <a:spLocks/>
          </p:cNvSpPr>
          <p:nvPr/>
        </p:nvSpPr>
        <p:spPr>
          <a:xfrm>
            <a:off x="4857752" y="1928802"/>
            <a:ext cx="1285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+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8"/>
          <p:cNvSpPr txBox="1">
            <a:spLocks/>
          </p:cNvSpPr>
          <p:nvPr/>
        </p:nvSpPr>
        <p:spPr>
          <a:xfrm>
            <a:off x="7500958" y="1857364"/>
            <a:ext cx="1285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3108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7488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4330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768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206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8644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2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1520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92958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643966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00232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1</a:t>
            </a:r>
            <a:endParaRPr lang="ru-RU" sz="2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14612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2</a:t>
            </a:r>
            <a:endParaRPr lang="ru-RU" sz="2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71868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3</a:t>
            </a:r>
            <a:endParaRPr lang="ru-RU" sz="2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00628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5</a:t>
            </a:r>
            <a:endParaRPr lang="ru-RU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14810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4</a:t>
            </a:r>
            <a:endParaRPr lang="ru-RU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57950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7</a:t>
            </a:r>
            <a:endParaRPr lang="ru-RU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8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6</a:t>
            </a:r>
            <a:endParaRPr lang="ru-RU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72330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8</a:t>
            </a:r>
            <a:endParaRPr lang="ru-RU" sz="2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86710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9</a:t>
            </a:r>
            <a:endParaRPr lang="ru-RU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29652" y="571501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10</a:t>
            </a:r>
            <a:endParaRPr lang="ru-RU" sz="2400" b="1" i="1" dirty="0"/>
          </a:p>
        </p:txBody>
      </p:sp>
      <p:sp>
        <p:nvSpPr>
          <p:cNvPr id="34" name="Заголовок 28"/>
          <p:cNvSpPr txBox="1">
            <a:spLocks/>
          </p:cNvSpPr>
          <p:nvPr/>
        </p:nvSpPr>
        <p:spPr>
          <a:xfrm>
            <a:off x="5500694" y="1928802"/>
            <a:ext cx="1285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-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Заголовок 28"/>
          <p:cNvSpPr txBox="1">
            <a:spLocks/>
          </p:cNvSpPr>
          <p:nvPr/>
        </p:nvSpPr>
        <p:spPr>
          <a:xfrm>
            <a:off x="6143636" y="1500174"/>
            <a:ext cx="1285884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 +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Заголовок 28"/>
          <p:cNvSpPr txBox="1">
            <a:spLocks/>
          </p:cNvSpPr>
          <p:nvPr/>
        </p:nvSpPr>
        <p:spPr>
          <a:xfrm>
            <a:off x="6786578" y="1428736"/>
            <a:ext cx="150019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5510"/>
            <a:ext cx="2500298" cy="33524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500174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 +</a:t>
            </a:r>
            <a:r>
              <a:rPr kumimoji="0" lang="ru-RU" sz="4800" b="1" i="0" u="none" strike="noStrike" kern="1200" normalizeH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4   &lt;   9 + 7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571744"/>
            <a:ext cx="50006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 – 5   </a:t>
            </a:r>
            <a:r>
              <a:rPr kumimoji="0" lang="ru-RU" sz="4800" b="1" i="0" u="none" strike="noStrike" kern="1200" normalizeH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&gt;   20 - 12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786190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18 – 3   </a:t>
            </a:r>
            <a:r>
              <a:rPr kumimoji="0" lang="ru-RU" sz="4800" b="1" i="0" u="none" strike="noStrike" kern="1200" normalizeH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&gt;   </a:t>
            </a:r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18 - 6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1643050"/>
            <a:ext cx="42862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714620"/>
            <a:ext cx="50006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929066"/>
            <a:ext cx="42862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1500174"/>
            <a:ext cx="714380" cy="857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2571744"/>
            <a:ext cx="714380" cy="857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3714752"/>
            <a:ext cx="714380" cy="857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5510"/>
            <a:ext cx="2500298" cy="33524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какие части можно разбить фигуры?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28596" y="928670"/>
            <a:ext cx="1000132" cy="8572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14480" y="1000108"/>
            <a:ext cx="1714512" cy="17859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5720" y="2143116"/>
            <a:ext cx="1000132" cy="8572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85984" y="2928934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71868" y="1643050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3071810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64" y="4214818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80"/>
            <a:ext cx="2024572" cy="27146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43636" y="857232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 + 3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643050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 – 2 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428868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 + 2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3214686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 +</a:t>
            </a:r>
            <a:r>
              <a:rPr kumimoji="0" lang="ru-RU" sz="4800" b="1" i="0" u="none" strike="noStrike" kern="1200" normalizeH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3929066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 + 2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4643446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 – 3 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выражение лишнее?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5357826"/>
            <a:ext cx="2428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normalizeH="0" baseline="0" noProof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 – 1 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build="allAtOnce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Подберите схему к задаче </a:t>
            </a:r>
            <a:endParaRPr lang="ru-RU" sz="3200" dirty="0"/>
          </a:p>
        </p:txBody>
      </p:sp>
      <p:grpSp>
        <p:nvGrpSpPr>
          <p:cNvPr id="4" name="Группа 44"/>
          <p:cNvGrpSpPr/>
          <p:nvPr/>
        </p:nvGrpSpPr>
        <p:grpSpPr>
          <a:xfrm>
            <a:off x="285720" y="2428868"/>
            <a:ext cx="2500330" cy="285755"/>
            <a:chOff x="3929058" y="4500570"/>
            <a:chExt cx="4286280" cy="428631"/>
          </a:xfrm>
        </p:grpSpPr>
        <p:cxnSp>
          <p:nvCxnSpPr>
            <p:cNvPr id="51" name="Прямая соединительная линия 21"/>
            <p:cNvCxnSpPr/>
            <p:nvPr/>
          </p:nvCxnSpPr>
          <p:spPr>
            <a:xfrm flipV="1">
              <a:off x="3929058" y="4929198"/>
              <a:ext cx="4268317" cy="3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олилиния 51"/>
            <p:cNvSpPr/>
            <p:nvPr/>
          </p:nvSpPr>
          <p:spPr>
            <a:xfrm>
              <a:off x="3929058" y="4500570"/>
              <a:ext cx="4286280" cy="389744"/>
            </a:xfrm>
            <a:custGeom>
              <a:avLst/>
              <a:gdLst>
                <a:gd name="connsiteX0" fmla="*/ 0 w 3013023"/>
                <a:gd name="connsiteY0" fmla="*/ 389744 h 389744"/>
                <a:gd name="connsiteX1" fmla="*/ 74951 w 3013023"/>
                <a:gd name="connsiteY1" fmla="*/ 74950 h 389744"/>
                <a:gd name="connsiteX2" fmla="*/ 359764 w 3013023"/>
                <a:gd name="connsiteY2" fmla="*/ 14990 h 389744"/>
                <a:gd name="connsiteX3" fmla="*/ 1918741 w 3013023"/>
                <a:gd name="connsiteY3" fmla="*/ 14990 h 389744"/>
                <a:gd name="connsiteX4" fmla="*/ 2578308 w 3013023"/>
                <a:gd name="connsiteY4" fmla="*/ 14990 h 389744"/>
                <a:gd name="connsiteX5" fmla="*/ 2788171 w 3013023"/>
                <a:gd name="connsiteY5" fmla="*/ 14990 h 389744"/>
                <a:gd name="connsiteX6" fmla="*/ 2908092 w 3013023"/>
                <a:gd name="connsiteY6" fmla="*/ 104931 h 389744"/>
                <a:gd name="connsiteX7" fmla="*/ 2923082 w 3013023"/>
                <a:gd name="connsiteY7" fmla="*/ 134911 h 389744"/>
                <a:gd name="connsiteX8" fmla="*/ 2983043 w 3013023"/>
                <a:gd name="connsiteY8" fmla="*/ 314793 h 389744"/>
                <a:gd name="connsiteX9" fmla="*/ 3013023 w 3013023"/>
                <a:gd name="connsiteY9" fmla="*/ 374754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3023" h="389744">
                  <a:moveTo>
                    <a:pt x="0" y="389744"/>
                  </a:moveTo>
                  <a:cubicBezTo>
                    <a:pt x="7495" y="263576"/>
                    <a:pt x="14990" y="137409"/>
                    <a:pt x="74951" y="74950"/>
                  </a:cubicBezTo>
                  <a:cubicBezTo>
                    <a:pt x="134912" y="12491"/>
                    <a:pt x="52466" y="24983"/>
                    <a:pt x="359764" y="14990"/>
                  </a:cubicBezTo>
                  <a:cubicBezTo>
                    <a:pt x="667062" y="4997"/>
                    <a:pt x="1918741" y="14990"/>
                    <a:pt x="1918741" y="14990"/>
                  </a:cubicBezTo>
                  <a:lnTo>
                    <a:pt x="2578308" y="14990"/>
                  </a:lnTo>
                  <a:cubicBezTo>
                    <a:pt x="2723213" y="14990"/>
                    <a:pt x="2733207" y="0"/>
                    <a:pt x="2788171" y="14990"/>
                  </a:cubicBezTo>
                  <a:cubicBezTo>
                    <a:pt x="2843135" y="29980"/>
                    <a:pt x="2885607" y="84944"/>
                    <a:pt x="2908092" y="104931"/>
                  </a:cubicBezTo>
                  <a:cubicBezTo>
                    <a:pt x="2930577" y="124918"/>
                    <a:pt x="2910590" y="99934"/>
                    <a:pt x="2923082" y="134911"/>
                  </a:cubicBezTo>
                  <a:cubicBezTo>
                    <a:pt x="2935574" y="169888"/>
                    <a:pt x="2968053" y="274819"/>
                    <a:pt x="2983043" y="314793"/>
                  </a:cubicBezTo>
                  <a:cubicBezTo>
                    <a:pt x="2998033" y="354767"/>
                    <a:pt x="3005528" y="364760"/>
                    <a:pt x="3013023" y="374754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143108" y="1214422"/>
            <a:ext cx="50006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571868" y="5429264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6 - 3 = на3 (</a:t>
            </a:r>
            <a:r>
              <a:rPr lang="ru-RU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.)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1604" y="2571744"/>
            <a:ext cx="428628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5" name="Группа 85"/>
          <p:cNvGrpSpPr/>
          <p:nvPr/>
        </p:nvGrpSpPr>
        <p:grpSpPr>
          <a:xfrm rot="10800000" flipH="1">
            <a:off x="285720" y="642918"/>
            <a:ext cx="2786082" cy="1000135"/>
            <a:chOff x="428596" y="3643314"/>
            <a:chExt cx="2500330" cy="1000135"/>
          </a:xfrm>
        </p:grpSpPr>
        <p:grpSp>
          <p:nvGrpSpPr>
            <p:cNvPr id="6" name="Группа 60"/>
            <p:cNvGrpSpPr/>
            <p:nvPr/>
          </p:nvGrpSpPr>
          <p:grpSpPr>
            <a:xfrm rot="10800000">
              <a:off x="428596" y="4286256"/>
              <a:ext cx="2500330" cy="357193"/>
              <a:chOff x="3929058" y="4500570"/>
              <a:chExt cx="4286280" cy="428631"/>
            </a:xfrm>
          </p:grpSpPr>
          <p:cxnSp>
            <p:nvCxnSpPr>
              <p:cNvPr id="6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Полилиния 6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23"/>
            <p:cNvGrpSpPr/>
            <p:nvPr/>
          </p:nvGrpSpPr>
          <p:grpSpPr>
            <a:xfrm>
              <a:off x="428596" y="3643314"/>
              <a:ext cx="1214446" cy="357190"/>
              <a:chOff x="3929058" y="4500570"/>
              <a:chExt cx="4286280" cy="428631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Полилиния 65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15076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1429522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олилиния 69"/>
            <p:cNvSpPr/>
            <p:nvPr/>
          </p:nvSpPr>
          <p:spPr>
            <a:xfrm rot="10800000">
              <a:off x="1714480" y="4143380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14348" y="428625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8" name="Группа 86"/>
          <p:cNvGrpSpPr/>
          <p:nvPr/>
        </p:nvGrpSpPr>
        <p:grpSpPr>
          <a:xfrm rot="10800000" flipH="1">
            <a:off x="357158" y="3286124"/>
            <a:ext cx="2571768" cy="1035839"/>
            <a:chOff x="428596" y="5179246"/>
            <a:chExt cx="2500330" cy="1035839"/>
          </a:xfrm>
        </p:grpSpPr>
        <p:grpSp>
          <p:nvGrpSpPr>
            <p:cNvPr id="9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8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олилиния 8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Полилиния 80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олилиния 78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rot="5400000">
            <a:off x="892943" y="267890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86"/>
          <p:cNvGrpSpPr/>
          <p:nvPr/>
        </p:nvGrpSpPr>
        <p:grpSpPr>
          <a:xfrm rot="10800000" flipH="1">
            <a:off x="500034" y="5072074"/>
            <a:ext cx="2571768" cy="1035839"/>
            <a:chOff x="428596" y="5179246"/>
            <a:chExt cx="2500330" cy="1035839"/>
          </a:xfrm>
        </p:grpSpPr>
        <p:grpSp>
          <p:nvGrpSpPr>
            <p:cNvPr id="41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49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олилиния 49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олилиния 47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олилиния 45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571604" y="457200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57554" y="1071546"/>
            <a:ext cx="5357850" cy="2928958"/>
          </a:xfrm>
          <a:prstGeom prst="roundRect">
            <a:avLst/>
          </a:prstGeom>
          <a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Миша принёс из леса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6 сосновых шишек и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3 еловых. На сколько меньше еловых шишек, чем сосновых?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5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58082" y="3500437"/>
            <a:ext cx="1469860" cy="19489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9" grpId="0"/>
      <p:bldP spid="78" grpId="0"/>
      <p:bldP spid="53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Подберите схему к задаче </a:t>
            </a:r>
            <a:endParaRPr lang="ru-RU" sz="3200" dirty="0"/>
          </a:p>
        </p:txBody>
      </p:sp>
      <p:grpSp>
        <p:nvGrpSpPr>
          <p:cNvPr id="3" name="Группа 44"/>
          <p:cNvGrpSpPr/>
          <p:nvPr/>
        </p:nvGrpSpPr>
        <p:grpSpPr>
          <a:xfrm>
            <a:off x="285720" y="2428868"/>
            <a:ext cx="2500330" cy="285755"/>
            <a:chOff x="3929058" y="4500570"/>
            <a:chExt cx="4286280" cy="428631"/>
          </a:xfrm>
        </p:grpSpPr>
        <p:cxnSp>
          <p:nvCxnSpPr>
            <p:cNvPr id="51" name="Прямая соединительная линия 21"/>
            <p:cNvCxnSpPr/>
            <p:nvPr/>
          </p:nvCxnSpPr>
          <p:spPr>
            <a:xfrm flipV="1">
              <a:off x="3929058" y="4929198"/>
              <a:ext cx="4268317" cy="3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олилиния 51"/>
            <p:cNvSpPr/>
            <p:nvPr/>
          </p:nvSpPr>
          <p:spPr>
            <a:xfrm>
              <a:off x="3929058" y="4500570"/>
              <a:ext cx="4286280" cy="389744"/>
            </a:xfrm>
            <a:custGeom>
              <a:avLst/>
              <a:gdLst>
                <a:gd name="connsiteX0" fmla="*/ 0 w 3013023"/>
                <a:gd name="connsiteY0" fmla="*/ 389744 h 389744"/>
                <a:gd name="connsiteX1" fmla="*/ 74951 w 3013023"/>
                <a:gd name="connsiteY1" fmla="*/ 74950 h 389744"/>
                <a:gd name="connsiteX2" fmla="*/ 359764 w 3013023"/>
                <a:gd name="connsiteY2" fmla="*/ 14990 h 389744"/>
                <a:gd name="connsiteX3" fmla="*/ 1918741 w 3013023"/>
                <a:gd name="connsiteY3" fmla="*/ 14990 h 389744"/>
                <a:gd name="connsiteX4" fmla="*/ 2578308 w 3013023"/>
                <a:gd name="connsiteY4" fmla="*/ 14990 h 389744"/>
                <a:gd name="connsiteX5" fmla="*/ 2788171 w 3013023"/>
                <a:gd name="connsiteY5" fmla="*/ 14990 h 389744"/>
                <a:gd name="connsiteX6" fmla="*/ 2908092 w 3013023"/>
                <a:gd name="connsiteY6" fmla="*/ 104931 h 389744"/>
                <a:gd name="connsiteX7" fmla="*/ 2923082 w 3013023"/>
                <a:gd name="connsiteY7" fmla="*/ 134911 h 389744"/>
                <a:gd name="connsiteX8" fmla="*/ 2983043 w 3013023"/>
                <a:gd name="connsiteY8" fmla="*/ 314793 h 389744"/>
                <a:gd name="connsiteX9" fmla="*/ 3013023 w 3013023"/>
                <a:gd name="connsiteY9" fmla="*/ 374754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3023" h="389744">
                  <a:moveTo>
                    <a:pt x="0" y="389744"/>
                  </a:moveTo>
                  <a:cubicBezTo>
                    <a:pt x="7495" y="263576"/>
                    <a:pt x="14990" y="137409"/>
                    <a:pt x="74951" y="74950"/>
                  </a:cubicBezTo>
                  <a:cubicBezTo>
                    <a:pt x="134912" y="12491"/>
                    <a:pt x="52466" y="24983"/>
                    <a:pt x="359764" y="14990"/>
                  </a:cubicBezTo>
                  <a:cubicBezTo>
                    <a:pt x="667062" y="4997"/>
                    <a:pt x="1918741" y="14990"/>
                    <a:pt x="1918741" y="14990"/>
                  </a:cubicBezTo>
                  <a:lnTo>
                    <a:pt x="2578308" y="14990"/>
                  </a:lnTo>
                  <a:cubicBezTo>
                    <a:pt x="2723213" y="14990"/>
                    <a:pt x="2733207" y="0"/>
                    <a:pt x="2788171" y="14990"/>
                  </a:cubicBezTo>
                  <a:cubicBezTo>
                    <a:pt x="2843135" y="29980"/>
                    <a:pt x="2885607" y="84944"/>
                    <a:pt x="2908092" y="104931"/>
                  </a:cubicBezTo>
                  <a:cubicBezTo>
                    <a:pt x="2930577" y="124918"/>
                    <a:pt x="2910590" y="99934"/>
                    <a:pt x="2923082" y="134911"/>
                  </a:cubicBezTo>
                  <a:cubicBezTo>
                    <a:pt x="2935574" y="169888"/>
                    <a:pt x="2968053" y="274819"/>
                    <a:pt x="2983043" y="314793"/>
                  </a:cubicBezTo>
                  <a:cubicBezTo>
                    <a:pt x="2998033" y="354767"/>
                    <a:pt x="3005528" y="364760"/>
                    <a:pt x="3013023" y="374754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57290" y="0"/>
            <a:ext cx="50006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86182" y="5429264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 – 3  = 4 (кн.)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1604" y="2571744"/>
            <a:ext cx="428628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4" name="Группа 85"/>
          <p:cNvGrpSpPr/>
          <p:nvPr/>
        </p:nvGrpSpPr>
        <p:grpSpPr>
          <a:xfrm rot="10800000" flipH="1">
            <a:off x="285720" y="642918"/>
            <a:ext cx="2786082" cy="1000135"/>
            <a:chOff x="428596" y="3643314"/>
            <a:chExt cx="2500330" cy="1000135"/>
          </a:xfrm>
        </p:grpSpPr>
        <p:grpSp>
          <p:nvGrpSpPr>
            <p:cNvPr id="5" name="Группа 60"/>
            <p:cNvGrpSpPr/>
            <p:nvPr/>
          </p:nvGrpSpPr>
          <p:grpSpPr>
            <a:xfrm rot="10800000">
              <a:off x="428596" y="4286256"/>
              <a:ext cx="2500330" cy="357193"/>
              <a:chOff x="3929058" y="4500570"/>
              <a:chExt cx="4286280" cy="428631"/>
            </a:xfrm>
          </p:grpSpPr>
          <p:cxnSp>
            <p:nvCxnSpPr>
              <p:cNvPr id="6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Полилиния 6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3"/>
            <p:cNvGrpSpPr/>
            <p:nvPr/>
          </p:nvGrpSpPr>
          <p:grpSpPr>
            <a:xfrm>
              <a:off x="428596" y="3643314"/>
              <a:ext cx="1214446" cy="357190"/>
              <a:chOff x="3929058" y="4500570"/>
              <a:chExt cx="4286280" cy="428631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Полилиния 65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15076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1429522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олилиния 69"/>
            <p:cNvSpPr/>
            <p:nvPr/>
          </p:nvSpPr>
          <p:spPr>
            <a:xfrm rot="10800000">
              <a:off x="1714480" y="4143380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143108" y="378619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7" name="Группа 86"/>
          <p:cNvGrpSpPr/>
          <p:nvPr/>
        </p:nvGrpSpPr>
        <p:grpSpPr>
          <a:xfrm rot="10800000" flipH="1">
            <a:off x="357158" y="3286124"/>
            <a:ext cx="2571768" cy="1035839"/>
            <a:chOff x="428596" y="5179246"/>
            <a:chExt cx="2500330" cy="1035839"/>
          </a:xfrm>
        </p:grpSpPr>
        <p:grpSp>
          <p:nvGrpSpPr>
            <p:cNvPr id="8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8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олилиния 8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Полилиния 80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олилиния 78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rot="5400000">
            <a:off x="892943" y="267890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86"/>
          <p:cNvGrpSpPr/>
          <p:nvPr/>
        </p:nvGrpSpPr>
        <p:grpSpPr>
          <a:xfrm rot="10800000" flipH="1">
            <a:off x="500034" y="5072074"/>
            <a:ext cx="2571768" cy="1035839"/>
            <a:chOff x="428596" y="5179246"/>
            <a:chExt cx="2500330" cy="1035839"/>
          </a:xfrm>
        </p:grpSpPr>
        <p:grpSp>
          <p:nvGrpSpPr>
            <p:cNvPr id="11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49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олилиния 49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олилиния 47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олилиния 45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57224" y="600076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57554" y="1071546"/>
            <a:ext cx="5357850" cy="2928958"/>
          </a:xfrm>
          <a:prstGeom prst="roundRect">
            <a:avLst/>
          </a:prstGeom>
          <a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 первой полке стояло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7 книг, это на 3 книги больше, чем на второй полке. Сколько книг стояло на второй полке?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8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58082" y="3500437"/>
            <a:ext cx="1469860" cy="19489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4" grpId="0"/>
      <p:bldP spid="69" grpId="0"/>
      <p:bldP spid="78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Подберите схему к задаче </a:t>
            </a:r>
            <a:endParaRPr lang="ru-RU" sz="3200" dirty="0"/>
          </a:p>
        </p:txBody>
      </p:sp>
      <p:grpSp>
        <p:nvGrpSpPr>
          <p:cNvPr id="3" name="Группа 44"/>
          <p:cNvGrpSpPr/>
          <p:nvPr/>
        </p:nvGrpSpPr>
        <p:grpSpPr>
          <a:xfrm>
            <a:off x="285720" y="2428868"/>
            <a:ext cx="2500330" cy="285755"/>
            <a:chOff x="3929058" y="4500570"/>
            <a:chExt cx="4286280" cy="428631"/>
          </a:xfrm>
        </p:grpSpPr>
        <p:cxnSp>
          <p:nvCxnSpPr>
            <p:cNvPr id="51" name="Прямая соединительная линия 21"/>
            <p:cNvCxnSpPr/>
            <p:nvPr/>
          </p:nvCxnSpPr>
          <p:spPr>
            <a:xfrm flipV="1">
              <a:off x="3929058" y="4929198"/>
              <a:ext cx="4268317" cy="3"/>
            </a:xfrm>
            <a:prstGeom prst="line">
              <a:avLst/>
            </a:pr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олилиния 51"/>
            <p:cNvSpPr/>
            <p:nvPr/>
          </p:nvSpPr>
          <p:spPr>
            <a:xfrm>
              <a:off x="3929058" y="4500570"/>
              <a:ext cx="4286280" cy="389744"/>
            </a:xfrm>
            <a:custGeom>
              <a:avLst/>
              <a:gdLst>
                <a:gd name="connsiteX0" fmla="*/ 0 w 3013023"/>
                <a:gd name="connsiteY0" fmla="*/ 389744 h 389744"/>
                <a:gd name="connsiteX1" fmla="*/ 74951 w 3013023"/>
                <a:gd name="connsiteY1" fmla="*/ 74950 h 389744"/>
                <a:gd name="connsiteX2" fmla="*/ 359764 w 3013023"/>
                <a:gd name="connsiteY2" fmla="*/ 14990 h 389744"/>
                <a:gd name="connsiteX3" fmla="*/ 1918741 w 3013023"/>
                <a:gd name="connsiteY3" fmla="*/ 14990 h 389744"/>
                <a:gd name="connsiteX4" fmla="*/ 2578308 w 3013023"/>
                <a:gd name="connsiteY4" fmla="*/ 14990 h 389744"/>
                <a:gd name="connsiteX5" fmla="*/ 2788171 w 3013023"/>
                <a:gd name="connsiteY5" fmla="*/ 14990 h 389744"/>
                <a:gd name="connsiteX6" fmla="*/ 2908092 w 3013023"/>
                <a:gd name="connsiteY6" fmla="*/ 104931 h 389744"/>
                <a:gd name="connsiteX7" fmla="*/ 2923082 w 3013023"/>
                <a:gd name="connsiteY7" fmla="*/ 134911 h 389744"/>
                <a:gd name="connsiteX8" fmla="*/ 2983043 w 3013023"/>
                <a:gd name="connsiteY8" fmla="*/ 314793 h 389744"/>
                <a:gd name="connsiteX9" fmla="*/ 3013023 w 3013023"/>
                <a:gd name="connsiteY9" fmla="*/ 374754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3023" h="389744">
                  <a:moveTo>
                    <a:pt x="0" y="389744"/>
                  </a:moveTo>
                  <a:cubicBezTo>
                    <a:pt x="7495" y="263576"/>
                    <a:pt x="14990" y="137409"/>
                    <a:pt x="74951" y="74950"/>
                  </a:cubicBezTo>
                  <a:cubicBezTo>
                    <a:pt x="134912" y="12491"/>
                    <a:pt x="52466" y="24983"/>
                    <a:pt x="359764" y="14990"/>
                  </a:cubicBezTo>
                  <a:cubicBezTo>
                    <a:pt x="667062" y="4997"/>
                    <a:pt x="1918741" y="14990"/>
                    <a:pt x="1918741" y="14990"/>
                  </a:cubicBezTo>
                  <a:lnTo>
                    <a:pt x="2578308" y="14990"/>
                  </a:lnTo>
                  <a:cubicBezTo>
                    <a:pt x="2723213" y="14990"/>
                    <a:pt x="2733207" y="0"/>
                    <a:pt x="2788171" y="14990"/>
                  </a:cubicBezTo>
                  <a:cubicBezTo>
                    <a:pt x="2843135" y="29980"/>
                    <a:pt x="2885607" y="84944"/>
                    <a:pt x="2908092" y="104931"/>
                  </a:cubicBezTo>
                  <a:cubicBezTo>
                    <a:pt x="2930577" y="124918"/>
                    <a:pt x="2910590" y="99934"/>
                    <a:pt x="2923082" y="134911"/>
                  </a:cubicBezTo>
                  <a:cubicBezTo>
                    <a:pt x="2935574" y="169888"/>
                    <a:pt x="2968053" y="274819"/>
                    <a:pt x="2983043" y="314793"/>
                  </a:cubicBezTo>
                  <a:cubicBezTo>
                    <a:pt x="2998033" y="354767"/>
                    <a:pt x="3005528" y="364760"/>
                    <a:pt x="3013023" y="374754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4348" y="1500174"/>
            <a:ext cx="50006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86182" y="5429264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+ 2  = 7(б.)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1604" y="2571744"/>
            <a:ext cx="428628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4" name="Группа 85"/>
          <p:cNvGrpSpPr/>
          <p:nvPr/>
        </p:nvGrpSpPr>
        <p:grpSpPr>
          <a:xfrm rot="10800000" flipH="1">
            <a:off x="285720" y="642918"/>
            <a:ext cx="2786082" cy="1000135"/>
            <a:chOff x="428596" y="3643314"/>
            <a:chExt cx="2500330" cy="1000135"/>
          </a:xfrm>
        </p:grpSpPr>
        <p:grpSp>
          <p:nvGrpSpPr>
            <p:cNvPr id="5" name="Группа 60"/>
            <p:cNvGrpSpPr/>
            <p:nvPr/>
          </p:nvGrpSpPr>
          <p:grpSpPr>
            <a:xfrm rot="10800000">
              <a:off x="428596" y="4286256"/>
              <a:ext cx="2500330" cy="357193"/>
              <a:chOff x="3929058" y="4500570"/>
              <a:chExt cx="4286280" cy="428631"/>
            </a:xfrm>
          </p:grpSpPr>
          <p:cxnSp>
            <p:nvCxnSpPr>
              <p:cNvPr id="6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Полилиния 6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3"/>
            <p:cNvGrpSpPr/>
            <p:nvPr/>
          </p:nvGrpSpPr>
          <p:grpSpPr>
            <a:xfrm>
              <a:off x="428596" y="3643314"/>
              <a:ext cx="1214446" cy="357190"/>
              <a:chOff x="3929058" y="4500570"/>
              <a:chExt cx="4286280" cy="428631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Полилиния 65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15076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1429522" y="4142586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олилиния 69"/>
            <p:cNvSpPr/>
            <p:nvPr/>
          </p:nvSpPr>
          <p:spPr>
            <a:xfrm rot="10800000">
              <a:off x="1714480" y="4143380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143108" y="378619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grpSp>
        <p:nvGrpSpPr>
          <p:cNvPr id="7" name="Группа 86"/>
          <p:cNvGrpSpPr/>
          <p:nvPr/>
        </p:nvGrpSpPr>
        <p:grpSpPr>
          <a:xfrm rot="10800000" flipH="1">
            <a:off x="357158" y="3286124"/>
            <a:ext cx="2571768" cy="1035839"/>
            <a:chOff x="428596" y="5179246"/>
            <a:chExt cx="2500330" cy="1035839"/>
          </a:xfrm>
        </p:grpSpPr>
        <p:grpSp>
          <p:nvGrpSpPr>
            <p:cNvPr id="8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82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олилиния 82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Полилиния 80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олилиния 78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rot="5400000">
            <a:off x="892943" y="267890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86"/>
          <p:cNvGrpSpPr/>
          <p:nvPr/>
        </p:nvGrpSpPr>
        <p:grpSpPr>
          <a:xfrm rot="10800000" flipH="1">
            <a:off x="500034" y="5072074"/>
            <a:ext cx="2571768" cy="1035839"/>
            <a:chOff x="428596" y="5179246"/>
            <a:chExt cx="2500330" cy="1035839"/>
          </a:xfrm>
        </p:grpSpPr>
        <p:grpSp>
          <p:nvGrpSpPr>
            <p:cNvPr id="11" name="Группа 60"/>
            <p:cNvGrpSpPr/>
            <p:nvPr/>
          </p:nvGrpSpPr>
          <p:grpSpPr>
            <a:xfrm rot="10800000">
              <a:off x="428596" y="5786454"/>
              <a:ext cx="2500330" cy="428631"/>
              <a:chOff x="3929058" y="4500570"/>
              <a:chExt cx="4286280" cy="428631"/>
            </a:xfrm>
          </p:grpSpPr>
          <p:cxnSp>
            <p:nvCxnSpPr>
              <p:cNvPr id="49" name="Прямая соединительная линия 21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олилиния 49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23"/>
            <p:cNvGrpSpPr/>
            <p:nvPr/>
          </p:nvGrpSpPr>
          <p:grpSpPr>
            <a:xfrm>
              <a:off x="428596" y="5179246"/>
              <a:ext cx="1214446" cy="285754"/>
              <a:chOff x="3929058" y="4500570"/>
              <a:chExt cx="4286280" cy="428631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3929058" y="4929198"/>
                <a:ext cx="4268317" cy="3"/>
              </a:xfrm>
              <a:prstGeom prst="line">
                <a:avLst/>
              </a:pr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олилиния 47"/>
              <p:cNvSpPr/>
              <p:nvPr/>
            </p:nvSpPr>
            <p:spPr>
              <a:xfrm>
                <a:off x="3929058" y="4500570"/>
                <a:ext cx="4286280" cy="389744"/>
              </a:xfrm>
              <a:custGeom>
                <a:avLst/>
                <a:gdLst>
                  <a:gd name="connsiteX0" fmla="*/ 0 w 3013023"/>
                  <a:gd name="connsiteY0" fmla="*/ 389744 h 389744"/>
                  <a:gd name="connsiteX1" fmla="*/ 74951 w 3013023"/>
                  <a:gd name="connsiteY1" fmla="*/ 74950 h 389744"/>
                  <a:gd name="connsiteX2" fmla="*/ 359764 w 3013023"/>
                  <a:gd name="connsiteY2" fmla="*/ 14990 h 389744"/>
                  <a:gd name="connsiteX3" fmla="*/ 1918741 w 3013023"/>
                  <a:gd name="connsiteY3" fmla="*/ 14990 h 389744"/>
                  <a:gd name="connsiteX4" fmla="*/ 2578308 w 3013023"/>
                  <a:gd name="connsiteY4" fmla="*/ 14990 h 389744"/>
                  <a:gd name="connsiteX5" fmla="*/ 2788171 w 3013023"/>
                  <a:gd name="connsiteY5" fmla="*/ 14990 h 389744"/>
                  <a:gd name="connsiteX6" fmla="*/ 2908092 w 3013023"/>
                  <a:gd name="connsiteY6" fmla="*/ 104931 h 389744"/>
                  <a:gd name="connsiteX7" fmla="*/ 2923082 w 3013023"/>
                  <a:gd name="connsiteY7" fmla="*/ 134911 h 389744"/>
                  <a:gd name="connsiteX8" fmla="*/ 2983043 w 3013023"/>
                  <a:gd name="connsiteY8" fmla="*/ 314793 h 389744"/>
                  <a:gd name="connsiteX9" fmla="*/ 3013023 w 3013023"/>
                  <a:gd name="connsiteY9" fmla="*/ 374754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3023" h="389744">
                    <a:moveTo>
                      <a:pt x="0" y="389744"/>
                    </a:moveTo>
                    <a:cubicBezTo>
                      <a:pt x="7495" y="263576"/>
                      <a:pt x="14990" y="137409"/>
                      <a:pt x="74951" y="74950"/>
                    </a:cubicBezTo>
                    <a:cubicBezTo>
                      <a:pt x="134912" y="12491"/>
                      <a:pt x="52466" y="24983"/>
                      <a:pt x="359764" y="14990"/>
                    </a:cubicBezTo>
                    <a:cubicBezTo>
                      <a:pt x="667062" y="4997"/>
                      <a:pt x="1918741" y="14990"/>
                      <a:pt x="1918741" y="14990"/>
                    </a:cubicBezTo>
                    <a:lnTo>
                      <a:pt x="2578308" y="14990"/>
                    </a:lnTo>
                    <a:cubicBezTo>
                      <a:pt x="2723213" y="14990"/>
                      <a:pt x="2733207" y="0"/>
                      <a:pt x="2788171" y="14990"/>
                    </a:cubicBezTo>
                    <a:cubicBezTo>
                      <a:pt x="2843135" y="29980"/>
                      <a:pt x="2885607" y="84944"/>
                      <a:pt x="2908092" y="104931"/>
                    </a:cubicBezTo>
                    <a:cubicBezTo>
                      <a:pt x="2930577" y="124918"/>
                      <a:pt x="2910590" y="99934"/>
                      <a:pt x="2923082" y="134911"/>
                    </a:cubicBezTo>
                    <a:cubicBezTo>
                      <a:pt x="2935574" y="169888"/>
                      <a:pt x="2968053" y="274819"/>
                      <a:pt x="2983043" y="314793"/>
                    </a:cubicBezTo>
                    <a:cubicBezTo>
                      <a:pt x="2998033" y="354767"/>
                      <a:pt x="3005528" y="364760"/>
                      <a:pt x="3013023" y="374754"/>
                    </a:cubicBezTo>
                  </a:path>
                </a:pathLst>
              </a:custGeom>
              <a:ln w="31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5076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429522" y="5607080"/>
              <a:ext cx="428628" cy="1588"/>
            </a:xfrm>
            <a:prstGeom prst="line">
              <a:avLst/>
            </a:prstGeom>
            <a:ln w="31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олилиния 45"/>
            <p:cNvSpPr/>
            <p:nvPr/>
          </p:nvSpPr>
          <p:spPr>
            <a:xfrm rot="10800000">
              <a:off x="1714480" y="5607874"/>
              <a:ext cx="1214446" cy="142876"/>
            </a:xfrm>
            <a:custGeom>
              <a:avLst/>
              <a:gdLst>
                <a:gd name="connsiteX0" fmla="*/ 0 w 2585545"/>
                <a:gd name="connsiteY0" fmla="*/ 63062 h 294291"/>
                <a:gd name="connsiteX1" fmla="*/ 630621 w 2585545"/>
                <a:gd name="connsiteY1" fmla="*/ 252249 h 294291"/>
                <a:gd name="connsiteX2" fmla="*/ 1671145 w 2585545"/>
                <a:gd name="connsiteY2" fmla="*/ 283780 h 294291"/>
                <a:gd name="connsiteX3" fmla="*/ 2364828 w 2585545"/>
                <a:gd name="connsiteY3" fmla="*/ 189186 h 294291"/>
                <a:gd name="connsiteX4" fmla="*/ 2585545 w 2585545"/>
                <a:gd name="connsiteY4" fmla="*/ 0 h 29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45" h="294291">
                  <a:moveTo>
                    <a:pt x="0" y="63062"/>
                  </a:moveTo>
                  <a:cubicBezTo>
                    <a:pt x="176048" y="139262"/>
                    <a:pt x="352097" y="215463"/>
                    <a:pt x="630621" y="252249"/>
                  </a:cubicBezTo>
                  <a:cubicBezTo>
                    <a:pt x="909145" y="289035"/>
                    <a:pt x="1382110" y="294291"/>
                    <a:pt x="1671145" y="283780"/>
                  </a:cubicBezTo>
                  <a:cubicBezTo>
                    <a:pt x="1960180" y="273269"/>
                    <a:pt x="2212428" y="236483"/>
                    <a:pt x="2364828" y="189186"/>
                  </a:cubicBezTo>
                  <a:cubicBezTo>
                    <a:pt x="2517228" y="141889"/>
                    <a:pt x="2551386" y="70944"/>
                    <a:pt x="2585545" y="0"/>
                  </a:cubicBezTo>
                </a:path>
              </a:pathLst>
            </a:custGeom>
            <a:ln w="31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571604" y="457200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57554" y="1071546"/>
            <a:ext cx="5357850" cy="2928958"/>
          </a:xfrm>
          <a:prstGeom prst="roundRect">
            <a:avLst/>
          </a:prstGeom>
          <a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Около дома росло 5 лип, а берёз – на  2 больше. Сколько берёз росло около дома?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8" name="Picture 2" descr="G:\картинки\герои мультфильмов\x_a0e911f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58082" y="3500437"/>
            <a:ext cx="1469860" cy="19489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4" grpId="0"/>
      <p:bldP spid="69" grpId="0"/>
      <p:bldP spid="78" grpId="0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555</Words>
  <Application>Microsoft Office PowerPoint</Application>
  <PresentationFormat>Экран (4:3)</PresentationFormat>
  <Paragraphs>212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Слайд 1</vt:lpstr>
      <vt:lpstr>Слайд 2</vt:lpstr>
      <vt:lpstr>Слайд 3</vt:lpstr>
      <vt:lpstr>Игра «День - ночь»</vt:lpstr>
      <vt:lpstr>Сравни!</vt:lpstr>
      <vt:lpstr>На какие части можно разбить фигуры?</vt:lpstr>
      <vt:lpstr>Подберите схему к задаче </vt:lpstr>
      <vt:lpstr>Подберите схему к задаче </vt:lpstr>
      <vt:lpstr>Подберите схему к задаче </vt:lpstr>
      <vt:lpstr>Подберите схему к задаче </vt:lpstr>
      <vt:lpstr>Разложите конфеты в коробки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№2</dc:creator>
  <cp:lastModifiedBy>Admin</cp:lastModifiedBy>
  <cp:revision>188</cp:revision>
  <dcterms:created xsi:type="dcterms:W3CDTF">2012-06-24T13:08:21Z</dcterms:created>
  <dcterms:modified xsi:type="dcterms:W3CDTF">2014-02-26T15:07:22Z</dcterms:modified>
</cp:coreProperties>
</file>