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sldIdLst>
    <p:sldId id="256" r:id="rId3"/>
    <p:sldId id="263" r:id="rId4"/>
    <p:sldId id="264" r:id="rId5"/>
    <p:sldId id="257" r:id="rId6"/>
    <p:sldId id="258" r:id="rId7"/>
    <p:sldId id="259" r:id="rId8"/>
    <p:sldId id="261" r:id="rId9"/>
    <p:sldId id="262" r:id="rId10"/>
    <p:sldId id="265" r:id="rId11"/>
    <p:sldId id="26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50" d="100"/>
          <a:sy n="50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BF7A5-6483-4A5C-AF0E-33F6BEDDA8F6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0C73B-71FA-4E61-B2FB-0B94CFEFA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4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 Кузнецова Анна Николаевна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0C73B-71FA-4E61-B2FB-0B94CFEFAC9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2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00270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7455837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85948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17487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1752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4700639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61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59314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90279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53872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0366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0848571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8" r:id="rId2"/>
    <p:sldLayoutId id="2147483674" r:id="rId3"/>
    <p:sldLayoutId id="2147483669" r:id="rId4"/>
    <p:sldLayoutId id="2147483670" r:id="rId5"/>
    <p:sldLayoutId id="2147483671" r:id="rId6"/>
    <p:sldLayoutId id="2147483675" r:id="rId7"/>
    <p:sldLayoutId id="2147483676" r:id="rId8"/>
    <p:sldLayoutId id="2147483677" r:id="rId9"/>
    <p:sldLayoutId id="2147483672" r:id="rId10"/>
    <p:sldLayoutId id="2147483678" r:id="rId11"/>
    <p:sldLayoutId id="2147483679" r:id="rId12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nimationfactory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Past Simple</a:t>
            </a:r>
            <a:endParaRPr lang="ru-RU" sz="6600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Простое прошедшее время</a:t>
            </a:r>
            <a:r>
              <a:rPr lang="en-US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Употребляется для описания действия, которое произошло в прошлом.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Автор: Кузнецова Анна </a:t>
            </a:r>
            <a:r>
              <a:rPr lang="ru-RU" sz="2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Николаевна</a:t>
            </a:r>
            <a:endParaRPr lang="ru-RU" sz="2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3352800" y="25146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ru-RU" sz="1200" b="1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Источник шаблона</a:t>
            </a:r>
          </a:p>
        </p:txBody>
      </p:sp>
      <p:sp>
        <p:nvSpPr>
          <p:cNvPr id="12291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705100" y="3548063"/>
            <a:ext cx="3733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SzPct val="100000"/>
            </a:pPr>
            <a:r>
              <a:rPr lang="ru-RU" sz="1600" b="1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www.animationfactory.com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834640" y="4038600"/>
            <a:ext cx="3474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500 000 шаблонов PowerPoint, анимированных картинок, фоновых изображений и видеороликов для загрузки</a:t>
            </a:r>
          </a:p>
        </p:txBody>
      </p:sp>
      <p:pic>
        <p:nvPicPr>
          <p:cNvPr id="12293" name="Picture 12" descr="af_logo_long.p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17825"/>
            <a:ext cx="64008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Спутники </a:t>
            </a:r>
            <a:r>
              <a:rPr lang="en-US" dirty="0" smtClean="0"/>
              <a:t>Past Simple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Yesterday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week </a:t>
            </a:r>
            <a:r>
              <a:rPr lang="en-US" dirty="0" smtClean="0"/>
              <a:t>ago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 hours </a:t>
            </a:r>
            <a:r>
              <a:rPr lang="en-US" dirty="0" smtClean="0"/>
              <a:t>ago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Last year (month, week)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55318" y="3140968"/>
            <a:ext cx="34563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Неделю назад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4365104"/>
            <a:ext cx="34563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 часа назад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89376" y="5373216"/>
            <a:ext cx="34563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прошлом году (месяце, неделе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1997646"/>
            <a:ext cx="34563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Вчера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2"/>
            <a:ext cx="7772400" cy="5256584"/>
          </a:xfrm>
        </p:spPr>
        <p:txBody>
          <a:bodyPr/>
          <a:lstStyle/>
          <a:p>
            <a:r>
              <a:rPr lang="ru-RU" dirty="0" smtClean="0"/>
              <a:t>В утвердительных предложениях необходимо употреблять </a:t>
            </a:r>
            <a:r>
              <a:rPr lang="ru-RU" u="sng" dirty="0" smtClean="0">
                <a:solidFill>
                  <a:srgbClr val="FF0000"/>
                </a:solidFill>
              </a:rPr>
              <a:t>вторую</a:t>
            </a:r>
            <a:r>
              <a:rPr lang="ru-RU" dirty="0" smtClean="0"/>
              <a:t> форму глагола.</a:t>
            </a:r>
          </a:p>
          <a:p>
            <a:r>
              <a:rPr lang="ru-RU" dirty="0" smtClean="0"/>
              <a:t>К правильным глаголам нужно прибавить окончание </a:t>
            </a:r>
            <a:r>
              <a:rPr lang="ru-RU" sz="3600" dirty="0" smtClean="0">
                <a:solidFill>
                  <a:srgbClr val="FF0000"/>
                </a:solidFill>
              </a:rPr>
              <a:t>–</a:t>
            </a:r>
            <a:r>
              <a:rPr lang="en-US" sz="3600" dirty="0" err="1" smtClean="0">
                <a:solidFill>
                  <a:srgbClr val="FF0000"/>
                </a:solidFill>
              </a:rPr>
              <a:t>ed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Play - play</a:t>
            </a:r>
            <a:r>
              <a:rPr lang="en-US" sz="3600" dirty="0" smtClean="0">
                <a:solidFill>
                  <a:srgbClr val="FF0000"/>
                </a:solidFill>
              </a:rPr>
              <a:t>ed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Неправильные глаголы имеют </a:t>
            </a:r>
            <a:r>
              <a:rPr lang="ru-RU" dirty="0" smtClean="0">
                <a:solidFill>
                  <a:srgbClr val="FF0000"/>
                </a:solidFill>
              </a:rPr>
              <a:t>особую</a:t>
            </a:r>
            <a:r>
              <a:rPr lang="ru-RU" dirty="0" smtClean="0"/>
              <a:t> вторую форму.</a:t>
            </a:r>
          </a:p>
          <a:p>
            <a:r>
              <a:rPr lang="en-US" dirty="0" smtClean="0"/>
              <a:t>Go-</a:t>
            </a:r>
            <a:r>
              <a:rPr lang="en-US" dirty="0" smtClean="0">
                <a:solidFill>
                  <a:srgbClr val="FF0000"/>
                </a:solidFill>
              </a:rPr>
              <a:t>went</a:t>
            </a:r>
            <a:r>
              <a:rPr lang="en-US" dirty="0" smtClean="0"/>
              <a:t>-gone</a:t>
            </a: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696200" cy="1143000"/>
          </a:xfrm>
        </p:spPr>
        <p:txBody>
          <a:bodyPr/>
          <a:lstStyle/>
          <a:p>
            <a:pPr>
              <a:buSzPct val="100000"/>
            </a:pPr>
            <a:endParaRPr lang="ru-RU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                       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  <a:sym typeface="Times New Roman" pitchFamily="18" charset="0"/>
              </a:rPr>
              <a:t>ed</a:t>
            </a:r>
            <a:r>
              <a:rPr lang="en-US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 /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  <a:sym typeface="Times New Roman" pitchFamily="18" charset="0"/>
              </a:rPr>
              <a:t>2</a:t>
            </a:r>
          </a:p>
          <a:p>
            <a:r>
              <a:rPr lang="en-US" dirty="0" smtClean="0">
                <a:solidFill>
                  <a:srgbClr val="FF0000"/>
                </a:solidFill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cs typeface="Times New Roman" pitchFamily="18" charset="0"/>
                <a:sym typeface="Times New Roman" pitchFamily="18" charset="0"/>
              </a:rPr>
              <a:t>       </a:t>
            </a:r>
            <a:r>
              <a:rPr lang="en-US" sz="4800" dirty="0" smtClean="0">
                <a:solidFill>
                  <a:srgbClr val="FF0000"/>
                </a:solidFill>
                <a:cs typeface="Times New Roman" pitchFamily="18" charset="0"/>
                <a:sym typeface="Times New Roman" pitchFamily="18" charset="0"/>
              </a:rPr>
              <a:t>didn’t      </a:t>
            </a:r>
            <a:r>
              <a:rPr lang="en-US" sz="3600" dirty="0" smtClean="0">
                <a:solidFill>
                  <a:srgbClr val="FF0000"/>
                </a:solidFill>
                <a:cs typeface="Times New Roman" pitchFamily="18" charset="0"/>
                <a:sym typeface="Times New Roman" pitchFamily="18" charset="0"/>
              </a:rPr>
              <a:t>1</a:t>
            </a:r>
          </a:p>
          <a:p>
            <a:r>
              <a:rPr lang="en-US" sz="3600" dirty="0" smtClean="0">
                <a:solidFill>
                  <a:srgbClr val="FF0000"/>
                </a:solidFill>
                <a:cs typeface="Times New Roman" pitchFamily="18" charset="0"/>
                <a:sym typeface="Times New Roman" pitchFamily="18" charset="0"/>
              </a:rPr>
              <a:t>    Did                1  ?</a:t>
            </a:r>
          </a:p>
          <a:p>
            <a:endParaRPr lang="en-US" sz="3600" dirty="0" smtClean="0">
              <a:solidFill>
                <a:srgbClr val="FF0000"/>
              </a:solidFill>
              <a:cs typeface="Times New Roman" pitchFamily="18" charset="0"/>
              <a:sym typeface="Times New Roman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cs typeface="Times New Roman" pitchFamily="18" charset="0"/>
                <a:sym typeface="Times New Roman" pitchFamily="18" charset="0"/>
              </a:rPr>
              <a:t>Wh</a:t>
            </a:r>
            <a:r>
              <a:rPr lang="en-US" sz="3600" dirty="0" smtClean="0">
                <a:solidFill>
                  <a:srgbClr val="FF0000"/>
                </a:solidFill>
                <a:cs typeface="Times New Roman" pitchFamily="18" charset="0"/>
                <a:sym typeface="Times New Roman" pitchFamily="18" charset="0"/>
              </a:rPr>
              <a:t>  did                1 ?</a:t>
            </a:r>
          </a:p>
          <a:p>
            <a:endParaRPr lang="en-US" sz="2400" dirty="0" smtClean="0">
              <a:solidFill>
                <a:srgbClr val="FF0000"/>
              </a:solidFill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1619672" y="1988840"/>
            <a:ext cx="792088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627784" y="1844824"/>
            <a:ext cx="936104" cy="8640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1619672" y="2996952"/>
            <a:ext cx="792088" cy="72008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971600" y="2132856"/>
            <a:ext cx="504056" cy="504056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971600" y="3068960"/>
            <a:ext cx="504056" cy="576064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283968" y="2780928"/>
            <a:ext cx="936104" cy="8640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683568" y="3789040"/>
            <a:ext cx="720080" cy="72008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2555776" y="3717032"/>
            <a:ext cx="792088" cy="72008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563888" y="3573016"/>
            <a:ext cx="936104" cy="8640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2771800" y="4941168"/>
            <a:ext cx="792088" cy="72008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851920" y="4797152"/>
            <a:ext cx="936104" cy="8640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764704"/>
            <a:ext cx="7162800" cy="1143000"/>
          </a:xfrm>
        </p:spPr>
        <p:txBody>
          <a:bodyPr/>
          <a:lstStyle/>
          <a:p>
            <a:r>
              <a:rPr lang="ru-RU" sz="3200" dirty="0" smtClean="0"/>
              <a:t>Сделай из утвердительных предложений отрицательные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en-US" dirty="0" smtClean="0"/>
              <a:t>I </a:t>
            </a:r>
            <a:r>
              <a:rPr lang="en-US" smtClean="0"/>
              <a:t>went shopping yesterday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He watched TV  yesterday.</a:t>
            </a:r>
          </a:p>
          <a:p>
            <a:r>
              <a:rPr lang="en-US" dirty="0" smtClean="0"/>
              <a:t>3. She played tennis yesterday.</a:t>
            </a:r>
          </a:p>
          <a:p>
            <a:r>
              <a:rPr lang="en-US" dirty="0" smtClean="0"/>
              <a:t>4. They swam in the river.</a:t>
            </a:r>
          </a:p>
          <a:p>
            <a:r>
              <a:rPr lang="en-US" dirty="0" smtClean="0"/>
              <a:t>5. Tim flew a kite yesterday.</a:t>
            </a:r>
          </a:p>
          <a:p>
            <a:r>
              <a:rPr lang="en-US" dirty="0" smtClean="0"/>
              <a:t>6. Jane did her homework.</a:t>
            </a:r>
          </a:p>
          <a:p>
            <a:r>
              <a:rPr lang="en-US" dirty="0" smtClean="0"/>
              <a:t>7. My mother laid the table.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Неправильные глаголы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- was/were – been</a:t>
            </a:r>
          </a:p>
          <a:p>
            <a:r>
              <a:rPr lang="en-US" dirty="0" smtClean="0"/>
              <a:t>Begin – began – begun</a:t>
            </a:r>
          </a:p>
          <a:p>
            <a:r>
              <a:rPr lang="en-US" dirty="0" smtClean="0"/>
              <a:t>Break – broke – broken</a:t>
            </a:r>
          </a:p>
          <a:p>
            <a:r>
              <a:rPr lang="en-US" dirty="0" smtClean="0"/>
              <a:t>Bring – brought – brought</a:t>
            </a:r>
          </a:p>
          <a:p>
            <a:r>
              <a:rPr lang="en-US" dirty="0" smtClean="0"/>
              <a:t>Buy – bought – bought</a:t>
            </a:r>
          </a:p>
          <a:p>
            <a:r>
              <a:rPr lang="en-US" dirty="0" smtClean="0"/>
              <a:t>Choose- - chose – chosen</a:t>
            </a:r>
          </a:p>
          <a:p>
            <a:r>
              <a:rPr lang="en-US" dirty="0" smtClean="0"/>
              <a:t>Come – came - come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132856"/>
            <a:ext cx="33123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708920"/>
            <a:ext cx="28803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284984"/>
            <a:ext cx="27363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861048"/>
            <a:ext cx="33123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4509120"/>
            <a:ext cx="30963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157192"/>
            <a:ext cx="29523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5733256"/>
            <a:ext cx="24482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Неправильные глаголы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Cut</a:t>
            </a:r>
            <a:r>
              <a:rPr lang="ru-RU" dirty="0" smtClean="0"/>
              <a:t> – </a:t>
            </a:r>
            <a:r>
              <a:rPr lang="en-US" dirty="0" smtClean="0"/>
              <a:t>cut</a:t>
            </a:r>
            <a:r>
              <a:rPr lang="ru-RU" dirty="0" smtClean="0"/>
              <a:t> – </a:t>
            </a:r>
            <a:r>
              <a:rPr lang="en-US" dirty="0" smtClean="0"/>
              <a:t>cut</a:t>
            </a:r>
          </a:p>
          <a:p>
            <a:pPr marL="0" indent="0">
              <a:buNone/>
            </a:pPr>
            <a:r>
              <a:rPr lang="en-US" dirty="0" smtClean="0"/>
              <a:t>Do – did –done</a:t>
            </a:r>
          </a:p>
          <a:p>
            <a:pPr marL="0" indent="0">
              <a:buNone/>
            </a:pPr>
            <a:r>
              <a:rPr lang="en-US" dirty="0" smtClean="0"/>
              <a:t>Draw – drew – drawn</a:t>
            </a:r>
          </a:p>
          <a:p>
            <a:pPr marL="0" indent="0">
              <a:buNone/>
            </a:pPr>
            <a:r>
              <a:rPr lang="en-US" dirty="0" smtClean="0"/>
              <a:t>Drink – drank – drunk</a:t>
            </a:r>
          </a:p>
          <a:p>
            <a:pPr marL="0" indent="0">
              <a:buNone/>
            </a:pPr>
            <a:r>
              <a:rPr lang="en-US" dirty="0" smtClean="0"/>
              <a:t>Eat – ate – eaten</a:t>
            </a:r>
          </a:p>
          <a:p>
            <a:pPr marL="0" indent="0">
              <a:buNone/>
            </a:pPr>
            <a:r>
              <a:rPr lang="en-US" dirty="0" smtClean="0"/>
              <a:t>Fall – fell – fallen</a:t>
            </a:r>
          </a:p>
          <a:p>
            <a:pPr marL="0" indent="0">
              <a:buNone/>
            </a:pPr>
            <a:r>
              <a:rPr lang="en-US" dirty="0" smtClean="0"/>
              <a:t>Feed – fed - fed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204864"/>
            <a:ext cx="18722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9692" y="2708920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284984"/>
            <a:ext cx="25922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71378" y="3861048"/>
            <a:ext cx="26642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8772" y="4509120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76872" y="4984576"/>
            <a:ext cx="20882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71378" y="5565204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– found – found</a:t>
            </a:r>
          </a:p>
          <a:p>
            <a:pPr marL="0" indent="0">
              <a:buNone/>
            </a:pPr>
            <a:r>
              <a:rPr lang="en-US" dirty="0" smtClean="0"/>
              <a:t>Fly – flew – flown</a:t>
            </a:r>
          </a:p>
          <a:p>
            <a:pPr marL="0" indent="0">
              <a:buNone/>
            </a:pPr>
            <a:r>
              <a:rPr lang="en-US" dirty="0" smtClean="0"/>
              <a:t>Forget – forgot – forgotten</a:t>
            </a:r>
          </a:p>
          <a:p>
            <a:pPr marL="0" indent="0">
              <a:buNone/>
            </a:pPr>
            <a:r>
              <a:rPr lang="en-US" dirty="0" smtClean="0"/>
              <a:t>Get – got – </a:t>
            </a:r>
            <a:r>
              <a:rPr lang="en-US" dirty="0" smtClean="0"/>
              <a:t>got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Give </a:t>
            </a:r>
            <a:r>
              <a:rPr lang="en-US" dirty="0" smtClean="0"/>
              <a:t>– gave - given</a:t>
            </a:r>
          </a:p>
          <a:p>
            <a:pPr marL="0" indent="0">
              <a:buNone/>
            </a:pPr>
            <a:r>
              <a:rPr lang="en-US" dirty="0" smtClean="0"/>
              <a:t>Go – went - gone</a:t>
            </a:r>
          </a:p>
          <a:p>
            <a:pPr marL="0" indent="0">
              <a:buNone/>
            </a:pPr>
            <a:r>
              <a:rPr lang="en-US" dirty="0" smtClean="0"/>
              <a:t>Have – had - had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132856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708920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284984"/>
            <a:ext cx="31683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41054" y="3933056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39566" y="4522626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157192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5661248"/>
            <a:ext cx="18722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Автор: Кузнецова Анна Николаевна,</a:t>
            </a:r>
          </a:p>
          <a:p>
            <a:pPr marL="0" indent="0">
              <a:buNone/>
            </a:pPr>
            <a:r>
              <a:rPr lang="ru-RU" dirty="0"/>
              <a:t>у</a:t>
            </a:r>
            <a:r>
              <a:rPr lang="ru-RU" dirty="0" smtClean="0"/>
              <a:t>читель английского языка</a:t>
            </a:r>
          </a:p>
          <a:p>
            <a:pPr marL="0" indent="0">
              <a:buNone/>
            </a:pPr>
            <a:r>
              <a:rPr lang="ru-RU" dirty="0" smtClean="0"/>
              <a:t>МБОУ «НОШ №63» г. Кемерово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9016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81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386BDC-2047-46AF-AE89-3A60F42B56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TS010336811</Template>
  <TotalTime>0</TotalTime>
  <Words>290</Words>
  <Application>Microsoft Office PowerPoint</Application>
  <PresentationFormat>Экран (4:3)</PresentationFormat>
  <Paragraphs>65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TS010336811</vt:lpstr>
      <vt:lpstr>Past Simple</vt:lpstr>
      <vt:lpstr>Спутники Past Simple</vt:lpstr>
      <vt:lpstr>Презентация PowerPoint</vt:lpstr>
      <vt:lpstr>Презентация PowerPoint</vt:lpstr>
      <vt:lpstr>Сделай из утвердительных предложений отрицательные</vt:lpstr>
      <vt:lpstr>Неправильные глаголы</vt:lpstr>
      <vt:lpstr>Неправильные глаголы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2013-03-20T15:04:58Z</dcterms:created>
  <dcterms:modified xsi:type="dcterms:W3CDTF">2014-11-09T16:02:05Z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