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8" r:id="rId4"/>
    <p:sldId id="258" r:id="rId5"/>
    <p:sldId id="259" r:id="rId6"/>
    <p:sldId id="261" r:id="rId7"/>
    <p:sldId id="262" r:id="rId8"/>
    <p:sldId id="263" r:id="rId9"/>
    <p:sldId id="264" r:id="rId10"/>
    <p:sldId id="265" r:id="rId11"/>
    <p:sldId id="266" r:id="rId12"/>
    <p:sldId id="25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D185F2B-A0B4-412B-92A1-46C3E693F86C}" type="datetimeFigureOut">
              <a:rPr lang="ru-RU" smtClean="0"/>
              <a:t>12.11.2014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050E62-17DC-4F78-93B8-93DFA399AD71}" type="slidenum">
              <a:rPr lang="ru-RU" smtClean="0"/>
              <a:t>‹#›</a:t>
            </a:fld>
            <a:endParaRPr lang="ru-RU"/>
          </a:p>
        </p:txBody>
      </p:sp>
    </p:spTree>
    <p:extLst>
      <p:ext uri="{BB962C8B-B14F-4D97-AF65-F5344CB8AC3E}">
        <p14:creationId xmlns:p14="http://schemas.microsoft.com/office/powerpoint/2010/main" val="238799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185F2B-A0B4-412B-92A1-46C3E693F86C}" type="datetimeFigureOut">
              <a:rPr lang="ru-RU" smtClean="0"/>
              <a:t>12.11.2014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050E62-17DC-4F78-93B8-93DFA399AD71}" type="slidenum">
              <a:rPr lang="ru-RU" smtClean="0"/>
              <a:t>‹#›</a:t>
            </a:fld>
            <a:endParaRPr lang="ru-RU"/>
          </a:p>
        </p:txBody>
      </p:sp>
    </p:spTree>
    <p:extLst>
      <p:ext uri="{BB962C8B-B14F-4D97-AF65-F5344CB8AC3E}">
        <p14:creationId xmlns:p14="http://schemas.microsoft.com/office/powerpoint/2010/main" val="3363838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185F2B-A0B4-412B-92A1-46C3E693F86C}" type="datetimeFigureOut">
              <a:rPr lang="ru-RU" smtClean="0"/>
              <a:t>12.11.2014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050E62-17DC-4F78-93B8-93DFA399AD71}" type="slidenum">
              <a:rPr lang="ru-RU" smtClean="0"/>
              <a:t>‹#›</a:t>
            </a:fld>
            <a:endParaRPr lang="ru-RU"/>
          </a:p>
        </p:txBody>
      </p:sp>
    </p:spTree>
    <p:extLst>
      <p:ext uri="{BB962C8B-B14F-4D97-AF65-F5344CB8AC3E}">
        <p14:creationId xmlns:p14="http://schemas.microsoft.com/office/powerpoint/2010/main" val="3111668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185F2B-A0B4-412B-92A1-46C3E693F86C}" type="datetimeFigureOut">
              <a:rPr lang="ru-RU" smtClean="0"/>
              <a:t>12.11.2014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050E62-17DC-4F78-93B8-93DFA399AD71}" type="slidenum">
              <a:rPr lang="ru-RU" smtClean="0"/>
              <a:t>‹#›</a:t>
            </a:fld>
            <a:endParaRPr lang="ru-RU"/>
          </a:p>
        </p:txBody>
      </p:sp>
    </p:spTree>
    <p:extLst>
      <p:ext uri="{BB962C8B-B14F-4D97-AF65-F5344CB8AC3E}">
        <p14:creationId xmlns:p14="http://schemas.microsoft.com/office/powerpoint/2010/main" val="197666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D185F2B-A0B4-412B-92A1-46C3E693F86C}" type="datetimeFigureOut">
              <a:rPr lang="ru-RU" smtClean="0"/>
              <a:t>12.11.2014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050E62-17DC-4F78-93B8-93DFA399AD71}" type="slidenum">
              <a:rPr lang="ru-RU" smtClean="0"/>
              <a:t>‹#›</a:t>
            </a:fld>
            <a:endParaRPr lang="ru-RU"/>
          </a:p>
        </p:txBody>
      </p:sp>
    </p:spTree>
    <p:extLst>
      <p:ext uri="{BB962C8B-B14F-4D97-AF65-F5344CB8AC3E}">
        <p14:creationId xmlns:p14="http://schemas.microsoft.com/office/powerpoint/2010/main" val="3856801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D185F2B-A0B4-412B-92A1-46C3E693F86C}" type="datetimeFigureOut">
              <a:rPr lang="ru-RU" smtClean="0"/>
              <a:t>12.11.2014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050E62-17DC-4F78-93B8-93DFA399AD71}" type="slidenum">
              <a:rPr lang="ru-RU" smtClean="0"/>
              <a:t>‹#›</a:t>
            </a:fld>
            <a:endParaRPr lang="ru-RU"/>
          </a:p>
        </p:txBody>
      </p:sp>
    </p:spTree>
    <p:extLst>
      <p:ext uri="{BB962C8B-B14F-4D97-AF65-F5344CB8AC3E}">
        <p14:creationId xmlns:p14="http://schemas.microsoft.com/office/powerpoint/2010/main" val="1072523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D185F2B-A0B4-412B-92A1-46C3E693F86C}" type="datetimeFigureOut">
              <a:rPr lang="ru-RU" smtClean="0"/>
              <a:t>12.11.2014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9050E62-17DC-4F78-93B8-93DFA399AD71}" type="slidenum">
              <a:rPr lang="ru-RU" smtClean="0"/>
              <a:t>‹#›</a:t>
            </a:fld>
            <a:endParaRPr lang="ru-RU"/>
          </a:p>
        </p:txBody>
      </p:sp>
    </p:spTree>
    <p:extLst>
      <p:ext uri="{BB962C8B-B14F-4D97-AF65-F5344CB8AC3E}">
        <p14:creationId xmlns:p14="http://schemas.microsoft.com/office/powerpoint/2010/main" val="882534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D185F2B-A0B4-412B-92A1-46C3E693F86C}" type="datetimeFigureOut">
              <a:rPr lang="ru-RU" smtClean="0"/>
              <a:t>12.11.2014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9050E62-17DC-4F78-93B8-93DFA399AD71}" type="slidenum">
              <a:rPr lang="ru-RU" smtClean="0"/>
              <a:t>‹#›</a:t>
            </a:fld>
            <a:endParaRPr lang="ru-RU"/>
          </a:p>
        </p:txBody>
      </p:sp>
    </p:spTree>
    <p:extLst>
      <p:ext uri="{BB962C8B-B14F-4D97-AF65-F5344CB8AC3E}">
        <p14:creationId xmlns:p14="http://schemas.microsoft.com/office/powerpoint/2010/main" val="2962125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185F2B-A0B4-412B-92A1-46C3E693F86C}" type="datetimeFigureOut">
              <a:rPr lang="ru-RU" smtClean="0"/>
              <a:t>12.11.2014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9050E62-17DC-4F78-93B8-93DFA399AD71}" type="slidenum">
              <a:rPr lang="ru-RU" smtClean="0"/>
              <a:t>‹#›</a:t>
            </a:fld>
            <a:endParaRPr lang="ru-RU"/>
          </a:p>
        </p:txBody>
      </p:sp>
    </p:spTree>
    <p:extLst>
      <p:ext uri="{BB962C8B-B14F-4D97-AF65-F5344CB8AC3E}">
        <p14:creationId xmlns:p14="http://schemas.microsoft.com/office/powerpoint/2010/main" val="386370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D185F2B-A0B4-412B-92A1-46C3E693F86C}" type="datetimeFigureOut">
              <a:rPr lang="ru-RU" smtClean="0"/>
              <a:t>12.11.2014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050E62-17DC-4F78-93B8-93DFA399AD71}" type="slidenum">
              <a:rPr lang="ru-RU" smtClean="0"/>
              <a:t>‹#›</a:t>
            </a:fld>
            <a:endParaRPr lang="ru-RU"/>
          </a:p>
        </p:txBody>
      </p:sp>
    </p:spTree>
    <p:extLst>
      <p:ext uri="{BB962C8B-B14F-4D97-AF65-F5344CB8AC3E}">
        <p14:creationId xmlns:p14="http://schemas.microsoft.com/office/powerpoint/2010/main" val="126694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D185F2B-A0B4-412B-92A1-46C3E693F86C}" type="datetimeFigureOut">
              <a:rPr lang="ru-RU" smtClean="0"/>
              <a:t>12.11.2014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050E62-17DC-4F78-93B8-93DFA399AD71}" type="slidenum">
              <a:rPr lang="ru-RU" smtClean="0"/>
              <a:t>‹#›</a:t>
            </a:fld>
            <a:endParaRPr lang="ru-RU"/>
          </a:p>
        </p:txBody>
      </p:sp>
    </p:spTree>
    <p:extLst>
      <p:ext uri="{BB962C8B-B14F-4D97-AF65-F5344CB8AC3E}">
        <p14:creationId xmlns:p14="http://schemas.microsoft.com/office/powerpoint/2010/main" val="277283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DnDiag">
          <a:fgClr>
            <a:schemeClr val="bg1">
              <a:lumMod val="75000"/>
            </a:schemeClr>
          </a:fgClr>
          <a:bgClr>
            <a:srgbClr val="92D050"/>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85F2B-A0B4-412B-92A1-46C3E693F86C}" type="datetimeFigureOut">
              <a:rPr lang="ru-RU" smtClean="0"/>
              <a:t>12.11.2014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50E62-17DC-4F78-93B8-93DFA399AD71}" type="slidenum">
              <a:rPr lang="ru-RU" smtClean="0"/>
              <a:t>‹#›</a:t>
            </a:fld>
            <a:endParaRPr lang="ru-RU"/>
          </a:p>
        </p:txBody>
      </p:sp>
    </p:spTree>
    <p:extLst>
      <p:ext uri="{BB962C8B-B14F-4D97-AF65-F5344CB8AC3E}">
        <p14:creationId xmlns:p14="http://schemas.microsoft.com/office/powerpoint/2010/main" val="2163117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http://www.rpknavigator.ru/img/db/29366.jpg" TargetMode="External"/><Relationship Id="rId13" Type="http://schemas.openxmlformats.org/officeDocument/2006/relationships/hyperlink" Target="http://im3-tub-ru.yandex.net/i?id=376a851e52c8e6f96e0deae0d4f08aaf-82-144&amp;n=21" TargetMode="External"/><Relationship Id="rId3" Type="http://schemas.openxmlformats.org/officeDocument/2006/relationships/hyperlink" Target="http://s6.hostingkartinok.com/uploads/images/2013/04/6610180fef2e879309a80f5adc5c7bba.jpg" TargetMode="External"/><Relationship Id="rId7" Type="http://schemas.openxmlformats.org/officeDocument/2006/relationships/hyperlink" Target="http://www.idealtime.ru/admin/pictures/45026b.jpg" TargetMode="External"/><Relationship Id="rId12" Type="http://schemas.openxmlformats.org/officeDocument/2006/relationships/hyperlink" Target="http://blog.walii.es/wp-content/uploads/2010/04/nixie_clock_big_1.jpg" TargetMode="External"/><Relationship Id="rId2" Type="http://schemas.openxmlformats.org/officeDocument/2006/relationships/hyperlink" Target="http://www.ikirov.ru/files/1201/Kompozicija-iz-chasov-5988.jpg" TargetMode="External"/><Relationship Id="rId1" Type="http://schemas.openxmlformats.org/officeDocument/2006/relationships/slideLayout" Target="../slideLayouts/slideLayout7.xml"/><Relationship Id="rId6" Type="http://schemas.openxmlformats.org/officeDocument/2006/relationships/hyperlink" Target="http://www.bhpsnj.org/cms/lib5/NJ01001806/Centricity/Domain/351/hourglass.jpg" TargetMode="External"/><Relationship Id="rId11" Type="http://schemas.openxmlformats.org/officeDocument/2006/relationships/hyperlink" Target="http://www.brilliantstore.com/pimagesl/l_fp-yw364b.jpg" TargetMode="External"/><Relationship Id="rId5" Type="http://schemas.openxmlformats.org/officeDocument/2006/relationships/hyperlink" Target="http://www.kisa-bilgi.com/resim/su-saati.jpg" TargetMode="External"/><Relationship Id="rId10" Type="http://schemas.openxmlformats.org/officeDocument/2006/relationships/hyperlink" Target="http://www.ifoundwatch.com/cj/large/T5K421.jpg" TargetMode="External"/><Relationship Id="rId4" Type="http://schemas.openxmlformats.org/officeDocument/2006/relationships/hyperlink" Target="http://cdn1.imhonet.ru/photos/out/310594cd/1271491_source.jpg" TargetMode="External"/><Relationship Id="rId9" Type="http://schemas.openxmlformats.org/officeDocument/2006/relationships/hyperlink" Target="http://l-goods.ru/uploads/images/brendy/dalvey/chasy-ohotnika-karmannye-na-tsepochke-kvartsevye-00421.jp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707212"/>
            <a:ext cx="8393452" cy="1569660"/>
          </a:xfrm>
          <a:prstGeom prst="rect">
            <a:avLst/>
          </a:prstGeom>
          <a:noFill/>
        </p:spPr>
        <p:txBody>
          <a:bodyPr wrap="none" rtlCol="0">
            <a:spAutoFit/>
          </a:bodyPr>
          <a:lstStyle/>
          <a:p>
            <a:pPr algn="ctr"/>
            <a:r>
              <a:rPr lang="en-US" sz="9600" b="1" dirty="0" smtClean="0">
                <a:solidFill>
                  <a:srgbClr val="FF0000"/>
                </a:solidFill>
                <a:effectLst>
                  <a:outerShdw blurRad="38100" dist="38100" dir="2700000" algn="tl">
                    <a:srgbClr val="000000">
                      <a:alpha val="43137"/>
                    </a:srgbClr>
                  </a:outerShdw>
                </a:effectLst>
              </a:rPr>
              <a:t>It’s time for me!</a:t>
            </a:r>
            <a:endParaRPr lang="ru-RU" sz="9600" b="1" dirty="0">
              <a:solidFill>
                <a:srgbClr val="FF0000"/>
              </a:solidFill>
              <a:effectLst>
                <a:outerShdw blurRad="38100" dist="38100" dir="2700000" algn="tl">
                  <a:srgbClr val="000000">
                    <a:alpha val="43137"/>
                  </a:srgbClr>
                </a:outerShdw>
              </a:effectLst>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276872"/>
            <a:ext cx="40005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956395" y="3877072"/>
            <a:ext cx="3856948" cy="2677656"/>
          </a:xfrm>
          <a:prstGeom prst="rect">
            <a:avLst/>
          </a:prstGeom>
          <a:noFill/>
        </p:spPr>
        <p:txBody>
          <a:bodyPr wrap="square" rtlCol="0">
            <a:spAutoFit/>
          </a:bodyPr>
          <a:lstStyle/>
          <a:p>
            <a:r>
              <a:rPr lang="ru-RU" sz="2800" b="1" dirty="0" smtClean="0">
                <a:solidFill>
                  <a:srgbClr val="7030A0"/>
                </a:solidFill>
                <a:effectLst>
                  <a:outerShdw blurRad="38100" dist="38100" dir="2700000" algn="tl">
                    <a:srgbClr val="000000">
                      <a:alpha val="43137"/>
                    </a:srgbClr>
                  </a:outerShdw>
                </a:effectLst>
              </a:rPr>
              <a:t>ГБОУ СОШНО 265</a:t>
            </a:r>
          </a:p>
          <a:p>
            <a:r>
              <a:rPr lang="ru-RU" sz="2800" b="1" dirty="0" err="1" smtClean="0">
                <a:solidFill>
                  <a:srgbClr val="7030A0"/>
                </a:solidFill>
                <a:effectLst>
                  <a:outerShdw blurRad="38100" dist="38100" dir="2700000" algn="tl">
                    <a:srgbClr val="000000">
                      <a:alpha val="43137"/>
                    </a:srgbClr>
                  </a:outerShdw>
                </a:effectLst>
              </a:rPr>
              <a:t>Г.Москва</a:t>
            </a:r>
            <a:endParaRPr lang="ru-RU" sz="2800" b="1" dirty="0" smtClean="0">
              <a:solidFill>
                <a:srgbClr val="7030A0"/>
              </a:solidFill>
              <a:effectLst>
                <a:outerShdw blurRad="38100" dist="38100" dir="2700000" algn="tl">
                  <a:srgbClr val="000000">
                    <a:alpha val="43137"/>
                  </a:srgbClr>
                </a:outerShdw>
              </a:effectLst>
            </a:endParaRPr>
          </a:p>
          <a:p>
            <a:r>
              <a:rPr lang="ru-RU" sz="2800" b="1" dirty="0" smtClean="0">
                <a:solidFill>
                  <a:srgbClr val="7030A0"/>
                </a:solidFill>
                <a:effectLst>
                  <a:outerShdw blurRad="38100" dist="38100" dir="2700000" algn="tl">
                    <a:srgbClr val="000000">
                      <a:alpha val="43137"/>
                    </a:srgbClr>
                  </a:outerShdw>
                </a:effectLst>
              </a:rPr>
              <a:t>Учитель английского языка</a:t>
            </a:r>
          </a:p>
          <a:p>
            <a:r>
              <a:rPr lang="ru-RU" sz="2800" b="1" dirty="0" err="1" smtClean="0">
                <a:solidFill>
                  <a:srgbClr val="7030A0"/>
                </a:solidFill>
                <a:effectLst>
                  <a:outerShdw blurRad="38100" dist="38100" dir="2700000" algn="tl">
                    <a:srgbClr val="000000">
                      <a:alpha val="43137"/>
                    </a:srgbClr>
                  </a:outerShdw>
                </a:effectLst>
              </a:rPr>
              <a:t>Немтинова</a:t>
            </a:r>
            <a:r>
              <a:rPr lang="ru-RU" sz="2800" b="1" dirty="0" smtClean="0">
                <a:solidFill>
                  <a:srgbClr val="7030A0"/>
                </a:solidFill>
                <a:effectLst>
                  <a:outerShdw blurRad="38100" dist="38100" dir="2700000" algn="tl">
                    <a:srgbClr val="000000">
                      <a:alpha val="43137"/>
                    </a:srgbClr>
                  </a:outerShdw>
                </a:effectLst>
              </a:rPr>
              <a:t> Людмила Сергеевна</a:t>
            </a:r>
            <a:endParaRPr lang="ru-RU" sz="28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0793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12968" cy="2554545"/>
          </a:xfrm>
          <a:prstGeom prst="rect">
            <a:avLst/>
          </a:prstGeom>
        </p:spPr>
        <p:txBody>
          <a:bodyPr wrap="square">
            <a:spAutoFit/>
          </a:bodyPr>
          <a:lstStyle/>
          <a:p>
            <a:pPr algn="ctr"/>
            <a:r>
              <a:rPr lang="en-US" sz="4000" b="1" dirty="0" smtClean="0">
                <a:solidFill>
                  <a:srgbClr val="00B0F0"/>
                </a:solidFill>
                <a:effectLst>
                  <a:outerShdw blurRad="38100" dist="38100" dir="2700000" algn="tl">
                    <a:srgbClr val="000000">
                      <a:alpha val="43137"/>
                    </a:srgbClr>
                  </a:outerShdw>
                </a:effectLst>
              </a:rPr>
              <a:t>Today, quartz clocks* and watches are popular. Quartz clocks are very accurate. You can see quartz clocks in calculators and computers.</a:t>
            </a:r>
            <a:endParaRPr lang="ru-RU" sz="4000" b="1" dirty="0">
              <a:solidFill>
                <a:srgbClr val="00B0F0"/>
              </a:solidFill>
              <a:effectLst>
                <a:outerShdw blurRad="38100" dist="38100" dir="2700000" algn="tl">
                  <a:srgbClr val="000000">
                    <a:alpha val="43137"/>
                  </a:srgbClr>
                </a:outerShdw>
              </a:effectLs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5585" y="3140967"/>
            <a:ext cx="3120821" cy="3120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2691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424936" cy="1323439"/>
          </a:xfrm>
          <a:prstGeom prst="rect">
            <a:avLst/>
          </a:prstGeom>
        </p:spPr>
        <p:txBody>
          <a:bodyPr wrap="square">
            <a:spAutoFit/>
          </a:bodyPr>
          <a:lstStyle/>
          <a:p>
            <a:pPr algn="ctr"/>
            <a:r>
              <a:rPr lang="en-US" sz="4000" b="1" dirty="0" smtClean="0">
                <a:solidFill>
                  <a:schemeClr val="accent4">
                    <a:lumMod val="75000"/>
                  </a:schemeClr>
                </a:solidFill>
                <a:effectLst>
                  <a:outerShdw blurRad="38100" dist="38100" dir="2700000" algn="tl">
                    <a:srgbClr val="000000">
                      <a:alpha val="43137"/>
                    </a:srgbClr>
                  </a:outerShdw>
                </a:effectLst>
              </a:rPr>
              <a:t>But the most accurate clock is the atomic clock.</a:t>
            </a:r>
            <a:endParaRPr lang="ru-RU" sz="4000" b="1" dirty="0">
              <a:solidFill>
                <a:schemeClr val="accent4">
                  <a:lumMod val="75000"/>
                </a:schemeClr>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5962" y="2780927"/>
            <a:ext cx="5280334" cy="3040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0385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7"/>
            <a:ext cx="8712968" cy="5724644"/>
          </a:xfrm>
          <a:prstGeom prst="rect">
            <a:avLst/>
          </a:prstGeom>
        </p:spPr>
        <p:txBody>
          <a:bodyPr wrap="square">
            <a:spAutoFit/>
          </a:bodyPr>
          <a:lstStyle/>
          <a:p>
            <a:pPr algn="ctr"/>
            <a:r>
              <a:rPr lang="ru-RU" sz="6000" b="1" dirty="0" smtClean="0">
                <a:solidFill>
                  <a:srgbClr val="0070C0"/>
                </a:solidFill>
                <a:hlinkClick r:id="rId2"/>
              </a:rPr>
              <a:t>Источники</a:t>
            </a:r>
            <a:endParaRPr lang="en-US" sz="6000" b="1" dirty="0" smtClean="0">
              <a:solidFill>
                <a:srgbClr val="0070C0"/>
              </a:solidFill>
              <a:hlinkClick r:id="rId2"/>
            </a:endParaRPr>
          </a:p>
          <a:p>
            <a:pPr marL="285750" indent="-285750">
              <a:buFont typeface="Wingdings" pitchFamily="2" charset="2"/>
              <a:buChar char="q"/>
            </a:pPr>
            <a:endParaRPr lang="en-US" b="1" dirty="0">
              <a:solidFill>
                <a:srgbClr val="0070C0"/>
              </a:solidFill>
              <a:hlinkClick r:id="rId2"/>
            </a:endParaRPr>
          </a:p>
          <a:p>
            <a:pPr marL="285750" indent="-285750">
              <a:buFont typeface="Wingdings" pitchFamily="2" charset="2"/>
              <a:buChar char="q"/>
            </a:pPr>
            <a:endParaRPr lang="en-US" b="1" dirty="0" smtClean="0">
              <a:solidFill>
                <a:srgbClr val="0070C0"/>
              </a:solidFill>
              <a:hlinkClick r:id="rId2"/>
            </a:endParaRPr>
          </a:p>
          <a:p>
            <a:pPr marL="285750" indent="-285750">
              <a:buFont typeface="Wingdings" pitchFamily="2" charset="2"/>
              <a:buChar char="q"/>
            </a:pPr>
            <a:r>
              <a:rPr lang="en-US" b="1" dirty="0" smtClean="0">
                <a:solidFill>
                  <a:srgbClr val="0070C0"/>
                </a:solidFill>
                <a:hlinkClick r:id="rId2"/>
              </a:rPr>
              <a:t>http://www.ikirov.ru/files/1201/Kompozicija-iz-chasov-5988.jpg</a:t>
            </a:r>
            <a:endParaRPr lang="en-US" b="1" dirty="0" smtClean="0">
              <a:solidFill>
                <a:srgbClr val="0070C0"/>
              </a:solidFill>
            </a:endParaRPr>
          </a:p>
          <a:p>
            <a:pPr marL="285750" indent="-285750">
              <a:buFont typeface="Wingdings" pitchFamily="2" charset="2"/>
              <a:buChar char="q"/>
            </a:pPr>
            <a:r>
              <a:rPr lang="en-US" b="1" dirty="0" smtClean="0">
                <a:solidFill>
                  <a:srgbClr val="0070C0"/>
                </a:solidFill>
                <a:hlinkClick r:id="rId3"/>
              </a:rPr>
              <a:t>http://s6.hostingkartinok.com/uploads/images/2013/04/6610180fef2e879309a80f5adc5c7bba.jpg</a:t>
            </a:r>
            <a:endParaRPr lang="en-US" b="1" dirty="0" smtClean="0">
              <a:solidFill>
                <a:srgbClr val="0070C0"/>
              </a:solidFill>
            </a:endParaRPr>
          </a:p>
          <a:p>
            <a:pPr marL="285750" indent="-285750">
              <a:buFont typeface="Wingdings" pitchFamily="2" charset="2"/>
              <a:buChar char="q"/>
            </a:pPr>
            <a:r>
              <a:rPr lang="en-US" b="1" dirty="0" smtClean="0">
                <a:solidFill>
                  <a:srgbClr val="0070C0"/>
                </a:solidFill>
                <a:hlinkClick r:id="rId4"/>
              </a:rPr>
              <a:t>http://cdn1.imhonet.ru/photos/out/310594cd/1271491_source.jpg</a:t>
            </a:r>
            <a:endParaRPr lang="en-US" b="1" dirty="0" smtClean="0">
              <a:solidFill>
                <a:srgbClr val="0070C0"/>
              </a:solidFill>
            </a:endParaRPr>
          </a:p>
          <a:p>
            <a:pPr marL="285750" indent="-285750">
              <a:buFont typeface="Wingdings" pitchFamily="2" charset="2"/>
              <a:buChar char="q"/>
            </a:pPr>
            <a:r>
              <a:rPr lang="en-US" b="1" dirty="0" smtClean="0">
                <a:solidFill>
                  <a:srgbClr val="0070C0"/>
                </a:solidFill>
                <a:hlinkClick r:id="rId5"/>
              </a:rPr>
              <a:t>http://www.kisa-bilgi.com/resim/su-saati.jpg</a:t>
            </a:r>
            <a:endParaRPr lang="en-US" b="1" dirty="0" smtClean="0">
              <a:solidFill>
                <a:srgbClr val="0070C0"/>
              </a:solidFill>
            </a:endParaRPr>
          </a:p>
          <a:p>
            <a:pPr marL="285750" indent="-285750">
              <a:buFont typeface="Wingdings" pitchFamily="2" charset="2"/>
              <a:buChar char="q"/>
            </a:pPr>
            <a:r>
              <a:rPr lang="en-US" b="1" dirty="0" smtClean="0">
                <a:solidFill>
                  <a:srgbClr val="0070C0"/>
                </a:solidFill>
                <a:hlinkClick r:id="rId6"/>
              </a:rPr>
              <a:t>http://www.bhpsnj.org/cms/lib5/NJ01001806/Centricity/Domain/351/hourglass.jpg</a:t>
            </a:r>
            <a:endParaRPr lang="en-US" b="1" dirty="0" smtClean="0">
              <a:solidFill>
                <a:srgbClr val="0070C0"/>
              </a:solidFill>
            </a:endParaRPr>
          </a:p>
          <a:p>
            <a:pPr marL="285750" indent="-285750">
              <a:buFont typeface="Wingdings" pitchFamily="2" charset="2"/>
              <a:buChar char="q"/>
            </a:pPr>
            <a:r>
              <a:rPr lang="en-US" b="1" dirty="0" smtClean="0">
                <a:solidFill>
                  <a:srgbClr val="0070C0"/>
                </a:solidFill>
                <a:hlinkClick r:id="rId7"/>
              </a:rPr>
              <a:t>http://www.idealtime.ru/admin/pictures/45026b.jpg</a:t>
            </a:r>
            <a:endParaRPr lang="en-US" b="1" dirty="0" smtClean="0">
              <a:solidFill>
                <a:srgbClr val="0070C0"/>
              </a:solidFill>
            </a:endParaRPr>
          </a:p>
          <a:p>
            <a:pPr marL="285750" indent="-285750">
              <a:buFont typeface="Wingdings" pitchFamily="2" charset="2"/>
              <a:buChar char="q"/>
            </a:pPr>
            <a:r>
              <a:rPr lang="en-US" b="1" dirty="0" smtClean="0">
                <a:solidFill>
                  <a:srgbClr val="0070C0"/>
                </a:solidFill>
                <a:hlinkClick r:id="rId8"/>
              </a:rPr>
              <a:t>http://www.rpknavigator.ru/img/db/29366.jpg</a:t>
            </a:r>
            <a:endParaRPr lang="en-US" b="1" dirty="0" smtClean="0">
              <a:solidFill>
                <a:srgbClr val="0070C0"/>
              </a:solidFill>
            </a:endParaRPr>
          </a:p>
          <a:p>
            <a:pPr marL="285750" indent="-285750">
              <a:buFont typeface="Wingdings" pitchFamily="2" charset="2"/>
              <a:buChar char="q"/>
            </a:pPr>
            <a:r>
              <a:rPr lang="en-US" b="1" dirty="0" smtClean="0">
                <a:solidFill>
                  <a:srgbClr val="0070C0"/>
                </a:solidFill>
                <a:hlinkClick r:id="rId9"/>
              </a:rPr>
              <a:t>http://l-goods.ru/uploads/images/brendy/dalvey/chasy-ohotnika-karmannye-na-tsepochke-kvartsevye-00421.jpg</a:t>
            </a:r>
            <a:endParaRPr lang="en-US" b="1" dirty="0" smtClean="0">
              <a:solidFill>
                <a:srgbClr val="0070C0"/>
              </a:solidFill>
            </a:endParaRPr>
          </a:p>
          <a:p>
            <a:pPr marL="285750" indent="-285750">
              <a:buFont typeface="Wingdings" pitchFamily="2" charset="2"/>
              <a:buChar char="q"/>
            </a:pPr>
            <a:r>
              <a:rPr lang="en-US" b="1" dirty="0" smtClean="0">
                <a:solidFill>
                  <a:srgbClr val="0070C0"/>
                </a:solidFill>
                <a:hlinkClick r:id="rId10"/>
              </a:rPr>
              <a:t>http://www.ifoundwatch.com/cj/large/T5K421.jpg</a:t>
            </a:r>
            <a:endParaRPr lang="en-US" b="1" dirty="0" smtClean="0">
              <a:solidFill>
                <a:srgbClr val="0070C0"/>
              </a:solidFill>
            </a:endParaRPr>
          </a:p>
          <a:p>
            <a:pPr marL="285750" indent="-285750">
              <a:buFont typeface="Wingdings" pitchFamily="2" charset="2"/>
              <a:buChar char="q"/>
            </a:pPr>
            <a:r>
              <a:rPr lang="en-US" b="1" dirty="0" smtClean="0">
                <a:solidFill>
                  <a:srgbClr val="0070C0"/>
                </a:solidFill>
                <a:hlinkClick r:id="rId11"/>
              </a:rPr>
              <a:t>http://www.brilliantstore.com/pimagesl/l_fp-yw364b.jpg</a:t>
            </a:r>
            <a:endParaRPr lang="en-US" b="1" dirty="0" smtClean="0">
              <a:solidFill>
                <a:srgbClr val="0070C0"/>
              </a:solidFill>
            </a:endParaRPr>
          </a:p>
          <a:p>
            <a:pPr marL="285750" indent="-285750">
              <a:buFont typeface="Wingdings" pitchFamily="2" charset="2"/>
              <a:buChar char="q"/>
            </a:pPr>
            <a:r>
              <a:rPr lang="en-US" b="1" dirty="0" smtClean="0">
                <a:solidFill>
                  <a:srgbClr val="0070C0"/>
                </a:solidFill>
                <a:hlinkClick r:id="rId12"/>
              </a:rPr>
              <a:t>http://blog.walii.es/wp-content/uploads/2010/04/nixie_clock_big_1.jpg</a:t>
            </a:r>
            <a:endParaRPr lang="ru-RU" b="1" dirty="0" smtClean="0">
              <a:solidFill>
                <a:srgbClr val="0070C0"/>
              </a:solidFill>
            </a:endParaRPr>
          </a:p>
          <a:p>
            <a:pPr marL="285750" indent="-285750">
              <a:buFont typeface="Wingdings" pitchFamily="2" charset="2"/>
              <a:buChar char="q"/>
            </a:pPr>
            <a:r>
              <a:rPr lang="en-US" b="1" dirty="0" smtClean="0">
                <a:solidFill>
                  <a:srgbClr val="0070C0"/>
                </a:solidFill>
                <a:hlinkClick r:id="rId13"/>
              </a:rPr>
              <a:t>http://im3-tub-ru.yandex.net/i?id=376a851e52c8e6f96e0deae0d4f08aaf-82-144&amp;n=21</a:t>
            </a:r>
            <a:endParaRPr lang="ru-RU" b="1" dirty="0" smtClean="0">
              <a:solidFill>
                <a:srgbClr val="0070C0"/>
              </a:solidFill>
            </a:endParaRPr>
          </a:p>
          <a:p>
            <a:pPr marL="285750" indent="-285750">
              <a:buFont typeface="Arial" pitchFamily="34" charset="0"/>
              <a:buChar char="•"/>
            </a:pPr>
            <a:endParaRPr lang="ru-RU" b="1" dirty="0">
              <a:solidFill>
                <a:srgbClr val="0070C0"/>
              </a:solidFill>
            </a:endParaRPr>
          </a:p>
        </p:txBody>
      </p:sp>
    </p:spTree>
    <p:extLst>
      <p:ext uri="{BB962C8B-B14F-4D97-AF65-F5344CB8AC3E}">
        <p14:creationId xmlns:p14="http://schemas.microsoft.com/office/powerpoint/2010/main" val="5101439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9"/>
            <a:ext cx="8712968" cy="4247317"/>
          </a:xfrm>
          <a:prstGeom prst="rect">
            <a:avLst/>
          </a:prstGeom>
        </p:spPr>
        <p:txBody>
          <a:bodyPr wrap="square">
            <a:spAutoFit/>
          </a:bodyPr>
          <a:lstStyle/>
          <a:p>
            <a:r>
              <a:rPr lang="en-US" sz="5400" b="1" dirty="0" smtClean="0">
                <a:solidFill>
                  <a:srgbClr val="C00000"/>
                </a:solidFill>
              </a:rPr>
              <a:t>later </a:t>
            </a:r>
            <a:r>
              <a:rPr lang="ru-RU" sz="5400" b="1" dirty="0" smtClean="0">
                <a:solidFill>
                  <a:srgbClr val="C00000"/>
                </a:solidFill>
              </a:rPr>
              <a:t>позднее </a:t>
            </a:r>
            <a:endParaRPr lang="en-US" sz="5400" b="1" dirty="0" smtClean="0">
              <a:solidFill>
                <a:srgbClr val="C00000"/>
              </a:solidFill>
            </a:endParaRPr>
          </a:p>
          <a:p>
            <a:r>
              <a:rPr lang="en-US" sz="5400" b="1" dirty="0" smtClean="0">
                <a:solidFill>
                  <a:srgbClr val="C00000"/>
                </a:solidFill>
              </a:rPr>
              <a:t>to use [</a:t>
            </a:r>
            <a:r>
              <a:rPr lang="en-US" sz="5400" b="1" dirty="0" err="1" smtClean="0">
                <a:solidFill>
                  <a:srgbClr val="C00000"/>
                </a:solidFill>
              </a:rPr>
              <a:t>ju:z</a:t>
            </a:r>
            <a:r>
              <a:rPr lang="en-US" sz="5400" b="1" dirty="0" smtClean="0">
                <a:solidFill>
                  <a:srgbClr val="C00000"/>
                </a:solidFill>
              </a:rPr>
              <a:t>]  </a:t>
            </a:r>
            <a:r>
              <a:rPr lang="ru-RU" sz="5400" b="1" dirty="0" smtClean="0">
                <a:solidFill>
                  <a:srgbClr val="C00000"/>
                </a:solidFill>
              </a:rPr>
              <a:t>пользоваться </a:t>
            </a:r>
            <a:endParaRPr lang="en-US" sz="5400" b="1" dirty="0" smtClean="0">
              <a:solidFill>
                <a:srgbClr val="C00000"/>
              </a:solidFill>
            </a:endParaRPr>
          </a:p>
          <a:p>
            <a:r>
              <a:rPr lang="en-US" sz="5400" b="1" dirty="0" smtClean="0">
                <a:solidFill>
                  <a:srgbClr val="C00000"/>
                </a:solidFill>
              </a:rPr>
              <a:t>to appear [</a:t>
            </a:r>
            <a:r>
              <a:rPr lang="en-US" sz="5400" b="1" dirty="0" err="1" smtClean="0">
                <a:solidFill>
                  <a:srgbClr val="C00000"/>
                </a:solidFill>
              </a:rPr>
              <a:t>əˈpɪə</a:t>
            </a:r>
            <a:r>
              <a:rPr lang="en-US" sz="5400" b="1" dirty="0" smtClean="0">
                <a:solidFill>
                  <a:srgbClr val="C00000"/>
                </a:solidFill>
              </a:rPr>
              <a:t>]</a:t>
            </a:r>
            <a:r>
              <a:rPr lang="en-US" sz="5400" b="1" dirty="0">
                <a:solidFill>
                  <a:srgbClr val="C00000"/>
                </a:solidFill>
              </a:rPr>
              <a:t> </a:t>
            </a:r>
            <a:r>
              <a:rPr lang="ru-RU" sz="5400" b="1" dirty="0" smtClean="0">
                <a:solidFill>
                  <a:srgbClr val="C00000"/>
                </a:solidFill>
              </a:rPr>
              <a:t>появляться </a:t>
            </a:r>
            <a:endParaRPr lang="en-US" sz="5400" b="1" dirty="0" smtClean="0">
              <a:solidFill>
                <a:srgbClr val="C00000"/>
              </a:solidFill>
            </a:endParaRPr>
          </a:p>
          <a:p>
            <a:r>
              <a:rPr lang="en-US" sz="5400" b="1" dirty="0" smtClean="0">
                <a:solidFill>
                  <a:srgbClr val="C00000"/>
                </a:solidFill>
              </a:rPr>
              <a:t>a tower</a:t>
            </a:r>
            <a:r>
              <a:rPr lang="en-US" sz="5400" b="1" dirty="0">
                <a:solidFill>
                  <a:srgbClr val="C00000"/>
                </a:solidFill>
              </a:rPr>
              <a:t> </a:t>
            </a:r>
            <a:r>
              <a:rPr lang="en-US" sz="5400" b="1" dirty="0" smtClean="0">
                <a:solidFill>
                  <a:srgbClr val="C00000"/>
                </a:solidFill>
              </a:rPr>
              <a:t>[ˈ</a:t>
            </a:r>
            <a:r>
              <a:rPr lang="en-US" sz="5400" b="1" dirty="0" err="1" smtClean="0">
                <a:solidFill>
                  <a:srgbClr val="C00000"/>
                </a:solidFill>
              </a:rPr>
              <a:t>taʊə</a:t>
            </a:r>
            <a:r>
              <a:rPr lang="en-US" sz="5400" b="1" dirty="0" smtClean="0">
                <a:solidFill>
                  <a:srgbClr val="C00000"/>
                </a:solidFill>
              </a:rPr>
              <a:t>] </a:t>
            </a:r>
            <a:r>
              <a:rPr lang="ru-RU" sz="5400" b="1" dirty="0" smtClean="0">
                <a:solidFill>
                  <a:srgbClr val="C00000"/>
                </a:solidFill>
              </a:rPr>
              <a:t>башня</a:t>
            </a:r>
            <a:endParaRPr lang="en-US" sz="5400" b="1" dirty="0" smtClean="0">
              <a:solidFill>
                <a:srgbClr val="C00000"/>
              </a:solidFill>
            </a:endParaRPr>
          </a:p>
          <a:p>
            <a:endParaRPr lang="ru-RU" sz="5400" b="1" dirty="0">
              <a:solidFill>
                <a:srgbClr val="C00000"/>
              </a:solidFill>
            </a:endParaRPr>
          </a:p>
        </p:txBody>
      </p:sp>
    </p:spTree>
    <p:extLst>
      <p:ext uri="{BB962C8B-B14F-4D97-AF65-F5344CB8AC3E}">
        <p14:creationId xmlns:p14="http://schemas.microsoft.com/office/powerpoint/2010/main" val="865940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260648"/>
            <a:ext cx="8928992" cy="5078313"/>
          </a:xfrm>
          <a:prstGeom prst="rect">
            <a:avLst/>
          </a:prstGeom>
        </p:spPr>
        <p:txBody>
          <a:bodyPr wrap="square">
            <a:spAutoFit/>
          </a:bodyPr>
          <a:lstStyle/>
          <a:p>
            <a:r>
              <a:rPr lang="en-US" sz="5400" b="1" dirty="0" smtClean="0">
                <a:solidFill>
                  <a:srgbClr val="0070C0"/>
                </a:solidFill>
              </a:rPr>
              <a:t>accurate ['</a:t>
            </a:r>
            <a:r>
              <a:rPr lang="en-US" sz="5400" b="1" dirty="0" err="1" smtClean="0">
                <a:solidFill>
                  <a:srgbClr val="0070C0"/>
                </a:solidFill>
              </a:rPr>
              <a:t>aekjarot</a:t>
            </a:r>
            <a:r>
              <a:rPr lang="en-US" sz="5400" b="1" dirty="0" smtClean="0">
                <a:solidFill>
                  <a:srgbClr val="0070C0"/>
                </a:solidFill>
              </a:rPr>
              <a:t>] </a:t>
            </a:r>
            <a:r>
              <a:rPr lang="ru-RU" sz="5400" b="1" dirty="0" smtClean="0">
                <a:solidFill>
                  <a:srgbClr val="0070C0"/>
                </a:solidFill>
              </a:rPr>
              <a:t>точный, правильный</a:t>
            </a:r>
          </a:p>
          <a:p>
            <a:r>
              <a:rPr lang="en-US" sz="5400" b="1" dirty="0" smtClean="0">
                <a:solidFill>
                  <a:srgbClr val="0070C0"/>
                </a:solidFill>
              </a:rPr>
              <a:t>bell [</a:t>
            </a:r>
            <a:r>
              <a:rPr lang="en-US" sz="5400" b="1" dirty="0" err="1" smtClean="0">
                <a:solidFill>
                  <a:srgbClr val="0070C0"/>
                </a:solidFill>
              </a:rPr>
              <a:t>bel</a:t>
            </a:r>
            <a:r>
              <a:rPr lang="en-US" sz="5400" b="1" dirty="0" smtClean="0">
                <a:solidFill>
                  <a:srgbClr val="0070C0"/>
                </a:solidFill>
              </a:rPr>
              <a:t>] n 1) </a:t>
            </a:r>
            <a:r>
              <a:rPr lang="ru-RU" sz="5400" b="1" dirty="0" smtClean="0">
                <a:solidFill>
                  <a:srgbClr val="0070C0"/>
                </a:solidFill>
              </a:rPr>
              <a:t>колокол 2) звонок (звук) </a:t>
            </a:r>
            <a:endParaRPr lang="en-US" sz="5400" b="1" dirty="0" smtClean="0">
              <a:solidFill>
                <a:srgbClr val="0070C0"/>
              </a:solidFill>
            </a:endParaRPr>
          </a:p>
          <a:p>
            <a:r>
              <a:rPr lang="en-US" sz="5400" b="1" dirty="0" smtClean="0">
                <a:solidFill>
                  <a:srgbClr val="0070C0"/>
                </a:solidFill>
              </a:rPr>
              <a:t>early [ˈ</a:t>
            </a:r>
            <a:r>
              <a:rPr lang="en-US" sz="5400" b="1" dirty="0" err="1" smtClean="0">
                <a:solidFill>
                  <a:srgbClr val="0070C0"/>
                </a:solidFill>
              </a:rPr>
              <a:t>ɜːlɪ</a:t>
            </a:r>
            <a:r>
              <a:rPr lang="en-US" sz="5400" b="1" dirty="0" smtClean="0">
                <a:solidFill>
                  <a:srgbClr val="0070C0"/>
                </a:solidFill>
              </a:rPr>
              <a:t>] </a:t>
            </a:r>
            <a:r>
              <a:rPr lang="ru-RU" sz="5400" b="1" dirty="0" smtClean="0">
                <a:solidFill>
                  <a:srgbClr val="0070C0"/>
                </a:solidFill>
              </a:rPr>
              <a:t>ранний</a:t>
            </a:r>
            <a:r>
              <a:rPr lang="en-US" sz="5400" b="1" dirty="0" smtClean="0">
                <a:solidFill>
                  <a:srgbClr val="0070C0"/>
                </a:solidFill>
              </a:rPr>
              <a:t>, </a:t>
            </a:r>
            <a:r>
              <a:rPr lang="ru-RU" sz="5400" b="1" dirty="0" smtClean="0">
                <a:solidFill>
                  <a:srgbClr val="0070C0"/>
                </a:solidFill>
              </a:rPr>
              <a:t>древний </a:t>
            </a:r>
            <a:endParaRPr lang="en-US" sz="5400" b="1" dirty="0" smtClean="0">
              <a:solidFill>
                <a:srgbClr val="0070C0"/>
              </a:solidFill>
            </a:endParaRPr>
          </a:p>
          <a:p>
            <a:r>
              <a:rPr lang="en-US" sz="5400" b="1" dirty="0" smtClean="0">
                <a:solidFill>
                  <a:srgbClr val="0070C0"/>
                </a:solidFill>
              </a:rPr>
              <a:t>first [</a:t>
            </a:r>
            <a:r>
              <a:rPr lang="en-US" sz="5400" b="1" dirty="0" err="1" smtClean="0">
                <a:solidFill>
                  <a:srgbClr val="0070C0"/>
                </a:solidFill>
              </a:rPr>
              <a:t>fɜ:st</a:t>
            </a:r>
            <a:r>
              <a:rPr lang="en-US" sz="5400" b="1" dirty="0" smtClean="0">
                <a:solidFill>
                  <a:srgbClr val="0070C0"/>
                </a:solidFill>
              </a:rPr>
              <a:t>] </a:t>
            </a:r>
            <a:r>
              <a:rPr lang="ru-RU" sz="5400" b="1" dirty="0" smtClean="0">
                <a:solidFill>
                  <a:srgbClr val="0070C0"/>
                </a:solidFill>
              </a:rPr>
              <a:t>первый</a:t>
            </a:r>
            <a:r>
              <a:rPr lang="en-US" sz="5400" b="1" dirty="0" smtClean="0">
                <a:solidFill>
                  <a:srgbClr val="0070C0"/>
                </a:solidFill>
              </a:rPr>
              <a:t>,</a:t>
            </a:r>
            <a:r>
              <a:rPr lang="ru-RU" sz="5400" b="1" dirty="0" smtClean="0">
                <a:solidFill>
                  <a:srgbClr val="0070C0"/>
                </a:solidFill>
              </a:rPr>
              <a:t> сначала</a:t>
            </a:r>
            <a:endParaRPr lang="ru-RU" sz="5400" b="1" dirty="0">
              <a:solidFill>
                <a:srgbClr val="0070C0"/>
              </a:solidFill>
            </a:endParaRPr>
          </a:p>
        </p:txBody>
      </p:sp>
    </p:spTree>
    <p:extLst>
      <p:ext uri="{BB962C8B-B14F-4D97-AF65-F5344CB8AC3E}">
        <p14:creationId xmlns:p14="http://schemas.microsoft.com/office/powerpoint/2010/main" val="2719323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892480" cy="2554545"/>
          </a:xfrm>
          <a:prstGeom prst="rect">
            <a:avLst/>
          </a:prstGeom>
        </p:spPr>
        <p:txBody>
          <a:bodyPr wrap="square">
            <a:spAutoFit/>
          </a:bodyPr>
          <a:lstStyle/>
          <a:p>
            <a:pPr algn="ctr"/>
            <a:r>
              <a:rPr lang="en-US" sz="4000" b="1" dirty="0" smtClean="0">
                <a:solidFill>
                  <a:srgbClr val="FF0000"/>
                </a:solidFill>
                <a:effectLst>
                  <a:outerShdw blurRad="38100" dist="38100" dir="2700000" algn="tl">
                    <a:srgbClr val="000000">
                      <a:alpha val="43137"/>
                    </a:srgbClr>
                  </a:outerShdw>
                </a:effectLst>
              </a:rPr>
              <a:t>Early people did not have clocks. But they had many ideas of how to tell the time. First, they told the time by </a:t>
            </a:r>
            <a:r>
              <a:rPr lang="en-US" sz="4000" b="1" i="1" dirty="0" smtClean="0">
                <a:solidFill>
                  <a:srgbClr val="FF0000"/>
                </a:solidFill>
                <a:effectLst>
                  <a:outerShdw blurRad="38100" dist="38100" dir="2700000" algn="tl">
                    <a:srgbClr val="000000">
                      <a:alpha val="43137"/>
                    </a:srgbClr>
                  </a:outerShdw>
                </a:effectLst>
              </a:rPr>
              <a:t>the sun </a:t>
            </a:r>
            <a:r>
              <a:rPr lang="en-US" sz="4000" b="1" dirty="0" smtClean="0">
                <a:solidFill>
                  <a:srgbClr val="FF0000"/>
                </a:solidFill>
                <a:effectLst>
                  <a:outerShdw blurRad="38100" dist="38100" dir="2700000" algn="tl">
                    <a:srgbClr val="000000">
                      <a:alpha val="43137"/>
                    </a:srgbClr>
                  </a:outerShdw>
                </a:effectLst>
              </a:rPr>
              <a:t>and later, they began to use </a:t>
            </a:r>
            <a:r>
              <a:rPr lang="en-US" sz="4000" b="1" i="1" dirty="0" smtClean="0">
                <a:solidFill>
                  <a:srgbClr val="FF0000"/>
                </a:solidFill>
                <a:effectLst>
                  <a:outerShdw blurRad="38100" dist="38100" dir="2700000" algn="tl">
                    <a:srgbClr val="000000">
                      <a:alpha val="43137"/>
                    </a:srgbClr>
                  </a:outerShdw>
                </a:effectLst>
              </a:rPr>
              <a:t>sun clocks</a:t>
            </a:r>
            <a:r>
              <a:rPr lang="en-US" sz="4000" b="1" dirty="0" smtClean="0">
                <a:solidFill>
                  <a:srgbClr val="FF0000"/>
                </a:solidFill>
                <a:effectLst>
                  <a:outerShdw blurRad="38100" dist="38100" dir="2700000" algn="tl">
                    <a:srgbClr val="000000">
                      <a:alpha val="43137"/>
                    </a:srgbClr>
                  </a:outerShdw>
                </a:effectLst>
              </a:rPr>
              <a:t>.</a:t>
            </a:r>
            <a:endParaRPr lang="ru-RU" sz="4000" b="1" dirty="0">
              <a:solidFill>
                <a:srgbClr val="FF0000"/>
              </a:solidFill>
              <a:effectLst>
                <a:outerShdw blurRad="38100" dist="38100" dir="2700000" algn="tl">
                  <a:srgbClr val="000000">
                    <a:alpha val="43137"/>
                  </a:srgbClr>
                </a:outerShdw>
              </a:effectLst>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3068960"/>
            <a:ext cx="34671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89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640960" cy="3785652"/>
          </a:xfrm>
          <a:prstGeom prst="rect">
            <a:avLst/>
          </a:prstGeom>
        </p:spPr>
        <p:txBody>
          <a:bodyPr wrap="square">
            <a:spAutoFit/>
          </a:bodyPr>
          <a:lstStyle/>
          <a:p>
            <a:r>
              <a:rPr lang="en-US" sz="4000" b="1" dirty="0" smtClean="0">
                <a:solidFill>
                  <a:srgbClr val="0070C0"/>
                </a:solidFill>
                <a:effectLst>
                  <a:outerShdw blurRad="38100" dist="38100" dir="2700000" algn="tl">
                    <a:srgbClr val="000000">
                      <a:alpha val="43137"/>
                    </a:srgbClr>
                  </a:outerShdw>
                </a:effectLst>
              </a:rPr>
              <a:t>But sun clocks were good only on sunny days and people made water clocks. Water clocks were better than sun clocks because they told the time during the day and at night. They were more accurate than sun clocks. </a:t>
            </a:r>
            <a:endParaRPr lang="ru-RU" sz="4000" b="1" dirty="0">
              <a:solidFill>
                <a:srgbClr val="0070C0"/>
              </a:solidFill>
              <a:effectLst>
                <a:outerShdw blurRad="38100" dist="38100" dir="2700000" algn="tl">
                  <a:srgbClr val="000000">
                    <a:alpha val="43137"/>
                  </a:srgbClr>
                </a:outerShdw>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0896" y="4077072"/>
            <a:ext cx="3403104" cy="25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067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3"/>
            <a:ext cx="8136904" cy="1323439"/>
          </a:xfrm>
          <a:prstGeom prst="rect">
            <a:avLst/>
          </a:prstGeom>
        </p:spPr>
        <p:txBody>
          <a:bodyPr wrap="square">
            <a:spAutoFit/>
          </a:bodyPr>
          <a:lstStyle/>
          <a:p>
            <a:pPr algn="ctr"/>
            <a:r>
              <a:rPr lang="en-US" sz="4000" b="1" dirty="0" smtClean="0">
                <a:solidFill>
                  <a:srgbClr val="00B050"/>
                </a:solidFill>
                <a:effectLst>
                  <a:outerShdw blurRad="38100" dist="38100" dir="2700000" algn="tl">
                    <a:srgbClr val="000000">
                      <a:alpha val="43137"/>
                    </a:srgbClr>
                  </a:outerShdw>
                </a:effectLst>
              </a:rPr>
              <a:t>People also used the </a:t>
            </a:r>
            <a:r>
              <a:rPr lang="en-US" sz="4000" b="1" dirty="0" smtClean="0">
                <a:solidFill>
                  <a:srgbClr val="00B050"/>
                </a:solidFill>
                <a:effectLst>
                  <a:outerShdw blurRad="38100" dist="38100" dir="2700000" algn="tl">
                    <a:srgbClr val="000000">
                      <a:alpha val="43137"/>
                    </a:srgbClr>
                  </a:outerShdw>
                </a:effectLst>
              </a:rPr>
              <a:t>hourglass </a:t>
            </a:r>
            <a:r>
              <a:rPr lang="en-US" sz="4000" b="1" dirty="0" smtClean="0">
                <a:solidFill>
                  <a:srgbClr val="00B050"/>
                </a:solidFill>
                <a:effectLst>
                  <a:outerShdw blurRad="38100" dist="38100" dir="2700000" algn="tl">
                    <a:srgbClr val="000000">
                      <a:alpha val="43137"/>
                    </a:srgbClr>
                  </a:outerShdw>
                </a:effectLst>
              </a:rPr>
              <a:t>or sandglass to tell the time.</a:t>
            </a:r>
            <a:endParaRPr lang="ru-RU" sz="4000" b="1" dirty="0">
              <a:solidFill>
                <a:srgbClr val="00B050"/>
              </a:solidFill>
              <a:effectLst>
                <a:outerShdw blurRad="38100" dist="38100" dir="2700000" algn="tl">
                  <a:srgbClr val="000000">
                    <a:alpha val="43137"/>
                  </a:srgbClr>
                </a:outerShdw>
              </a:effectLst>
            </a:endParaRPr>
          </a:p>
        </p:txBody>
      </p:sp>
      <p:pic>
        <p:nvPicPr>
          <p:cNvPr id="5122"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7917" l="3274" r="98214"/>
                    </a14:imgEffect>
                  </a14:imgLayer>
                </a14:imgProps>
              </a:ext>
              <a:ext uri="{28A0092B-C50C-407E-A947-70E740481C1C}">
                <a14:useLocalDpi xmlns:a14="http://schemas.microsoft.com/office/drawing/2010/main" val="0"/>
              </a:ext>
            </a:extLst>
          </a:blip>
          <a:srcRect/>
          <a:stretch>
            <a:fillRect/>
          </a:stretch>
        </p:blipFill>
        <p:spPr bwMode="auto">
          <a:xfrm>
            <a:off x="2699792" y="2184686"/>
            <a:ext cx="3528392"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070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71800" y="332657"/>
            <a:ext cx="6372200" cy="4401205"/>
          </a:xfrm>
          <a:prstGeom prst="rect">
            <a:avLst/>
          </a:prstGeom>
        </p:spPr>
        <p:txBody>
          <a:bodyPr wrap="square">
            <a:spAutoFit/>
          </a:bodyPr>
          <a:lstStyle/>
          <a:p>
            <a:pPr algn="ctr"/>
            <a:r>
              <a:rPr lang="en-US" sz="4000" b="1" dirty="0" smtClean="0">
                <a:solidFill>
                  <a:srgbClr val="002060"/>
                </a:solidFill>
                <a:effectLst>
                  <a:outerShdw blurRad="38100" dist="38100" dir="2700000" algn="tl">
                    <a:srgbClr val="000000">
                      <a:alpha val="43137"/>
                    </a:srgbClr>
                  </a:outerShdw>
                </a:effectLst>
              </a:rPr>
              <a:t>Then the first mechanical </a:t>
            </a:r>
            <a:r>
              <a:rPr lang="en-US" sz="4000" b="1" dirty="0" smtClean="0">
                <a:solidFill>
                  <a:srgbClr val="002060"/>
                </a:solidFill>
                <a:effectLst>
                  <a:outerShdw blurRad="38100" dist="38100" dir="2700000" algn="tl">
                    <a:srgbClr val="000000">
                      <a:alpha val="43137"/>
                    </a:srgbClr>
                  </a:outerShdw>
                </a:effectLst>
              </a:rPr>
              <a:t>clocks </a:t>
            </a:r>
            <a:r>
              <a:rPr lang="en-US" sz="4000" b="1" dirty="0" smtClean="0">
                <a:solidFill>
                  <a:srgbClr val="002060"/>
                </a:solidFill>
                <a:effectLst>
                  <a:outerShdw blurRad="38100" dist="38100" dir="2700000" algn="tl">
                    <a:srgbClr val="000000">
                      <a:alpha val="43137"/>
                    </a:srgbClr>
                  </a:outerShdw>
                </a:effectLst>
              </a:rPr>
              <a:t>appeared. They were very big and heavy. Some of them were with bells and people put them in large towers. Later clocks became smaller.</a:t>
            </a:r>
            <a:endParaRPr lang="ru-RU" sz="4000" b="1" dirty="0">
              <a:solidFill>
                <a:srgbClr val="002060"/>
              </a:solidFill>
              <a:effectLst>
                <a:outerShdw blurRad="38100" dist="38100" dir="2700000" algn="tl">
                  <a:srgbClr val="000000">
                    <a:alpha val="43137"/>
                  </a:srgbClr>
                </a:outerShdw>
              </a:effectLst>
            </a:endParaRPr>
          </a:p>
        </p:txBody>
      </p:sp>
      <p:pic>
        <p:nvPicPr>
          <p:cNvPr id="7170" name="Picture 2"/>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467" b="98131" l="0" r="98565"/>
                    </a14:imgEffect>
                  </a14:imgLayer>
                </a14:imgProps>
              </a:ext>
              <a:ext uri="{28A0092B-C50C-407E-A947-70E740481C1C}">
                <a14:useLocalDpi xmlns:a14="http://schemas.microsoft.com/office/drawing/2010/main" val="0"/>
              </a:ext>
            </a:extLst>
          </a:blip>
          <a:srcRect/>
          <a:stretch>
            <a:fillRect/>
          </a:stretch>
        </p:blipFill>
        <p:spPr bwMode="auto">
          <a:xfrm>
            <a:off x="117500" y="1124744"/>
            <a:ext cx="2654300" cy="543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060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5"/>
            <a:ext cx="8568952" cy="1938992"/>
          </a:xfrm>
          <a:prstGeom prst="rect">
            <a:avLst/>
          </a:prstGeom>
        </p:spPr>
        <p:txBody>
          <a:bodyPr wrap="square">
            <a:spAutoFit/>
          </a:bodyPr>
          <a:lstStyle/>
          <a:p>
            <a:pPr algn="ctr"/>
            <a:r>
              <a:rPr lang="en-US" sz="4000" b="1" dirty="0" smtClean="0">
                <a:solidFill>
                  <a:srgbClr val="C00000"/>
                </a:solidFill>
                <a:effectLst>
                  <a:outerShdw blurRad="38100" dist="38100" dir="2700000" algn="tl">
                    <a:srgbClr val="000000">
                      <a:alpha val="43137"/>
                    </a:srgbClr>
                  </a:outerShdw>
                </a:effectLst>
              </a:rPr>
              <a:t>Soon the first watches appeared — pocket watches and wristwatches.</a:t>
            </a:r>
          </a:p>
          <a:p>
            <a:pPr algn="ctr"/>
            <a:endParaRPr lang="en-US" sz="4000" b="1" dirty="0"/>
          </a:p>
        </p:txBody>
      </p:sp>
      <p:pic>
        <p:nvPicPr>
          <p:cNvPr id="3075" name="Picture 3"/>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9027" l="4762" r="99405"/>
                    </a14:imgEffect>
                  </a14:imgLayer>
                </a14:imgProps>
              </a:ext>
              <a:ext uri="{28A0092B-C50C-407E-A947-70E740481C1C}">
                <a14:useLocalDpi xmlns:a14="http://schemas.microsoft.com/office/drawing/2010/main" val="0"/>
              </a:ext>
            </a:extLst>
          </a:blip>
          <a:srcRect/>
          <a:stretch>
            <a:fillRect/>
          </a:stretch>
        </p:blipFill>
        <p:spPr bwMode="auto">
          <a:xfrm>
            <a:off x="683568" y="2204863"/>
            <a:ext cx="3200400" cy="391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6056" y="3029611"/>
            <a:ext cx="3112169" cy="3112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671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ppt_x"/>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6"/>
                                        </p:tgtEl>
                                        <p:attrNameLst>
                                          <p:attrName>style.visibility</p:attrName>
                                        </p:attrNameLst>
                                      </p:cBhvr>
                                      <p:to>
                                        <p:strVal val="visible"/>
                                      </p:to>
                                    </p:set>
                                    <p:anim calcmode="lin" valueType="num">
                                      <p:cBhvr additive="base">
                                        <p:cTn id="13" dur="500" fill="hold"/>
                                        <p:tgtEl>
                                          <p:spTgt spid="3076"/>
                                        </p:tgtEl>
                                        <p:attrNameLst>
                                          <p:attrName>ppt_x</p:attrName>
                                        </p:attrNameLst>
                                      </p:cBhvr>
                                      <p:tavLst>
                                        <p:tav tm="0">
                                          <p:val>
                                            <p:strVal val="#ppt_x"/>
                                          </p:val>
                                        </p:tav>
                                        <p:tav tm="100000">
                                          <p:val>
                                            <p:strVal val="#ppt_x"/>
                                          </p:val>
                                        </p:tav>
                                      </p:tavLst>
                                    </p:anim>
                                    <p:anim calcmode="lin" valueType="num">
                                      <p:cBhvr additive="base">
                                        <p:cTn id="14"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550727"/>
            <a:ext cx="8964488" cy="769441"/>
          </a:xfrm>
          <a:prstGeom prst="rect">
            <a:avLst/>
          </a:prstGeom>
        </p:spPr>
        <p:txBody>
          <a:bodyPr wrap="square">
            <a:spAutoFit/>
          </a:bodyPr>
          <a:lstStyle/>
          <a:p>
            <a:pPr algn="ctr"/>
            <a:r>
              <a:rPr lang="en-US" sz="4400" b="1" dirty="0" smtClean="0">
                <a:solidFill>
                  <a:srgbClr val="00B050"/>
                </a:solidFill>
                <a:effectLst>
                  <a:outerShdw blurRad="38100" dist="38100" dir="2700000" algn="tl">
                    <a:srgbClr val="000000">
                      <a:alpha val="43137"/>
                    </a:srgbClr>
                  </a:outerShdw>
                </a:effectLst>
              </a:rPr>
              <a:t>Later people made the electric clock.</a:t>
            </a:r>
            <a:endParaRPr lang="ru-RU" sz="4400" b="1" dirty="0">
              <a:solidFill>
                <a:srgbClr val="00B050"/>
              </a:solidFill>
              <a:effectLst>
                <a:outerShdw blurRad="38100" dist="38100" dir="2700000" algn="tl">
                  <a:srgbClr val="000000">
                    <a:alpha val="43137"/>
                  </a:srgbClr>
                </a:outerShdw>
              </a:effectLst>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1772816"/>
            <a:ext cx="3200400" cy="420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3616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290</Words>
  <Application>Microsoft Office PowerPoint</Application>
  <PresentationFormat>Экран (4:3)</PresentationFormat>
  <Paragraphs>36</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teacher</dc:creator>
  <cp:lastModifiedBy>teacher</cp:lastModifiedBy>
  <cp:revision>8</cp:revision>
  <dcterms:created xsi:type="dcterms:W3CDTF">2014-11-11T18:08:23Z</dcterms:created>
  <dcterms:modified xsi:type="dcterms:W3CDTF">2014-11-12T09:21:32Z</dcterms:modified>
</cp:coreProperties>
</file>