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4C5E6-64FB-4644-A2F4-8D96ECAE277A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3E92E-3945-443B-BADC-8ADA529951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596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3E92E-3945-443B-BADC-8ADA5299512B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D4A-B09A-4B94-8A4E-08374D477072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B136-CF8D-4225-BB0E-9B761A70A45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D4A-B09A-4B94-8A4E-08374D477072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B136-CF8D-4225-BB0E-9B761A70A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D4A-B09A-4B94-8A4E-08374D477072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B136-CF8D-4225-BB0E-9B761A70A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D4A-B09A-4B94-8A4E-08374D477072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B136-CF8D-4225-BB0E-9B761A70A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D4A-B09A-4B94-8A4E-08374D477072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B136-CF8D-4225-BB0E-9B761A70A45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D4A-B09A-4B94-8A4E-08374D477072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B136-CF8D-4225-BB0E-9B761A70A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D4A-B09A-4B94-8A4E-08374D477072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B136-CF8D-4225-BB0E-9B761A70A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D4A-B09A-4B94-8A4E-08374D477072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A9B136-CF8D-4225-BB0E-9B761A70A45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D4A-B09A-4B94-8A4E-08374D477072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B136-CF8D-4225-BB0E-9B761A70A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D4A-B09A-4B94-8A4E-08374D477072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6A9B136-CF8D-4225-BB0E-9B761A70A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7973D4A-B09A-4B94-8A4E-08374D477072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B136-CF8D-4225-BB0E-9B761A70A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7973D4A-B09A-4B94-8A4E-08374D477072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6A9B136-CF8D-4225-BB0E-9B761A70A45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857232"/>
            <a:ext cx="7782288" cy="392909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000" b="1" dirty="0" smtClean="0"/>
              <a:t>Программа</a:t>
            </a:r>
            <a:endParaRPr lang="ru-RU" sz="4000" dirty="0" smtClean="0"/>
          </a:p>
          <a:p>
            <a:pPr algn="ctr"/>
            <a:r>
              <a:rPr lang="ru-RU" sz="4000" b="1" dirty="0" smtClean="0"/>
              <a:t>формирования универсальных учебных действий</a:t>
            </a:r>
            <a:endParaRPr lang="ru-RU" sz="4000" dirty="0" smtClean="0"/>
          </a:p>
          <a:p>
            <a:pPr algn="ctr"/>
            <a:r>
              <a:rPr lang="ru-RU" sz="4000" b="1" dirty="0" smtClean="0"/>
              <a:t>у обучающихся на ступени начального общего </a:t>
            </a:r>
            <a:r>
              <a:rPr lang="ru-RU" sz="4000" b="1" dirty="0" smtClean="0"/>
              <a:t>образования</a:t>
            </a:r>
          </a:p>
          <a:p>
            <a:pPr algn="ctr"/>
            <a:endParaRPr lang="ru-RU" sz="4000" b="1" dirty="0" smtClean="0"/>
          </a:p>
          <a:p>
            <a:pPr algn="ctr"/>
            <a:endParaRPr lang="ru-RU" sz="4000" b="1" dirty="0" smtClean="0"/>
          </a:p>
          <a:p>
            <a:pPr algn="ctr"/>
            <a:r>
              <a:rPr lang="ru-RU" sz="4000" b="1" dirty="0" smtClean="0"/>
              <a:t>                                      </a:t>
            </a:r>
            <a:r>
              <a:rPr lang="ru-RU" sz="3300" b="1" dirty="0" err="1" smtClean="0"/>
              <a:t>Ярощук</a:t>
            </a:r>
            <a:r>
              <a:rPr lang="ru-RU" sz="3300" b="1" dirty="0" smtClean="0"/>
              <a:t> Т.В.</a:t>
            </a:r>
            <a:endParaRPr lang="ru-RU" sz="33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Учебный предмет </a:t>
            </a:r>
            <a:r>
              <a:rPr lang="ru-RU" b="1" dirty="0" smtClean="0"/>
              <a:t>«Изобразительное искусство</a:t>
            </a:r>
            <a:r>
              <a:rPr lang="ru-RU" b="1" dirty="0" smtClean="0"/>
              <a:t>».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Ф</a:t>
            </a:r>
            <a:r>
              <a:rPr lang="ru-RU" dirty="0" smtClean="0"/>
              <a:t>ормирует </a:t>
            </a:r>
            <a:r>
              <a:rPr lang="ru-RU" dirty="0" smtClean="0"/>
              <a:t>все универсальные учебные действия: </a:t>
            </a:r>
          </a:p>
          <a:p>
            <a:pPr algn="ctr">
              <a:buNone/>
            </a:pPr>
            <a:endParaRPr lang="ru-RU" dirty="0" smtClean="0"/>
          </a:p>
          <a:p>
            <a:pPr algn="just"/>
            <a:r>
              <a:rPr lang="ru-RU" dirty="0" smtClean="0"/>
              <a:t> личностные,</a:t>
            </a:r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dirty="0" smtClean="0"/>
              <a:t>регулятивные,</a:t>
            </a:r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dirty="0" smtClean="0"/>
              <a:t>познавательные, </a:t>
            </a:r>
            <a:endParaRPr lang="ru-RU" dirty="0" smtClean="0"/>
          </a:p>
          <a:p>
            <a:pPr algn="just"/>
            <a:r>
              <a:rPr lang="ru-RU" dirty="0" smtClean="0"/>
              <a:t> коммуникативные.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7467600" cy="413732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Курс изобразительного искусства направлен на развитие эмоционально-образного, художественного типа мышления.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329642" cy="591187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dirty="0" smtClean="0"/>
              <a:t>    Расширение </a:t>
            </a:r>
            <a:r>
              <a:rPr lang="ru-RU" sz="2800" u="sng" dirty="0" smtClean="0"/>
              <a:t>познавательной </a:t>
            </a:r>
            <a:r>
              <a:rPr lang="ru-RU" sz="2800" u="sng" dirty="0" smtClean="0"/>
              <a:t>сферы (личностной)</a:t>
            </a:r>
            <a:r>
              <a:rPr lang="ru-RU" sz="2800" dirty="0" smtClean="0"/>
              <a:t> школьников в области изобразительного </a:t>
            </a:r>
            <a:r>
              <a:rPr lang="ru-RU" sz="2800" dirty="0" smtClean="0"/>
              <a:t>искусства происходит постепенно в процессе решения  эвристических заданий, нацеленных на самостоятельный поиск и решение художественно-творческих задач, например,  понимание значения искусства в жизни человека и общества; сравнение шедевров мирового искусства, хранящихся в музеях России (Третьяковская галерея, Эрмитаж, Русский музей) и художественных музеях своего региона и других стран мира;  умение различать основные виды и жанры пластических </a:t>
            </a:r>
            <a:r>
              <a:rPr lang="ru-RU" sz="2800" dirty="0" smtClean="0"/>
              <a:t>искусств.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Формирование</a:t>
            </a:r>
            <a:r>
              <a:rPr lang="ru-RU" b="1" dirty="0" smtClean="0"/>
              <a:t> </a:t>
            </a:r>
            <a:r>
              <a:rPr lang="ru-RU" u="sng" dirty="0" smtClean="0"/>
              <a:t>регулятивных</a:t>
            </a:r>
            <a:r>
              <a:rPr lang="ru-RU" dirty="0" smtClean="0"/>
              <a:t> </a:t>
            </a:r>
            <a:r>
              <a:rPr lang="ru-RU" dirty="0" smtClean="0"/>
              <a:t>универсальных учебных </a:t>
            </a:r>
            <a:r>
              <a:rPr lang="ru-RU" dirty="0" smtClean="0"/>
              <a:t>действий осуществляется в результате продуктивных видов художественно-творческой деятельности. На каждом занятии ученик создаёт уникальный </a:t>
            </a:r>
            <a:r>
              <a:rPr lang="ru-RU" dirty="0" smtClean="0"/>
              <a:t>рисунок (творческий </a:t>
            </a:r>
            <a:r>
              <a:rPr lang="ru-RU" dirty="0" smtClean="0"/>
              <a:t>продукт, произведение), используя выразительные свойства художественных материалов.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7467600" cy="5145435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 </a:t>
            </a:r>
            <a:r>
              <a:rPr lang="ru-RU" u="sng" dirty="0" smtClean="0"/>
              <a:t>Личностные </a:t>
            </a:r>
            <a:r>
              <a:rPr lang="ru-RU" u="sng" dirty="0" smtClean="0"/>
              <a:t>результаты</a:t>
            </a:r>
            <a:r>
              <a:rPr lang="ru-RU" dirty="0"/>
              <a:t> </a:t>
            </a:r>
            <a:r>
              <a:rPr lang="ru-RU" dirty="0" smtClean="0"/>
              <a:t>(познавательные) </a:t>
            </a:r>
            <a:r>
              <a:rPr lang="ru-RU" dirty="0" smtClean="0"/>
              <a:t>проявляются </a:t>
            </a:r>
            <a:r>
              <a:rPr lang="ru-RU" dirty="0" smtClean="0"/>
              <a:t>в авторском стиле юного художника, в умении использовать образный язык изобразительного искусства: цвет, линию, ритм, композицию, объем, фактуру для достижения своих творческих замыслов, в способности моделировать новые образы путём трансформации известных (с использованием средств изобразительного языка).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7467600" cy="5073427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Формирование </a:t>
            </a:r>
            <a:r>
              <a:rPr lang="ru-RU" u="sng" dirty="0" smtClean="0"/>
              <a:t>коммуникативных</a:t>
            </a:r>
            <a:r>
              <a:rPr lang="ru-RU" dirty="0" smtClean="0"/>
              <a:t> универсальных учебных действий</a:t>
            </a:r>
            <a:r>
              <a:rPr lang="ru-RU" i="1" dirty="0" smtClean="0"/>
              <a:t> </a:t>
            </a:r>
            <a:r>
              <a:rPr lang="ru-RU" dirty="0" smtClean="0"/>
              <a:t>в курсе изобразительного искусства обеспечивается в результате диалога субъектов образовательного процесс. Расширение навыков общения происходит в процессе игровых ситуаций, деловых игр, предполагающих многопозиционные роли: художника, зрителя, критика, ценителя искусства.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</TotalTime>
  <Words>260</Words>
  <Application>Microsoft Office PowerPoint</Application>
  <PresentationFormat>Экран (4:3)</PresentationFormat>
  <Paragraphs>19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Презентация PowerPoint</vt:lpstr>
      <vt:lpstr>Учебный предмет «Изобразительное искусство».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Др. пользователь</cp:lastModifiedBy>
  <cp:revision>4</cp:revision>
  <dcterms:created xsi:type="dcterms:W3CDTF">2012-11-18T09:38:44Z</dcterms:created>
  <dcterms:modified xsi:type="dcterms:W3CDTF">2012-11-19T00:00:21Z</dcterms:modified>
</cp:coreProperties>
</file>