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68" r:id="rId6"/>
    <p:sldId id="266" r:id="rId7"/>
    <p:sldId id="271" r:id="rId8"/>
    <p:sldId id="270" r:id="rId9"/>
    <p:sldId id="272" r:id="rId10"/>
    <p:sldId id="292" r:id="rId11"/>
    <p:sldId id="267" r:id="rId12"/>
    <p:sldId id="286" r:id="rId13"/>
    <p:sldId id="287" r:id="rId14"/>
    <p:sldId id="284" r:id="rId15"/>
    <p:sldId id="285" r:id="rId16"/>
    <p:sldId id="265" r:id="rId17"/>
    <p:sldId id="273" r:id="rId18"/>
    <p:sldId id="274" r:id="rId19"/>
    <p:sldId id="263" r:id="rId20"/>
    <p:sldId id="262" r:id="rId21"/>
    <p:sldId id="279" r:id="rId22"/>
    <p:sldId id="297" r:id="rId23"/>
    <p:sldId id="298" r:id="rId24"/>
    <p:sldId id="278" r:id="rId25"/>
    <p:sldId id="290" r:id="rId26"/>
    <p:sldId id="291" r:id="rId27"/>
    <p:sldId id="295" r:id="rId28"/>
    <p:sldId id="261" r:id="rId29"/>
    <p:sldId id="260" r:id="rId30"/>
    <p:sldId id="282" r:id="rId31"/>
    <p:sldId id="283" r:id="rId32"/>
    <p:sldId id="288" r:id="rId33"/>
    <p:sldId id="29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1.xml"/><Relationship Id="rId7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28.xml"/><Relationship Id="rId4" Type="http://schemas.openxmlformats.org/officeDocument/2006/relationships/slide" Target="slide6.xml"/><Relationship Id="rId9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Устный счет.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912768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Подготовила учитель начальных классов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Светлана Олеговна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«Молчанка»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87824" y="2348880"/>
            <a:ext cx="2736304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- 8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63888" y="119675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99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24128" y="3068960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14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47664" y="314096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8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07904" y="5013176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40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95736" y="443711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93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979712" y="191683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27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76056" y="170080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78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20072" y="4365104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Числовые бусы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Из разных цифр сложили бусы.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А в тех кружках, где чисел нет,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Расставьте минусы и плюсы,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Чтоб данный получить ответ.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7544" y="184482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20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75656" y="220486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55776" y="234888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35896" y="234888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6016" y="234888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24128" y="2132856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=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32240" y="1772816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9552" y="3429000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47664" y="3789040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627784" y="393305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707904" y="393305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88024" y="393305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96136" y="3717032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=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804248" y="3356992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4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11560" y="4941168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619672" y="5301208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699792" y="5445224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0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779912" y="5445224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860032" y="5445224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868144" y="5229200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=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876256" y="4869160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475656" y="2276872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-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635896" y="2420888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+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547664" y="3861048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+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707904" y="4005064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-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619672" y="5373216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+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779912" y="5517232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-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-1152128" y="5301208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-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6244E-6 L 0.30312 0.0053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Числовые бусы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Из разных цифр сложили бусы.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А в тех кружках, где чисел нет,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Расставьте минусы и плюсы,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Чтоб данный получить ответ.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7544" y="184482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54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75656" y="220486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55776" y="234888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35896" y="234888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6016" y="234888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11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24128" y="2132856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=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32240" y="1772816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4</a:t>
            </a:r>
            <a:r>
              <a:rPr lang="ru-RU" sz="4400" b="1" dirty="0" smtClean="0">
                <a:solidFill>
                  <a:schemeClr val="bg1"/>
                </a:solidFill>
              </a:rPr>
              <a:t>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9552" y="3429000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72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47664" y="3789040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627784" y="393305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20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707904" y="393305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88024" y="393305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96136" y="3717032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=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804248" y="3356992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11560" y="4941168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</a:t>
            </a:r>
            <a:r>
              <a:rPr lang="ru-RU" sz="4400" b="1" dirty="0" smtClean="0">
                <a:solidFill>
                  <a:schemeClr val="bg1"/>
                </a:solidFill>
              </a:rPr>
              <a:t>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619672" y="5301208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699792" y="5445224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779912" y="5445224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860032" y="5445224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868144" y="5229200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=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876256" y="4869160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32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475656" y="2276872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+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635896" y="2420888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-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547664" y="3861048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-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707904" y="4005064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+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619672" y="5373216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-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779912" y="5517232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-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Числовые бусы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Из разных цифр сложили бусы.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А в тех кружках, где чисел нет,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Расставьте минусы и плюсы,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Чтоб данный получить ответ.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7544" y="184482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2</a:t>
            </a:r>
            <a:r>
              <a:rPr lang="ru-RU" sz="4400" b="1" dirty="0" smtClean="0">
                <a:solidFill>
                  <a:schemeClr val="bg1"/>
                </a:solidFill>
              </a:rPr>
              <a:t>9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75656" y="220486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55776" y="234888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35896" y="234888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6016" y="234888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24128" y="2132856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=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32240" y="1772816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41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9552" y="3429000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48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47664" y="3789040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627784" y="393305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707904" y="393305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88024" y="3933056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96136" y="3717032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=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804248" y="3356992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50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11560" y="4941168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619672" y="5301208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699792" y="5445224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3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779912" y="5445224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860032" y="5445224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868144" y="5229200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=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876256" y="4869160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45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475656" y="2276872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+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635896" y="2420888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+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547664" y="3861048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-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707904" y="4005064"/>
            <a:ext cx="1152128" cy="10801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+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619672" y="5373216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-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779912" y="5517232"/>
            <a:ext cx="1152128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-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Числовые бусы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3068960"/>
            <a:ext cx="74888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83568" y="4581128"/>
            <a:ext cx="80648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6093296"/>
            <a:ext cx="72728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115616" y="2492896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5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11760" y="2492896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+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07904" y="2492896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04048" y="2492896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=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372200" y="2492896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41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75656" y="4077072"/>
            <a:ext cx="1224136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9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771800" y="4077072"/>
            <a:ext cx="1224136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+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067944" y="4077072"/>
            <a:ext cx="1224136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364088" y="4077072"/>
            <a:ext cx="1224136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=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732240" y="4077072"/>
            <a:ext cx="1224136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34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043608" y="5517232"/>
            <a:ext cx="12241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4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339752" y="5517232"/>
            <a:ext cx="12241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+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635896" y="5517232"/>
            <a:ext cx="12241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932040" y="5517232"/>
            <a:ext cx="12241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=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300192" y="5517232"/>
            <a:ext cx="12241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6</a:t>
            </a:r>
            <a:r>
              <a:rPr lang="ru-RU" sz="4400" dirty="0" smtClean="0">
                <a:solidFill>
                  <a:schemeClr val="bg1"/>
                </a:solidFill>
              </a:rPr>
              <a:t>1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707904" y="2564904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36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635896" y="5589240"/>
            <a:ext cx="12241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57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067944" y="4149080"/>
            <a:ext cx="1224136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25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Числовые бусы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3068960"/>
            <a:ext cx="74888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83568" y="4581128"/>
            <a:ext cx="80648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6093296"/>
            <a:ext cx="72728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115616" y="2492896"/>
            <a:ext cx="1224136" cy="10081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11760" y="2492896"/>
            <a:ext cx="1224136" cy="10081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+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07904" y="2492896"/>
            <a:ext cx="1224136" cy="10081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7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4048" y="2492896"/>
            <a:ext cx="1224136" cy="10081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=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372200" y="2492896"/>
            <a:ext cx="1224136" cy="10081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52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75656" y="4077072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771800" y="4077072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+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067944" y="4077072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3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364088" y="4077072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=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732240" y="4077072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21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043608" y="5517232"/>
            <a:ext cx="1224136" cy="100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339752" y="5517232"/>
            <a:ext cx="1224136" cy="100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+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635896" y="5517232"/>
            <a:ext cx="1224136" cy="100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6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932040" y="5517232"/>
            <a:ext cx="1224136" cy="100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=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300192" y="5517232"/>
            <a:ext cx="1224136" cy="100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75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043608" y="5589240"/>
            <a:ext cx="1224136" cy="100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69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475656" y="4149080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18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115616" y="2564904"/>
            <a:ext cx="1224136" cy="10081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45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Занимательные рамки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Задание: подбери недостающие числа.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187624" y="1412776"/>
            <a:ext cx="3024336" cy="4464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411760" y="2276872"/>
            <a:ext cx="2448272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11960" y="1412776"/>
            <a:ext cx="3456384" cy="4464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35896" y="2348880"/>
            <a:ext cx="2736304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187624" y="5877272"/>
            <a:ext cx="64807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763688" y="5013176"/>
            <a:ext cx="52565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Заголовок 1"/>
          <p:cNvSpPr txBox="1">
            <a:spLocks/>
          </p:cNvSpPr>
          <p:nvPr/>
        </p:nvSpPr>
        <p:spPr>
          <a:xfrm>
            <a:off x="3851920" y="1700808"/>
            <a:ext cx="802432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763688" y="4869160"/>
            <a:ext cx="802432" cy="1143000"/>
          </a:xfrm>
          <a:prstGeom prst="rect">
            <a:avLst/>
          </a:prstGeom>
        </p:spPr>
        <p:txBody>
          <a:bodyPr vert="horz" anchor="ctr">
            <a:normAutofit fontScale="85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15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6300192" y="4869160"/>
            <a:ext cx="802432" cy="1143000"/>
          </a:xfrm>
          <a:prstGeom prst="rect">
            <a:avLst/>
          </a:prstGeom>
        </p:spPr>
        <p:txBody>
          <a:bodyPr vert="horz" anchor="ctr">
            <a:normAutofit fontScale="85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24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2627784" y="3356992"/>
            <a:ext cx="1008112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66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851920" y="4869160"/>
            <a:ext cx="108012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lang="ru-RU" sz="48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4932040" y="3356992"/>
            <a:ext cx="101845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57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3779912" y="3717032"/>
            <a:ext cx="115212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90</a:t>
            </a:r>
            <a:endParaRPr kumimoji="0" lang="ru-RU" sz="66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Занимательные рамки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Задание: подбери недостающие числа.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187624" y="1412776"/>
            <a:ext cx="3024336" cy="4464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411760" y="2276872"/>
            <a:ext cx="2448272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11960" y="1412776"/>
            <a:ext cx="3456384" cy="4464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35896" y="2348880"/>
            <a:ext cx="2736304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187624" y="5877272"/>
            <a:ext cx="64807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763688" y="5013176"/>
            <a:ext cx="52565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Заголовок 1"/>
          <p:cNvSpPr txBox="1">
            <a:spLocks/>
          </p:cNvSpPr>
          <p:nvPr/>
        </p:nvSpPr>
        <p:spPr>
          <a:xfrm>
            <a:off x="3851920" y="1700808"/>
            <a:ext cx="802432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8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763688" y="4869160"/>
            <a:ext cx="802432" cy="1143000"/>
          </a:xfrm>
          <a:prstGeom prst="rect">
            <a:avLst/>
          </a:prstGeom>
        </p:spPr>
        <p:txBody>
          <a:bodyPr vert="horz" anchor="ctr">
            <a:normAutofit fontScale="85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47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6300192" y="4869160"/>
            <a:ext cx="802432" cy="1143000"/>
          </a:xfrm>
          <a:prstGeom prst="rect">
            <a:avLst/>
          </a:prstGeom>
        </p:spPr>
        <p:txBody>
          <a:bodyPr vert="horz" anchor="ctr">
            <a:normAutofit fontScale="85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18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2627784" y="3356992"/>
            <a:ext cx="1008112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15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851920" y="4869160"/>
            <a:ext cx="108012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4932040" y="3356992"/>
            <a:ext cx="101845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44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3779912" y="3717032"/>
            <a:ext cx="115212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7</a:t>
            </a:r>
            <a:r>
              <a:rPr kumimoji="0" lang="ru-RU" sz="66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66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Занимательные рамки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Задание: подбери недостающие числа.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187624" y="1412776"/>
            <a:ext cx="3024336" cy="4464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411760" y="2276872"/>
            <a:ext cx="2448272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11960" y="1412776"/>
            <a:ext cx="3456384" cy="4464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35896" y="2348880"/>
            <a:ext cx="2736304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187624" y="5877272"/>
            <a:ext cx="64807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763688" y="5013176"/>
            <a:ext cx="52565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Заголовок 1"/>
          <p:cNvSpPr txBox="1">
            <a:spLocks/>
          </p:cNvSpPr>
          <p:nvPr/>
        </p:nvSpPr>
        <p:spPr>
          <a:xfrm>
            <a:off x="3851920" y="1700808"/>
            <a:ext cx="802432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763688" y="4869160"/>
            <a:ext cx="802432" cy="1143000"/>
          </a:xfrm>
          <a:prstGeom prst="rect">
            <a:avLst/>
          </a:prstGeom>
        </p:spPr>
        <p:txBody>
          <a:bodyPr vert="horz" anchor="ctr">
            <a:normAutofit fontScale="85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15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6300192" y="4869160"/>
            <a:ext cx="802432" cy="1143000"/>
          </a:xfrm>
          <a:prstGeom prst="rect">
            <a:avLst/>
          </a:prstGeom>
        </p:spPr>
        <p:txBody>
          <a:bodyPr vert="horz" anchor="ctr">
            <a:normAutofit fontScale="85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24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2627784" y="3356992"/>
            <a:ext cx="1008112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66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3851920" y="4869160"/>
            <a:ext cx="108012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lang="ru-RU" sz="48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4932040" y="3356992"/>
            <a:ext cx="101845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57</a:t>
            </a: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3779912" y="3717032"/>
            <a:ext cx="115212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90</a:t>
            </a:r>
            <a:endParaRPr kumimoji="0" lang="ru-RU" sz="66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Числовой треугольник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З</a:t>
            </a:r>
            <a:r>
              <a:rPr lang="ru-RU" sz="1600" dirty="0" smtClean="0">
                <a:solidFill>
                  <a:schemeClr val="bg1"/>
                </a:solidFill>
              </a:rPr>
              <a:t>адание: в пустых кружках расставьте цифры от 1 до 9, так, чтобы их сумма на каждой стороне составила 20.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619672" y="2564904"/>
            <a:ext cx="2376264" cy="29523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72000" y="2564904"/>
            <a:ext cx="2376264" cy="27363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835696" y="5733256"/>
            <a:ext cx="5040560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635896" y="1700808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691680" y="4005064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24128" y="3933056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788024" y="5157192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699792" y="5229200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99592" y="5301208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732240" y="5157192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3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644008" y="2852936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699792" y="2852936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644008" y="2924944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4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699792" y="2924944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691680" y="4077072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6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724128" y="4005064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8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788024" y="5229200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9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699792" y="5301208"/>
            <a:ext cx="1224136" cy="100811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Содержание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Математические цепочки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Числовые бусы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Игра «Молчанка»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Игра «Ромашка»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Занимательные рамки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Числовой треугольник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Игра «Лабиринт»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chemeClr val="bg1"/>
                </a:solidFill>
              </a:rPr>
              <a:t>Заполни </a:t>
            </a:r>
            <a:r>
              <a:rPr lang="ru-RU" dirty="0" smtClean="0">
                <a:solidFill>
                  <a:schemeClr val="bg1"/>
                </a:solidFill>
              </a:rPr>
              <a:t>таблицы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5076056" y="1628800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5076056" y="2132856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5076056" y="2636912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5076056" y="3140968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6" action="ppaction://hlinksldjump" highlightClick="1"/>
          </p:cNvPr>
          <p:cNvSpPr/>
          <p:nvPr/>
        </p:nvSpPr>
        <p:spPr>
          <a:xfrm>
            <a:off x="5076056" y="3645024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7" action="ppaction://hlinksldjump" highlightClick="1"/>
          </p:cNvPr>
          <p:cNvSpPr/>
          <p:nvPr/>
        </p:nvSpPr>
        <p:spPr>
          <a:xfrm>
            <a:off x="5076056" y="4149080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8" action="ppaction://hlinksldjump" highlightClick="1"/>
          </p:cNvPr>
          <p:cNvSpPr/>
          <p:nvPr/>
        </p:nvSpPr>
        <p:spPr>
          <a:xfrm>
            <a:off x="5076056" y="4653136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9" action="ppaction://hlinksldjump" highlightClick="1"/>
          </p:cNvPr>
          <p:cNvSpPr/>
          <p:nvPr/>
        </p:nvSpPr>
        <p:spPr>
          <a:xfrm>
            <a:off x="5076056" y="5157192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Заполни таблицы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7" cy="35569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22617"/>
                <a:gridCol w="999440"/>
                <a:gridCol w="999440"/>
                <a:gridCol w="999440"/>
                <a:gridCol w="999440"/>
                <a:gridCol w="999440"/>
                <a:gridCol w="999440"/>
              </a:tblGrid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Слагаемое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40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20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35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5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Слагаемое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6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6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17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Сумма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90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68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70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07904" y="1628800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24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71800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46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732240" y="1628800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24128" y="278092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668344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88024" y="278092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70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Заполни таблицы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7" cy="35569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22617"/>
                <a:gridCol w="999440"/>
                <a:gridCol w="999440"/>
                <a:gridCol w="999440"/>
                <a:gridCol w="999440"/>
                <a:gridCol w="999440"/>
                <a:gridCol w="999440"/>
              </a:tblGrid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Слагаемое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10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8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5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Слагаемое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7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7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Сумма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18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14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07904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71800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732240" y="278092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24128" y="278092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740352" y="170080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88024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Заполни таблицы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7" cy="35569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22617"/>
                <a:gridCol w="999440"/>
                <a:gridCol w="999440"/>
                <a:gridCol w="999440"/>
                <a:gridCol w="999440"/>
                <a:gridCol w="999440"/>
                <a:gridCol w="999440"/>
              </a:tblGrid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Слагаемое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13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18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12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14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Слагаемое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27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Сумма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18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79912" y="2852936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71800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732240" y="278092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24128" y="3933056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740352" y="278092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31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16016" y="1628800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Заполни таблицы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7" cy="35569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22617"/>
                <a:gridCol w="999440"/>
                <a:gridCol w="999440"/>
                <a:gridCol w="999440"/>
                <a:gridCol w="999440"/>
                <a:gridCol w="999440"/>
                <a:gridCol w="999440"/>
              </a:tblGrid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Уменьшаемое 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15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45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67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76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Вычитаемое 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27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88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Разность </a:t>
                      </a:r>
                      <a:endParaRPr lang="ru-RU" sz="32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8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7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57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07904" y="1628800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71800" y="2852936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732240" y="1628800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91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24128" y="2852936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740352" y="278092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31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88024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Заполни таблицы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7" cy="35569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22617"/>
                <a:gridCol w="999440"/>
                <a:gridCol w="999440"/>
                <a:gridCol w="999440"/>
                <a:gridCol w="999440"/>
                <a:gridCol w="999440"/>
                <a:gridCol w="999440"/>
              </a:tblGrid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Множитель </a:t>
                      </a:r>
                      <a:endParaRPr lang="ru-RU" sz="28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2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6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2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6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4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Множитель </a:t>
                      </a:r>
                      <a:endParaRPr lang="ru-RU" sz="28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7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9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Произведение 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79912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71800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14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732240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24128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668344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88024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Заполни таблицы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7" cy="35569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22617"/>
                <a:gridCol w="999440"/>
                <a:gridCol w="999440"/>
                <a:gridCol w="999440"/>
                <a:gridCol w="999440"/>
                <a:gridCol w="999440"/>
                <a:gridCol w="999440"/>
              </a:tblGrid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Множитель </a:t>
                      </a:r>
                      <a:endParaRPr lang="ru-RU" sz="28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4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2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4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Множитель </a:t>
                      </a:r>
                      <a:endParaRPr lang="ru-RU" sz="28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7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6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Произведение 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6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12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18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79912" y="1628800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71800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04248" y="2852936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9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24128" y="170080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668344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88024" y="2852936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Заполни таблицы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7" cy="35569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22617"/>
                <a:gridCol w="999440"/>
                <a:gridCol w="999440"/>
                <a:gridCol w="999440"/>
                <a:gridCol w="999440"/>
                <a:gridCol w="999440"/>
                <a:gridCol w="999440"/>
              </a:tblGrid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Множитель </a:t>
                      </a:r>
                      <a:endParaRPr lang="ru-RU" sz="28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6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1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4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Множитель </a:t>
                      </a:r>
                      <a:endParaRPr lang="ru-RU" sz="28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Произведение </a:t>
                      </a:r>
                      <a:endParaRPr lang="ru-RU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32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10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07904" y="2852936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71800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732240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24128" y="2852936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668344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16016" y="1628800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Заполни таблицы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7" cy="35569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22617"/>
                <a:gridCol w="999440"/>
                <a:gridCol w="999440"/>
                <a:gridCol w="999440"/>
                <a:gridCol w="999440"/>
                <a:gridCol w="999440"/>
                <a:gridCol w="999440"/>
              </a:tblGrid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Делимое</a:t>
                      </a:r>
                      <a:endParaRPr lang="ru-RU" sz="28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12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0" dirty="0" smtClean="0"/>
                        <a:t>27</a:t>
                      </a:r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9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Делитель</a:t>
                      </a:r>
                      <a:endParaRPr lang="ru-RU" sz="28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8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Частное</a:t>
                      </a:r>
                      <a:endParaRPr lang="ru-RU" sz="28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9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6</a:t>
                      </a:r>
                      <a:endParaRPr lang="ru-RU" sz="5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79912" y="170080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24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71800" y="4005064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732240" y="2852936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24128" y="1628800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740352" y="1628800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16016" y="2780928"/>
            <a:ext cx="8640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«Ромашка»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99992" y="1988840"/>
            <a:ext cx="0" cy="38884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843808" y="2492896"/>
            <a:ext cx="3240360" cy="26642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2492896"/>
            <a:ext cx="3312368" cy="27363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635896" y="3068960"/>
            <a:ext cx="1800200" cy="1512168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100 -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851920" y="1340768"/>
            <a:ext cx="1440160" cy="122413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3</a:t>
            </a:r>
            <a:r>
              <a:rPr lang="ru-RU" sz="4000" b="1" dirty="0" smtClean="0">
                <a:solidFill>
                  <a:schemeClr val="bg1"/>
                </a:solidFill>
              </a:rPr>
              <a:t>0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508104" y="1916832"/>
            <a:ext cx="1440160" cy="122413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4</a:t>
            </a:r>
            <a:r>
              <a:rPr lang="ru-RU" sz="4000" b="1" dirty="0" smtClean="0">
                <a:solidFill>
                  <a:schemeClr val="bg1"/>
                </a:solidFill>
              </a:rPr>
              <a:t>0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123728" y="1916832"/>
            <a:ext cx="1440160" cy="122413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7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123728" y="4437112"/>
            <a:ext cx="1440160" cy="122413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1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923928" y="5013176"/>
            <a:ext cx="1440160" cy="122413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8</a:t>
            </a:r>
            <a:r>
              <a:rPr lang="ru-RU" sz="4000" b="1" dirty="0" smtClean="0">
                <a:solidFill>
                  <a:schemeClr val="bg1"/>
                </a:solidFill>
              </a:rPr>
              <a:t>0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652120" y="4365104"/>
            <a:ext cx="1440160" cy="122413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11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3" name="Выгнутая вверх стрелка 22"/>
          <p:cNvSpPr/>
          <p:nvPr/>
        </p:nvSpPr>
        <p:spPr>
          <a:xfrm rot="969819">
            <a:off x="5125229" y="1036305"/>
            <a:ext cx="1296144" cy="537328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 rot="5124277">
            <a:off x="6412848" y="3282578"/>
            <a:ext cx="2047417" cy="545614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 rot="16200000">
            <a:off x="672652" y="3295900"/>
            <a:ext cx="2071419" cy="609427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 rot="11996007">
            <a:off x="2747964" y="6004424"/>
            <a:ext cx="1296144" cy="552807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верх стрелка 27"/>
          <p:cNvSpPr/>
          <p:nvPr/>
        </p:nvSpPr>
        <p:spPr>
          <a:xfrm rot="9177596">
            <a:off x="5297368" y="6008635"/>
            <a:ext cx="1296144" cy="5189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«Лабиринт»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47864" y="2708920"/>
            <a:ext cx="1800200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74</a:t>
            </a:r>
            <a:endParaRPr lang="ru-RU" sz="54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732240" y="314096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3131840" y="1700808"/>
            <a:ext cx="2160240" cy="98640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 rot="5400000">
            <a:off x="4716016" y="2924944"/>
            <a:ext cx="2016224" cy="11521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6200000">
            <a:off x="1583668" y="3104964"/>
            <a:ext cx="2232248" cy="129614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10800000">
            <a:off x="3203848" y="4509120"/>
            <a:ext cx="2232248" cy="1152128"/>
          </a:xfrm>
          <a:prstGeom prst="blockArc">
            <a:avLst>
              <a:gd name="adj1" fmla="val 1087944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220072" y="4293096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39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483768" y="443711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076056" y="17008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339752" y="17008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Арка 22"/>
          <p:cNvSpPr/>
          <p:nvPr/>
        </p:nvSpPr>
        <p:spPr>
          <a:xfrm rot="2511119">
            <a:off x="4100085" y="1521157"/>
            <a:ext cx="3518870" cy="163248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 rot="7936928">
            <a:off x="4555125" y="4687031"/>
            <a:ext cx="2993520" cy="124155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 rot="13423489">
            <a:off x="1352203" y="4833648"/>
            <a:ext cx="2908617" cy="127375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 rot="7691043" flipV="1">
            <a:off x="885003" y="1722846"/>
            <a:ext cx="3271937" cy="153984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3635896" y="62068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3851920" y="571500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46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43608" y="3573016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Математические цепочки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14</a:t>
            </a:r>
            <a:endParaRPr lang="ru-RU" sz="4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5476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1957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7</a:t>
            </a:r>
            <a:endParaRPr lang="ru-RU" sz="48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3478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9959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8</a:t>
            </a:r>
            <a:endParaRPr lang="ru-RU" sz="48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1480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7961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6</a:t>
            </a:r>
            <a:endParaRPr lang="ru-RU" sz="48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9482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7631832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675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17</a:t>
            </a:r>
            <a:endParaRPr lang="ru-RU" sz="4400" b="1" dirty="0">
              <a:solidFill>
                <a:srgbClr val="0070C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6196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2677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9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4198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0679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4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2200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58681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7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0202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703840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675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16</a:t>
            </a:r>
            <a:endParaRPr lang="ru-RU" sz="4400" b="1" dirty="0">
              <a:solidFill>
                <a:srgbClr val="7030A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6196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2677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9</a:t>
            </a:r>
            <a:endParaRPr lang="ru-RU" sz="4800" b="1" dirty="0">
              <a:solidFill>
                <a:srgbClr val="7030A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4198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40679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6</a:t>
            </a:r>
            <a:endParaRPr lang="ru-RU" sz="4800" b="1" dirty="0">
              <a:solidFill>
                <a:srgbClr val="7030A0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2200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58681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8</a:t>
            </a:r>
            <a:endParaRPr lang="ru-RU" sz="4800" b="1" dirty="0">
              <a:solidFill>
                <a:srgbClr val="7030A0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70202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7703840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1619672" y="1556792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1691680" y="314096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1691680" y="4653136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3419872" y="1628800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5148064" y="1556792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5220072" y="3212976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7092280" y="458112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7092280" y="314096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7020272" y="1556792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5292080" y="458112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3491880" y="3212976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3419872" y="458112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668344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9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7740352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7740352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«Лабиринт»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47864" y="2708920"/>
            <a:ext cx="1800200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91</a:t>
            </a:r>
            <a:endParaRPr lang="ru-RU" sz="54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732240" y="314096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54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3131840" y="1700808"/>
            <a:ext cx="2160240" cy="98640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 rot="5400000">
            <a:off x="4716016" y="2924944"/>
            <a:ext cx="2016224" cy="11521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6200000">
            <a:off x="1583668" y="3104964"/>
            <a:ext cx="2232248" cy="129614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10800000">
            <a:off x="3203848" y="4509120"/>
            <a:ext cx="2232248" cy="1152128"/>
          </a:xfrm>
          <a:prstGeom prst="blockArc">
            <a:avLst>
              <a:gd name="adj1" fmla="val 1087944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220072" y="4293096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19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483768" y="443711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076056" y="17008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339752" y="17008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Арка 22"/>
          <p:cNvSpPr/>
          <p:nvPr/>
        </p:nvSpPr>
        <p:spPr>
          <a:xfrm rot="2511119">
            <a:off x="4100085" y="1521157"/>
            <a:ext cx="3518870" cy="163248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 rot="7936928">
            <a:off x="4555125" y="4687031"/>
            <a:ext cx="2993520" cy="124155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 rot="13423489">
            <a:off x="1352203" y="4833648"/>
            <a:ext cx="2908617" cy="127375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 rot="7691043" flipV="1">
            <a:off x="885003" y="1722846"/>
            <a:ext cx="3271937" cy="153984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3635896" y="62068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3851920" y="571500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43608" y="3573016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«Лабиринт»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47864" y="2708920"/>
            <a:ext cx="1800200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100</a:t>
            </a:r>
            <a:endParaRPr lang="ru-RU" sz="54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732240" y="314096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49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3131840" y="1700808"/>
            <a:ext cx="2160240" cy="98640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 rot="5400000">
            <a:off x="4716016" y="2924944"/>
            <a:ext cx="2016224" cy="11521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6200000">
            <a:off x="1583668" y="3104964"/>
            <a:ext cx="2232248" cy="129614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10800000">
            <a:off x="3203848" y="4509120"/>
            <a:ext cx="2232248" cy="1152128"/>
          </a:xfrm>
          <a:prstGeom prst="blockArc">
            <a:avLst>
              <a:gd name="adj1" fmla="val 1087944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220072" y="4293096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51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483768" y="443711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076056" y="17008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339752" y="17008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36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Арка 22"/>
          <p:cNvSpPr/>
          <p:nvPr/>
        </p:nvSpPr>
        <p:spPr>
          <a:xfrm rot="2511119">
            <a:off x="4100085" y="1521157"/>
            <a:ext cx="3518870" cy="163248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 rot="7936928">
            <a:off x="4555125" y="4687031"/>
            <a:ext cx="2993520" cy="124155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 rot="13423489">
            <a:off x="1352203" y="4833648"/>
            <a:ext cx="2908617" cy="127375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 rot="7691043" flipV="1">
            <a:off x="885003" y="1722846"/>
            <a:ext cx="3271937" cy="153984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3635896" y="62068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3851920" y="571500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43608" y="3573016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64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«Лабиринт»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47864" y="2708920"/>
            <a:ext cx="1800200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82</a:t>
            </a:r>
            <a:endParaRPr lang="ru-RU" sz="54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732240" y="314096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3131840" y="1700808"/>
            <a:ext cx="2160240" cy="98640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 rot="5400000">
            <a:off x="4716016" y="2924944"/>
            <a:ext cx="2016224" cy="11521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6200000">
            <a:off x="1583668" y="3104964"/>
            <a:ext cx="2232248" cy="129614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10800000">
            <a:off x="3203848" y="4509120"/>
            <a:ext cx="2232248" cy="1152128"/>
          </a:xfrm>
          <a:prstGeom prst="blockArc">
            <a:avLst>
              <a:gd name="adj1" fmla="val 1087944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220072" y="4293096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14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483768" y="443711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076056" y="17008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339752" y="17008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73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Арка 22"/>
          <p:cNvSpPr/>
          <p:nvPr/>
        </p:nvSpPr>
        <p:spPr>
          <a:xfrm rot="2511119">
            <a:off x="4100085" y="1521157"/>
            <a:ext cx="3518870" cy="163248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 rot="7936928">
            <a:off x="4555125" y="4687031"/>
            <a:ext cx="2993520" cy="124155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 rot="13423489">
            <a:off x="1352203" y="4833648"/>
            <a:ext cx="2908617" cy="127375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 rot="7691043" flipV="1">
            <a:off x="885003" y="1722846"/>
            <a:ext cx="3271937" cy="153984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3635896" y="62068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3851920" y="571500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9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43608" y="3573016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Список литературы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1813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Жикалкина</a:t>
            </a:r>
            <a:r>
              <a:rPr lang="ru-RU" dirty="0" smtClean="0">
                <a:solidFill>
                  <a:schemeClr val="bg1"/>
                </a:solidFill>
              </a:rPr>
              <a:t> Т.К. Игровые и занимательные задания по математике: Пособие для учителя. – М., 1987</a:t>
            </a:r>
          </a:p>
          <a:p>
            <a:pPr marL="0" indent="531813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Математические цепочки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14</a:t>
            </a:r>
            <a:endParaRPr lang="ru-RU" sz="4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5476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1957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6</a:t>
            </a:r>
            <a:endParaRPr lang="ru-RU" sz="48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3478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9959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7</a:t>
            </a:r>
            <a:endParaRPr lang="ru-RU" sz="48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1480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7961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9</a:t>
            </a:r>
            <a:endParaRPr lang="ru-RU" sz="48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9482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7631832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675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13</a:t>
            </a:r>
            <a:endParaRPr lang="ru-RU" sz="4400" b="1" dirty="0">
              <a:solidFill>
                <a:srgbClr val="0070C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6196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2677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8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4198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0679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6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2200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58681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9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0202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703840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675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15</a:t>
            </a:r>
            <a:endParaRPr lang="ru-RU" sz="4400" b="1" dirty="0">
              <a:solidFill>
                <a:srgbClr val="7030A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6196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2677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7</a:t>
            </a:r>
            <a:endParaRPr lang="ru-RU" sz="4800" b="1" dirty="0">
              <a:solidFill>
                <a:srgbClr val="7030A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4198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40679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8</a:t>
            </a:r>
            <a:endParaRPr lang="ru-RU" sz="4800" b="1" dirty="0">
              <a:solidFill>
                <a:srgbClr val="7030A0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2200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58681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9</a:t>
            </a:r>
            <a:endParaRPr lang="ru-RU" sz="4800" b="1" dirty="0">
              <a:solidFill>
                <a:srgbClr val="7030A0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70202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7703840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1619672" y="1556792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1691680" y="314096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1691680" y="4653136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3419872" y="1628800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5148064" y="1556792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5220072" y="3212976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7092280" y="458112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7092280" y="314096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7020272" y="1556792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5292080" y="458112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3491880" y="3212976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3419872" y="458112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668344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6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7740352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20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7740352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7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Математические цепочки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14</a:t>
            </a:r>
            <a:endParaRPr lang="ru-RU" sz="4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5476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1957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7</a:t>
            </a:r>
            <a:endParaRPr lang="ru-RU" sz="48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3478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9959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8</a:t>
            </a:r>
            <a:endParaRPr lang="ru-RU" sz="48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1480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796136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6</a:t>
            </a:r>
            <a:endParaRPr lang="ru-RU" sz="48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948264" y="2420888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7631832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675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17</a:t>
            </a:r>
            <a:endParaRPr lang="ru-RU" sz="4400" b="1" dirty="0">
              <a:solidFill>
                <a:srgbClr val="0070C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6196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2677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9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4198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0679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4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2200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5868144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7</a:t>
            </a:r>
            <a:endParaRPr lang="ru-RU" sz="4800" b="1" dirty="0">
              <a:solidFill>
                <a:srgbClr val="0070C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020272" y="400506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703840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675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16</a:t>
            </a:r>
            <a:endParaRPr lang="ru-RU" sz="4400" b="1" dirty="0">
              <a:solidFill>
                <a:srgbClr val="7030A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6196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2677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9</a:t>
            </a:r>
            <a:endParaRPr lang="ru-RU" sz="4800" b="1" dirty="0">
              <a:solidFill>
                <a:srgbClr val="7030A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4198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40679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6</a:t>
            </a:r>
            <a:endParaRPr lang="ru-RU" sz="4800" b="1" dirty="0">
              <a:solidFill>
                <a:srgbClr val="7030A0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2200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5868144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8</a:t>
            </a:r>
            <a:endParaRPr lang="ru-RU" sz="4800" b="1" dirty="0">
              <a:solidFill>
                <a:srgbClr val="7030A0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7020272" y="5445224"/>
            <a:ext cx="64807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7703840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1619672" y="1556792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1691680" y="314096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1691680" y="4653136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3419872" y="1628800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5148064" y="1556792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5220072" y="3212976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7092280" y="458112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7092280" y="314096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7020272" y="1556792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5292080" y="458112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3491880" y="3212976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3419872" y="4581128"/>
            <a:ext cx="504056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668344" y="1844824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9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7740352" y="342900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7740352" y="4869160"/>
            <a:ext cx="1080120" cy="108012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«Молчанка»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87824" y="2348880"/>
            <a:ext cx="2736304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- 10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07904" y="119675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30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24128" y="3068960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62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47664" y="314096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70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07904" y="5013176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90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«Молчанка»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87824" y="2348880"/>
            <a:ext cx="2736304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+</a:t>
            </a:r>
            <a:r>
              <a:rPr lang="ru-RU" sz="4800" dirty="0" smtClean="0">
                <a:solidFill>
                  <a:schemeClr val="bg1"/>
                </a:solidFill>
              </a:rPr>
              <a:t> 10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07904" y="119675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49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24128" y="3068960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87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47664" y="314096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3</a:t>
            </a:r>
            <a:r>
              <a:rPr lang="ru-RU" sz="4800" dirty="0" smtClean="0">
                <a:solidFill>
                  <a:schemeClr val="bg1"/>
                </a:solidFill>
              </a:rPr>
              <a:t>0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07904" y="5013176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99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«Молчанка»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87824" y="2348880"/>
            <a:ext cx="2736304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+ 8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63888" y="119675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9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24128" y="3068960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47664" y="314096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8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07904" y="5013176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95736" y="443711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5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979712" y="191683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1</a:t>
            </a:r>
            <a:r>
              <a:rPr lang="ru-RU" sz="4800" dirty="0" smtClean="0">
                <a:solidFill>
                  <a:schemeClr val="bg1"/>
                </a:solidFill>
              </a:rPr>
              <a:t>0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76056" y="170080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7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20072" y="4365104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2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Игра «Молчанка»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532440" y="188640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87824" y="2348880"/>
            <a:ext cx="2736304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+ 5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63888" y="119675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24128" y="3068960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41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47664" y="314096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65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07904" y="5013176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62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95736" y="443711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5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979712" y="1916832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1</a:t>
            </a:r>
            <a:r>
              <a:rPr lang="ru-RU" sz="4800" dirty="0" smtClean="0">
                <a:solidFill>
                  <a:schemeClr val="bg1"/>
                </a:solidFill>
              </a:rPr>
              <a:t>0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76056" y="1700808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29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20072" y="4365104"/>
            <a:ext cx="14401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8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76456" y="6309320"/>
            <a:ext cx="46754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434</TotalTime>
  <Words>591</Words>
  <Application>Microsoft Office PowerPoint</Application>
  <PresentationFormat>Экран (4:3)</PresentationFormat>
  <Paragraphs>497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Апекс</vt:lpstr>
      <vt:lpstr>Математика.  Устный счет. 2 класс</vt:lpstr>
      <vt:lpstr>Содержание </vt:lpstr>
      <vt:lpstr>Математические цепочки</vt:lpstr>
      <vt:lpstr>Математические цепочки</vt:lpstr>
      <vt:lpstr>Математические цепочки</vt:lpstr>
      <vt:lpstr>Игра «Молчанка»</vt:lpstr>
      <vt:lpstr>Игра «Молчанка»</vt:lpstr>
      <vt:lpstr>Игра «Молчанка»</vt:lpstr>
      <vt:lpstr>Игра «Молчанка»</vt:lpstr>
      <vt:lpstr>Игра «Молчанка»</vt:lpstr>
      <vt:lpstr>Числовые бусы Из разных цифр сложили бусы. А в тех кружках, где чисел нет, Расставьте минусы и плюсы, Чтоб данный получить ответ.  </vt:lpstr>
      <vt:lpstr>Числовые бусы Из разных цифр сложили бусы. А в тех кружках, где чисел нет, Расставьте минусы и плюсы, Чтоб данный получить ответ.  </vt:lpstr>
      <vt:lpstr>Числовые бусы Из разных цифр сложили бусы. А в тех кружках, где чисел нет, Расставьте минусы и плюсы, Чтоб данный получить ответ.  </vt:lpstr>
      <vt:lpstr>Числовые бусы </vt:lpstr>
      <vt:lpstr>Числовые бусы </vt:lpstr>
      <vt:lpstr>Занимательные рамки Задание: подбери недостающие числа.</vt:lpstr>
      <vt:lpstr>Занимательные рамки Задание: подбери недостающие числа.</vt:lpstr>
      <vt:lpstr>Занимательные рамки Задание: подбери недостающие числа.</vt:lpstr>
      <vt:lpstr>Числовой треугольник Задание: в пустых кружках расставьте цифры от 1 до 9, так, чтобы их сумма на каждой стороне составила 20.</vt:lpstr>
      <vt:lpstr>Заполни таблицы</vt:lpstr>
      <vt:lpstr>Заполни таблицы</vt:lpstr>
      <vt:lpstr>Заполни таблицы</vt:lpstr>
      <vt:lpstr>Заполни таблицы</vt:lpstr>
      <vt:lpstr>Заполни таблицы</vt:lpstr>
      <vt:lpstr>Заполни таблицы</vt:lpstr>
      <vt:lpstr>Заполни таблицы</vt:lpstr>
      <vt:lpstr>Заполни таблицы</vt:lpstr>
      <vt:lpstr>Игра «Ромашка»</vt:lpstr>
      <vt:lpstr>Игра «Лабиринт»</vt:lpstr>
      <vt:lpstr>Игра «Лабиринт»</vt:lpstr>
      <vt:lpstr>Игра «Лабиринт»</vt:lpstr>
      <vt:lpstr>Игра «Лабиринт»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Математика.  Устный счет. 2 класс</dc:title>
  <dc:creator>ToshibaC70AK2W</dc:creator>
  <cp:lastModifiedBy>ToshibaC70AK2W</cp:lastModifiedBy>
  <cp:revision>31</cp:revision>
  <dcterms:created xsi:type="dcterms:W3CDTF">2013-12-05T16:14:11Z</dcterms:created>
  <dcterms:modified xsi:type="dcterms:W3CDTF">2014-01-24T13:19:31Z</dcterms:modified>
</cp:coreProperties>
</file>