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DA20B-7AC6-416A-8C4F-CB9044E966C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60925-F82B-4DF5-A536-306C95C9A1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400_F_25213714_wjHdnWObnAHXxoCKpVJBC91tbV3YWr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2271"/>
            <a:ext cx="9144000" cy="70202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2852936"/>
            <a:ext cx="62281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October, 31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Новая папка\noch_na_hallow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10242" name="Picture 2" descr="D:\Новая папка\hallowe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3543300" cy="3543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332656"/>
            <a:ext cx="51125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</a:rPr>
              <a:t>Halloween costumes are traditionally </a:t>
            </a:r>
            <a:endParaRPr lang="en-US" sz="24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</a:rPr>
              <a:t>modeled </a:t>
            </a:r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</a:rPr>
              <a:t>after monsters such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</a:rPr>
              <a:t>as </a:t>
            </a:r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</a:rPr>
              <a:t>ghosts, skeletons, witches, </a:t>
            </a:r>
            <a:endParaRPr lang="en-US" sz="24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</a:rPr>
              <a:t>and </a:t>
            </a:r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</a:rPr>
              <a:t>devils. Over time, the costume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</a:rPr>
              <a:t>selection </a:t>
            </a:r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</a:rPr>
              <a:t>extended to include </a:t>
            </a:r>
            <a:endParaRPr lang="en-US" sz="24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</a:rPr>
              <a:t>popular </a:t>
            </a:r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</a:rPr>
              <a:t>characters from fiction,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Footlight MT Light" pitchFamily="18" charset="0"/>
              </a:rPr>
              <a:t>с</a:t>
            </a:r>
            <a:r>
              <a:rPr lang="en-US" sz="2400" b="1" dirty="0" err="1" smtClean="0">
                <a:solidFill>
                  <a:srgbClr val="FFFF00"/>
                </a:solidFill>
                <a:latin typeface="Footlight MT Light" pitchFamily="18" charset="0"/>
              </a:rPr>
              <a:t>elebrities</a:t>
            </a:r>
            <a:r>
              <a:rPr lang="ru-RU" sz="2400" b="1" dirty="0" smtClean="0">
                <a:solidFill>
                  <a:srgbClr val="FFFF00"/>
                </a:solidFill>
                <a:latin typeface="Footlight MT Light" pitchFamily="18" charset="0"/>
              </a:rPr>
              <a:t>.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Новая папка\CMI5-Hallowee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943"/>
            <a:ext cx="9144000" cy="70539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3326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*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12678" y="6309320"/>
            <a:ext cx="55313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*Nifty – </a:t>
            </a:r>
            <a:r>
              <a:rPr lang="ru-RU" sz="2400" dirty="0" smtClean="0"/>
              <a:t>модный, щёгольской; стильный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овая папка\12254361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\22224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5413"/>
            <a:ext cx="9144000" cy="73134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260648"/>
            <a:ext cx="55146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solidFill>
                  <a:srgbClr val="FF0000"/>
                </a:solidFill>
                <a:latin typeface="Chiller" pitchFamily="82" charset="0"/>
              </a:rPr>
              <a:t>Halloween</a:t>
            </a:r>
            <a:endParaRPr lang="ru-RU" sz="15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2708920"/>
            <a:ext cx="55374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Baskerville Old Face" pitchFamily="18" charset="0"/>
              </a:rPr>
              <a:t>Halloween is celebrated on the 31 of </a:t>
            </a:r>
          </a:p>
          <a:p>
            <a:pPr algn="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Baskerville Old Face" pitchFamily="18" charset="0"/>
              </a:rPr>
              <a:t>October  in the United States,</a:t>
            </a:r>
          </a:p>
          <a:p>
            <a:pPr algn="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Baskerville Old Face" pitchFamily="18" charset="0"/>
              </a:rPr>
              <a:t>Canada, Ireland and England.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овая папка\Halloween_Halloween___Witchcraft_01125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67136" y="2996952"/>
            <a:ext cx="6576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Copperplate Gothic Light" pitchFamily="34" charset="0"/>
              </a:rPr>
              <a:t>It has roots in the </a:t>
            </a:r>
            <a:r>
              <a:rPr lang="en-US" sz="3600" dirty="0" smtClean="0">
                <a:solidFill>
                  <a:schemeClr val="bg1"/>
                </a:solidFill>
                <a:latin typeface="Copperplate Gothic Light" pitchFamily="34" charset="0"/>
              </a:rPr>
              <a:t>Celtic</a:t>
            </a:r>
            <a:r>
              <a:rPr lang="en-US" sz="3600" dirty="0" smtClean="0">
                <a:solidFill>
                  <a:schemeClr val="bg1"/>
                </a:solidFill>
                <a:latin typeface="Copperplate Gothic Light" pitchFamily="34" charset="0"/>
              </a:rPr>
              <a:t> </a:t>
            </a:r>
            <a:endParaRPr lang="en-US" sz="36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r"/>
            <a:r>
              <a:rPr lang="en-US" sz="3600" dirty="0" smtClean="0">
                <a:solidFill>
                  <a:schemeClr val="bg1"/>
                </a:solidFill>
                <a:latin typeface="Copperplate Gothic Light" pitchFamily="34" charset="0"/>
              </a:rPr>
              <a:t>festival of </a:t>
            </a:r>
            <a:r>
              <a:rPr lang="en-US" sz="3600" dirty="0" err="1" smtClean="0">
                <a:solidFill>
                  <a:schemeClr val="bg1"/>
                </a:solidFill>
                <a:latin typeface="Copperplate Gothic Light" pitchFamily="34" charset="0"/>
              </a:rPr>
              <a:t>Sambain</a:t>
            </a:r>
            <a:r>
              <a:rPr lang="en-US" sz="3600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opperplate Gothic Light" pitchFamily="34" charset="0"/>
              </a:rPr>
              <a:t> </a:t>
            </a:r>
          </a:p>
          <a:p>
            <a:pPr algn="r"/>
            <a:r>
              <a:rPr lang="en-US" sz="3600" dirty="0" smtClean="0">
                <a:solidFill>
                  <a:schemeClr val="bg1"/>
                </a:solidFill>
                <a:latin typeface="Copperplate Gothic Light" pitchFamily="34" charset="0"/>
              </a:rPr>
              <a:t>and the </a:t>
            </a:r>
            <a:r>
              <a:rPr lang="en-US" sz="3600" dirty="0" smtClean="0">
                <a:solidFill>
                  <a:schemeClr val="bg1"/>
                </a:solidFill>
                <a:latin typeface="Copperplate Gothic Light" pitchFamily="34" charset="0"/>
              </a:rPr>
              <a:t>Christian </a:t>
            </a:r>
            <a:endParaRPr lang="en-US" sz="36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r"/>
            <a:r>
              <a:rPr lang="en-US" sz="3600" dirty="0" smtClean="0">
                <a:solidFill>
                  <a:schemeClr val="bg1"/>
                </a:solidFill>
                <a:latin typeface="Copperplate Gothic Light" pitchFamily="34" charset="0"/>
              </a:rPr>
              <a:t>holiday</a:t>
            </a:r>
            <a:r>
              <a:rPr lang="en-US" sz="3600" dirty="0" smtClean="0">
                <a:solidFill>
                  <a:schemeClr val="bg1"/>
                </a:solidFill>
                <a:latin typeface="Copperplate Gothic Light" pitchFamily="34" charset="0"/>
              </a:rPr>
              <a:t> </a:t>
            </a:r>
            <a:r>
              <a:rPr lang="en-US" sz="3600" dirty="0" smtClean="0">
                <a:solidFill>
                  <a:schemeClr val="bg1"/>
                </a:solidFill>
                <a:latin typeface="Copperplate Gothic Light" pitchFamily="34" charset="0"/>
              </a:rPr>
              <a:t>All Saint’s Day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овая папка\l-b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30646"/>
            <a:ext cx="9144000" cy="104886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9714" y="3933056"/>
            <a:ext cx="746428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The 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name </a:t>
            </a:r>
            <a:r>
              <a:rPr lang="en-US" sz="2600" dirty="0" err="1" smtClean="0">
                <a:solidFill>
                  <a:schemeClr val="bg1"/>
                </a:solidFill>
                <a:latin typeface="Adobe Garamond Pro Bold" pitchFamily="18" charset="0"/>
              </a:rPr>
              <a:t>Sambain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 comes 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from 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Old Irish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 </a:t>
            </a:r>
            <a:endParaRPr lang="en-US" sz="2600" dirty="0" smtClean="0">
              <a:solidFill>
                <a:schemeClr val="bg1"/>
              </a:solidFill>
              <a:latin typeface="Adobe Garamond Pro Bold" pitchFamily="18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and 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means 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"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summer's 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end“. 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 It celebrates 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the end of the "lighter 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half“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of the year and beginning of the "darker half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",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and is 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sometimes 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 regarded as the "Celtic New </a:t>
            </a:r>
            <a:r>
              <a:rPr lang="en-US" sz="2600" dirty="0" smtClean="0">
                <a:solidFill>
                  <a:schemeClr val="bg1"/>
                </a:solidFill>
                <a:latin typeface="Adobe Garamond Pro Bold" pitchFamily="18" charset="0"/>
              </a:rPr>
              <a:t>Year“.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овая папка\halloween2007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4572000" cy="398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523063" y="404664"/>
            <a:ext cx="1143774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Footlight MT Light" pitchFamily="18" charset="0"/>
              </a:rPr>
              <a:t>The ancient Celts believed that</a:t>
            </a:r>
          </a:p>
          <a:p>
            <a:pPr algn="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Footlight MT Light" pitchFamily="18" charset="0"/>
              </a:rPr>
              <a:t> the border between this world and the Other World 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Footlight MT Light" pitchFamily="18" charset="0"/>
            </a:endParaRPr>
          </a:p>
          <a:p>
            <a:pPr algn="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Footlight MT Light" pitchFamily="18" charset="0"/>
              </a:rPr>
              <a:t>became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Footlight MT Light" pitchFamily="18" charset="0"/>
              </a:rPr>
              <a:t>thin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Footlight MT Light" pitchFamily="18" charset="0"/>
              </a:rPr>
              <a:t>on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Footlight MT Light" pitchFamily="18" charset="0"/>
              </a:rPr>
              <a:t>Samhain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Footlight MT Light" pitchFamily="18" charset="0"/>
              </a:rPr>
              <a:t>, allowing spirits 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Footlight MT Light" pitchFamily="18" charset="0"/>
            </a:endParaRPr>
          </a:p>
          <a:p>
            <a:pPr algn="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Footlight MT Light" pitchFamily="18" charset="0"/>
              </a:rPr>
              <a:t>(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Footlight MT Light" pitchFamily="18" charset="0"/>
              </a:rPr>
              <a:t>both harmless and harmful) to pass through.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овая папка\halloween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6692"/>
            <a:ext cx="9144000" cy="78638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828944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The word Halloween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 comes from 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All-Hallows-Even ("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evening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"),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that is, the night before All Hallows Day. 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Arno Pro Subhead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And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the phrase All Hallows is found in Old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English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(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ealra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hālgena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mæssedæg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, mass-day of all saints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 Subhead" pitchFamily="18" charset="0"/>
              </a:rPr>
              <a:t>).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no Pro Subhea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овая папка\092ae1fd52bbc30fcd03e1e9656c1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5363655" cy="35721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-45888" y="0"/>
            <a:ext cx="91898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 main symbol of Halloween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is  a lantern* made of a pumpkin.</a:t>
            </a:r>
          </a:p>
          <a:p>
            <a:pPr algn="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 traditional Celtic Halloween festivals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it was not a pumpkin, but a turnip**.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Large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turnips were ho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llowed out,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carved***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with </a:t>
            </a:r>
            <a:r>
              <a:rPr lang="en-US" sz="2800" dirty="0" smtClean="0">
                <a:solidFill>
                  <a:schemeClr val="bg1"/>
                </a:solidFill>
              </a:rPr>
              <a:t>faces, and placed 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dirty="0" smtClean="0">
                <a:solidFill>
                  <a:schemeClr val="bg1"/>
                </a:solidFill>
              </a:rPr>
              <a:t>windows to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ward off****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evil spirits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5445224"/>
            <a:ext cx="4373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*a lantern 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фонарь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**a turnip 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репа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***to carve 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вырезать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**** to ward off 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держать на расстоянии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Новая папк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0"/>
            <a:ext cx="12402855" cy="9378280"/>
          </a:xfrm>
          <a:prstGeom prst="rect">
            <a:avLst/>
          </a:prstGeom>
          <a:noFill/>
        </p:spPr>
      </p:pic>
      <p:pic>
        <p:nvPicPr>
          <p:cNvPr id="8194" name="Picture 2" descr="D:\Новая папка\hallowe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3810000" cy="2676525"/>
          </a:xfrm>
          <a:prstGeom prst="rect">
            <a:avLst/>
          </a:prstGeom>
          <a:noFill/>
        </p:spPr>
      </p:pic>
      <p:pic>
        <p:nvPicPr>
          <p:cNvPr id="8195" name="Picture 3" descr="D:\Новая папка\hallowee2009_mazaryk_alienwiz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902075" cy="52022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476672"/>
            <a:ext cx="71913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Trick-or-treating is a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customar</a:t>
            </a:r>
            <a:r>
              <a:rPr lang="en-US" sz="2800" dirty="0" smtClean="0">
                <a:latin typeface="Georgia" pitchFamily="18" charset="0"/>
              </a:rPr>
              <a:t>y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celebration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endParaRPr lang="ru-RU" sz="2800" dirty="0" smtClean="0">
              <a:solidFill>
                <a:schemeClr val="bg2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for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children on Halloween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.</a:t>
            </a:r>
            <a:endParaRPr lang="ru-RU" sz="2800" dirty="0" smtClean="0">
              <a:solidFill>
                <a:schemeClr val="bg2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Children go in costume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from</a:t>
            </a:r>
            <a:endParaRPr lang="ru-RU" sz="2800" dirty="0" smtClean="0">
              <a:solidFill>
                <a:schemeClr val="bg2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house to house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,</a:t>
            </a: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asking for </a:t>
            </a: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tre</a:t>
            </a:r>
            <a:r>
              <a:rPr lang="en-US" sz="2800" dirty="0" smtClean="0">
                <a:latin typeface="Georgia" pitchFamily="18" charset="0"/>
              </a:rPr>
              <a:t>ats </a:t>
            </a:r>
            <a:endParaRPr lang="ru-RU" sz="2800" dirty="0" smtClean="0"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such as</a:t>
            </a: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candy or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sometimes</a:t>
            </a:r>
            <a:endParaRPr lang="ru-RU" sz="2800" dirty="0" smtClean="0">
              <a:solidFill>
                <a:schemeClr val="bg2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money, with the </a:t>
            </a:r>
            <a:r>
              <a:rPr lang="en-US" sz="2800" dirty="0" smtClean="0">
                <a:solidFill>
                  <a:schemeClr val="bg2"/>
                </a:solidFill>
                <a:latin typeface="Georgia" pitchFamily="18" charset="0"/>
              </a:rPr>
              <a:t>question</a:t>
            </a: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 - </a:t>
            </a:r>
            <a:endParaRPr lang="ru-RU" sz="2800" dirty="0">
              <a:solidFill>
                <a:schemeClr val="bg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овая папка\hallowe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202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Аня</cp:lastModifiedBy>
  <cp:revision>13</cp:revision>
  <dcterms:modified xsi:type="dcterms:W3CDTF">2010-10-26T19:49:38Z</dcterms:modified>
</cp:coreProperties>
</file>