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2" autoAdjust="0"/>
    <p:restoredTop sz="94660"/>
  </p:normalViewPr>
  <p:slideViewPr>
    <p:cSldViewPr>
      <p:cViewPr varScale="1">
        <p:scale>
          <a:sx n="71" d="100"/>
          <a:sy n="71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4CBAECF0-2842-4809-858D-7DA5F3A38799}" type="datetimeFigureOut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6993BB5D-EF1D-48C7-96E1-762358D3D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4861F-44B6-4DAB-B775-AE2DCF025091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9F23-11AE-4FB9-8919-C654D05DE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5BA5-C6AF-4E8A-81F6-DBAB17C4FFEE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8348-9D17-4473-AAA5-20096A21C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DCFB-64A6-4B6E-B944-459AF6CCBAFC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CA101-4FF2-4BBF-80EA-0AD122187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754F-DEEF-406B-9715-ADA69CFF038C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69AB-6A0D-434C-B1A6-AA40E38C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EC04-9A40-4786-A765-430C0D6A35E5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F843-3584-465D-AF10-1EA7BCB84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8E89-F9EE-45B1-9CD2-079B0E003EB8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CAA4-A5C9-4133-AB77-6E1CC2354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300C-2B21-44DC-8AD5-D5B9D7202A3C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1C99A-3154-4561-9C58-C7CE12D5F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59542-2B0E-46BF-B959-A95634E35F1B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F804-35C3-4DC1-A175-1F14D8D09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F1F5-57ED-44F6-A997-A879FE838BC3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8C4F-4EC1-4D8D-865D-8EA79DC7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CD62-771D-4227-B11E-03363B15CF6F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B4371-A609-48D4-92F8-5F84BAB22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60CA-565C-482A-AC9B-E5CAA9C59EDC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4ECAE-D940-4D12-9087-1109649B4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42C88A-CBEC-49E5-A911-C52FF278BEA0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5F2070-DC9E-4EA5-B878-F81D7355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190625" y="1412875"/>
            <a:ext cx="75596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FF33CC"/>
                </a:solidFill>
              </a:rPr>
              <a:t>Тема:</a:t>
            </a:r>
            <a:r>
              <a:rPr lang="ru-RU" sz="5400"/>
              <a:t> </a:t>
            </a:r>
            <a:r>
              <a:rPr lang="ru-RU" sz="5400">
                <a:solidFill>
                  <a:schemeClr val="hlink"/>
                </a:solidFill>
              </a:rPr>
              <a:t>«Роль  книги</a:t>
            </a:r>
          </a:p>
          <a:p>
            <a:pPr algn="ctr"/>
            <a:r>
              <a:rPr lang="ru-RU" sz="5400">
                <a:solidFill>
                  <a:schemeClr val="hlink"/>
                </a:solidFill>
              </a:rPr>
              <a:t> в развитии</a:t>
            </a:r>
          </a:p>
          <a:p>
            <a:pPr algn="ctr"/>
            <a:r>
              <a:rPr lang="ru-RU" sz="5400">
                <a:solidFill>
                  <a:schemeClr val="hlink"/>
                </a:solidFill>
              </a:rPr>
              <a:t> интеллектуальных </a:t>
            </a:r>
          </a:p>
          <a:p>
            <a:pPr algn="ctr"/>
            <a:r>
              <a:rPr lang="ru-RU" sz="5400">
                <a:solidFill>
                  <a:schemeClr val="hlink"/>
                </a:solidFill>
              </a:rPr>
              <a:t>умений ребёнка»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2E9D4B3-2FBA-4A35-9950-A2FCE47F330C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124075" y="476250"/>
            <a:ext cx="6716713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FF0000"/>
                </a:solidFill>
              </a:rPr>
              <a:t>РЕКОМЕНДАЦИИ РОДИТЕЛЯМ ПО РАЗВИТИЮ ЧИТАТЕЛЬСКОГО ИНТЕРЕСА У ДЕТЕЙ</a:t>
            </a:r>
          </a:p>
          <a:p>
            <a:pPr>
              <a:buFontTx/>
              <a:buChar char="•"/>
            </a:pPr>
            <a:r>
              <a:rPr lang="ru-RU" sz="2000"/>
              <a:t>Прививайте ребёнку интерес к чтению с детства</a:t>
            </a:r>
          </a:p>
          <a:p>
            <a:pPr>
              <a:buFontTx/>
              <a:buChar char="•"/>
            </a:pPr>
            <a:r>
              <a:rPr lang="ru-RU" sz="2000"/>
              <a:t>Выбирайте книги интересные по содержанию и яркие по оформлению</a:t>
            </a:r>
          </a:p>
          <a:p>
            <a:pPr>
              <a:buFontTx/>
              <a:buChar char="•"/>
            </a:pPr>
            <a:r>
              <a:rPr lang="ru-RU" sz="2000"/>
              <a:t>Систематически читайте ребёнку – это формирует у него привычку ежедневного общения с книгой</a:t>
            </a:r>
          </a:p>
          <a:p>
            <a:pPr>
              <a:buFontTx/>
              <a:buChar char="•"/>
            </a:pPr>
            <a:r>
              <a:rPr lang="ru-RU" sz="2000"/>
              <a:t>Обсуждайте прочитанную книгу</a:t>
            </a:r>
          </a:p>
          <a:p>
            <a:pPr>
              <a:buFontTx/>
              <a:buChar char="•"/>
            </a:pPr>
            <a:r>
              <a:rPr lang="ru-RU" sz="2000"/>
              <a:t>Рассказывайте ребёнку об авторе</a:t>
            </a:r>
          </a:p>
          <a:p>
            <a:pPr>
              <a:buFontTx/>
              <a:buChar char="•"/>
            </a:pPr>
            <a:r>
              <a:rPr lang="ru-RU" sz="2000"/>
              <a:t>Если вы читаете книгу, старайтесь прервать чтение на самом интересном моменте</a:t>
            </a:r>
          </a:p>
          <a:p>
            <a:pPr>
              <a:buFontTx/>
              <a:buChar char="•"/>
            </a:pPr>
            <a:r>
              <a:rPr lang="ru-RU" sz="2000"/>
              <a:t>Вспоминая с ребёнком ранее прочитанное, намеренно искажайте содержание, чтобы проверить, как он запомнил текст</a:t>
            </a:r>
          </a:p>
          <a:p>
            <a:pPr>
              <a:buFontTx/>
              <a:buChar char="•"/>
            </a:pPr>
            <a:r>
              <a:rPr lang="ru-RU" sz="2000"/>
              <a:t>Воспитывайте бережное отношение к книге</a:t>
            </a:r>
          </a:p>
          <a:p>
            <a:pPr>
              <a:buFontTx/>
              <a:buChar char="•"/>
            </a:pPr>
            <a:r>
              <a:rPr lang="ru-RU" sz="2000"/>
              <a:t>Запишите ребёнка в библиотеку и посещайте еёе вместе с ним, по мере возможности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442B2C4-D7A2-4C25-AB89-298827BD03FC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79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908175" y="476250"/>
            <a:ext cx="691197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Если ребёнок растет и развивается в обстановке, где беседы, слушание, чтение является нормой повседневной жизни, он и в школе будет интересоваться содержательной информацией. Которую можно почерпнуть главным образом из книг.</a:t>
            </a:r>
          </a:p>
          <a:p>
            <a:r>
              <a:rPr lang="ru-RU" sz="3200">
                <a:solidFill>
                  <a:schemeClr val="hlink"/>
                </a:solidFill>
              </a:rPr>
              <a:t>Из него вырастет увлечённый читатель.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94390DB-9FAC-4B60-80D1-99C752A266DE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65722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Конечно всё вышесказанное не означает, что формирование интереса к чтению у ребёнка должно прививаться только в семье.</a:t>
            </a:r>
          </a:p>
          <a:p>
            <a:r>
              <a:rPr lang="ru-RU" sz="2400"/>
              <a:t>Задача школы и учителя научить ребёнка читать</a:t>
            </a:r>
          </a:p>
          <a:p>
            <a:endParaRPr lang="ru-RU" sz="2400"/>
          </a:p>
          <a:p>
            <a:r>
              <a:rPr lang="ru-RU" sz="3600">
                <a:solidFill>
                  <a:srgbClr val="008000"/>
                </a:solidFill>
              </a:rPr>
              <a:t>ОСОЗНАННО</a:t>
            </a:r>
          </a:p>
          <a:p>
            <a:endParaRPr lang="ru-RU" sz="3600">
              <a:solidFill>
                <a:srgbClr val="008000"/>
              </a:solidFill>
            </a:endParaRPr>
          </a:p>
          <a:p>
            <a:r>
              <a:rPr lang="ru-RU" sz="3600">
                <a:solidFill>
                  <a:srgbClr val="FF33CC"/>
                </a:solidFill>
              </a:rPr>
              <a:t>ПРАВИЛЬНО</a:t>
            </a:r>
          </a:p>
          <a:p>
            <a:endParaRPr lang="ru-RU" sz="3600">
              <a:solidFill>
                <a:srgbClr val="FF33CC"/>
              </a:solidFill>
            </a:endParaRPr>
          </a:p>
          <a:p>
            <a:r>
              <a:rPr lang="ru-RU" sz="3600">
                <a:solidFill>
                  <a:schemeClr val="hlink"/>
                </a:solidFill>
              </a:rPr>
              <a:t>БЫСТРО</a:t>
            </a:r>
          </a:p>
          <a:p>
            <a:endParaRPr lang="ru-RU" sz="3600">
              <a:solidFill>
                <a:schemeClr val="hlink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835150" y="476250"/>
            <a:ext cx="7129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2051050" y="549275"/>
            <a:ext cx="69135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8941552-F346-4A52-AA68-9601879014B0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051050" y="1125538"/>
            <a:ext cx="626427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Основным же критерием в оценивании детей по литературе является техника чтения.</a:t>
            </a:r>
          </a:p>
          <a:p>
            <a:r>
              <a:rPr lang="ru-RU" sz="3200"/>
              <a:t>Работа над техникой чтения – процесс достаточно длительный и не всегда привлекательный для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3B5EFB-4B8A-4BB6-9BA5-6E454F5356EB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7651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979613" y="557213"/>
            <a:ext cx="67691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463800" y="539750"/>
            <a:ext cx="6211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908175" y="549275"/>
            <a:ext cx="686117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Существуют разные точки зрения на необходимую скорость чтения в конце начального обучения. В программе начальных классов она составляет 90-100 слов в минуту.</a:t>
            </a:r>
          </a:p>
          <a:p>
            <a:r>
              <a:rPr lang="ru-RU" sz="3200"/>
              <a:t>Как показывает опыт, большинству учащихся вполне доступна скорость чтения 120 слов в минуту. Как этого добиться?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58888C5-1169-4B46-AA5A-412C538E3A1F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5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476375" y="333375"/>
            <a:ext cx="74168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Учитель литературы В. Н. Зайцев, который разработал свою методику обучения детей скоростному чтению даёт следующие рекомендации: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chemeClr val="hlink"/>
                </a:solidFill>
              </a:rPr>
              <a:t>Если ребёнок не любит читать. То необходим режим щадящего чтения (порционно): 5-7 мин. читает, пересказывает прочитанное, 10-15 мин. Отдыхает и т. д. 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chemeClr val="hlink"/>
                </a:solidFill>
              </a:rPr>
              <a:t>Хорошие результаты даёт чтение перед сном. Дело в том, что последние события дня фиксируются эмоциональной памятью и, когда человек спит, он находится под их впечатлениями</a:t>
            </a:r>
          </a:p>
          <a:p>
            <a:pPr>
              <a:buFontTx/>
              <a:buChar char="•"/>
            </a:pPr>
            <a:r>
              <a:rPr lang="ru-RU" sz="2000">
                <a:solidFill>
                  <a:schemeClr val="hlink"/>
                </a:solidFill>
              </a:rPr>
              <a:t>Для того, чтобы ребёнок видел свой рост в овладении техникой чтения, надо почаще измерять скорость чтения и делать это самым торжественным образом (вооружиться часами с секундной стрелкой, книгой с крупным шрифтом). Пусть ребёнок читает ровно минуту, посчитайте слова. К своему «росту по чтению» ребёнок будет относиться столь же ревностно, как и к меткам своего роста на «Ростомере».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C5FEC0-94F3-46F7-8A18-3D3A1EB509FE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463800" y="412750"/>
            <a:ext cx="184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827088" y="1844675"/>
            <a:ext cx="73437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И поверьте, ребёнок приобщится к чтению, и оно станет для него действительно добровольным, а значит, усовершенствуется его техника.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84C7EF-DD95-4091-9C4C-F8B50911E935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900113" y="2786063"/>
            <a:ext cx="7343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Желаю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2E83F-BBE5-483C-8943-0BEB7843246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2157413" y="1204913"/>
            <a:ext cx="640397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>
                <a:solidFill>
                  <a:srgbClr val="FF33CC"/>
                </a:solidFill>
              </a:rPr>
              <a:t>«Всё, чего я достиг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 в жизни, 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стало возможным, 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благодаря книге».</a:t>
            </a:r>
          </a:p>
          <a:p>
            <a:pPr algn="ctr"/>
            <a:r>
              <a:rPr lang="ru-RU">
                <a:solidFill>
                  <a:srgbClr val="FF33CC"/>
                </a:solidFill>
              </a:rPr>
              <a:t>         Ричард Бах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6A66D-1EB7-4BBF-B508-C1E4AAFA0B7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042988" y="2133600"/>
            <a:ext cx="71294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8000"/>
                </a:solidFill>
              </a:rPr>
              <a:t>Значение книги в жизни человека огромно. В век компьютеров и высоких технологий человек не может обойтись без чтения.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7458C-7A72-4531-AC3E-7D5536F8DA4C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404813"/>
            <a:ext cx="727392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Опыт свидетельствует, что плохо читающие ученики обречены на неуспеваемость в средних и старших классах, где учебный материал увеличивается во много раз. Кроме того, в процессе чтения совершенствуется оперативная память и устойчивость внимания, от которых зависит умственная работоспособность.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ECFB44E-0F3E-4F85-BF02-867E8381C15C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751138" y="11160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763713" y="1989138"/>
            <a:ext cx="599598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hlink"/>
                </a:solidFill>
              </a:rPr>
              <a:t>Ни для кого не секрет, что желание читать, стойкий интерес к чтению формируется в семье и его основа – привычка ребёнка читать.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4D885EC-BBD3-4A20-9D5B-2422A1109FB5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051050" y="9191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958975" y="495300"/>
            <a:ext cx="6934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ru-RU" sz="3600">
                <a:solidFill>
                  <a:srgbClr val="FF0000"/>
                </a:solidFill>
              </a:rPr>
              <a:t>Анкета для родителей</a:t>
            </a:r>
          </a:p>
          <a:p>
            <a:pPr marL="914400" indent="-914400" algn="ctr"/>
            <a:endParaRPr lang="ru-RU" sz="2400">
              <a:solidFill>
                <a:srgbClr val="FF0000"/>
              </a:solidFill>
            </a:endParaRPr>
          </a:p>
          <a:p>
            <a:pPr marL="914400" indent="-914400">
              <a:buFontTx/>
              <a:buAutoNum type="arabicPeriod"/>
            </a:pPr>
            <a:r>
              <a:rPr lang="ru-RU" sz="2000"/>
              <a:t>Нравится ли вашему ребёнку читать книги?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Сколько времени он проводит за книгой?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Вы убеждаете ребёнка читать или он делает это добровольно?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Какие книги он предпочитает?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 вы поощряете его читательские стремления?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Дарите ли вы своему ребёнку книги7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Обсуждаете ли вместе прочитанное?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Считаете ли вы СЕБЯ активным читателем?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Являетесь ли вы для своего ребёнка примером в чтении книг?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EDE82F3-00A9-4A79-8C19-7B11A66E2511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476375" y="692150"/>
            <a:ext cx="7158038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/>
            <a:r>
              <a:rPr lang="ru-RU">
                <a:solidFill>
                  <a:srgbClr val="FF0000"/>
                </a:solidFill>
              </a:rPr>
              <a:t>Анкета для учащихся</a:t>
            </a:r>
          </a:p>
          <a:p>
            <a:pPr marL="914400" indent="-914400"/>
            <a:endParaRPr lang="ru-RU">
              <a:solidFill>
                <a:srgbClr val="FF0000"/>
              </a:solidFill>
            </a:endParaRPr>
          </a:p>
          <a:p>
            <a:pPr marL="914400" indent="-914400">
              <a:buFontTx/>
              <a:buAutoNum type="arabicPeriod"/>
            </a:pPr>
            <a:r>
              <a:rPr lang="ru-RU" sz="2000"/>
              <a:t>Как ты считаешь, может ли человек прожить без книги?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Нравится ли тебе читать книги?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Какие книги ты читаешь с удовольствием?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Нравится ли тебе получать книги в подарок?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Какую книгу ты сейчас читаешь?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Тебе её подарили или ты взял её в библиотеке?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У вас дома много книг?</a:t>
            </a:r>
          </a:p>
          <a:p>
            <a:pPr marL="914400" indent="-914400">
              <a:buFontTx/>
              <a:buAutoNum type="arabicPeriod"/>
            </a:pPr>
            <a:r>
              <a:rPr lang="ru-RU" sz="2000"/>
              <a:t>Какие детские книги есть в вашей домашней библиотеке?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28A145-3A78-4374-96E3-3B9EC7149841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392363" y="495300"/>
            <a:ext cx="6500812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</a:rPr>
              <a:t>Часто бывает так, что ребёнок знает все буквы, умеет читать, но не хочет. Родители негодуют: «Ты ведь умеешь читать. Неужели тебе не хочется самому прочитать книжку?» </a:t>
            </a:r>
          </a:p>
          <a:p>
            <a:r>
              <a:rPr lang="ru-RU" sz="3200">
                <a:solidFill>
                  <a:schemeClr val="hlink"/>
                </a:solidFill>
              </a:rPr>
              <a:t>И тогда в ход идёт принуждение: «Прочитай ещё хоть строчку», «Пока не дочитаешь страницу, не будешь играть»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DBA572-343F-4BEF-8739-35464972B543}" type="datetime1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25.11.2010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8408F3-610C-4740-8D95-544C5255F33A}" type="slidenum">
              <a:rPr lang="ru-RU" sz="1200" b="0" i="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b="0" i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392363" y="4175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908175" y="611188"/>
            <a:ext cx="6840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187450" y="981075"/>
            <a:ext cx="77057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Как же сделать так, чтобы процесс чтения стал для детей личной необходимостью? В этом деле очень полезны игры, в процессе которых обучение чтению идёт непринуждённо и весело. </a:t>
            </a:r>
          </a:p>
          <a:p>
            <a:r>
              <a:rPr lang="ru-RU" sz="2800"/>
              <a:t>Огромную роль играют и вечера семейных чтений, наполненные живым, умным словом. Во время семейного чтения отец и мать сближаются с детьми, открываются для них с другой стороны.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яем стих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сочиняем стихи</Template>
  <TotalTime>122</TotalTime>
  <Words>693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сочиняем стихи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dc:description>http://aida.ucoz.ru</dc:description>
  <cp:lastModifiedBy>no name</cp:lastModifiedBy>
  <cp:revision>19</cp:revision>
  <dcterms:created xsi:type="dcterms:W3CDTF">2009-12-22T16:47:59Z</dcterms:created>
  <dcterms:modified xsi:type="dcterms:W3CDTF">2010-11-24T19:03:24Z</dcterms:modified>
  <cp:category>шаблоны к Powerpoint</cp:category>
</cp:coreProperties>
</file>