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7"/>
  </p:notesMasterIdLst>
  <p:sldIdLst>
    <p:sldId id="300" r:id="rId2"/>
    <p:sldId id="299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8" r:id="rId16"/>
    <p:sldId id="303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301" r:id="rId25"/>
    <p:sldId id="302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18EF7A-F4A8-4E1D-8176-06DC2F24BEB9}" type="datetimeFigureOut">
              <a:rPr lang="ru-RU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0B248F-569F-4BD3-8482-BB8496F86E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92896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58AC07F-ED6C-4987-BB80-0456410C55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076DD0-6004-4557-9A6A-0FE31A31E99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гном "бежит" до клика мышью, т.е. пока дети не догадаются, что складывать по 3 долго.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9B969E7-CF32-4E85-8E51-CA7F90EAC50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Слайд для учителя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525704-F51A-4520-9E84-8667F6EAB905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1B6A19-6B16-46A4-985D-E6628AE316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AEE46F-B913-4357-95AF-CDA00A36E696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B783A-794C-4F37-9064-724BE904775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962D90-F33E-4AD8-8EED-E90ABA39808C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F3DF53-F77F-4E95-9F6E-76B8AAD42DB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3F46AC-81B9-4952-86C2-856075CDF608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1BA422-20F7-4926-A368-08EC602DDB7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DC8B9E-6F62-4BB1-B11A-B41177EFECE1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882E7D-C981-4A85-AECB-04CCFD82455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1F114-FD86-428B-837E-092FF7F8C00D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B1D33-18A6-47B1-9C02-4543A85919C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F679E76-CC29-4F5C-8A77-38E7E9A3411D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2140A5-1B07-4BB9-9EB4-421FE13195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0D8832-7F79-481A-8425-E01220396E43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996AD-0BF2-475C-9595-9D3F008970B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A2516-4E59-4C95-8467-4DD11FD98CDA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13FA9-7202-4705-9083-357DFDE2D5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94E38-B764-4CF8-BD12-ED87D4BD8A86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C656A3-A100-470E-8042-92632DA219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633DE3-5EB3-419B-A8F5-7D62E11D4A77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A0D75-3230-4123-9346-7134AD36696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2E32F83E-0F6C-4338-B7AC-BCD3F1AA2EEA}" type="datetimeFigureOut">
              <a:rPr lang="ru-RU" smtClean="0"/>
              <a:pPr>
                <a:defRPr/>
              </a:pPr>
              <a:t>25.02.2014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C38C4E7A-8E88-44A2-8B57-84D275C033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dirty="0" smtClean="0"/>
              <a:t>Урок </a:t>
            </a:r>
          </a:p>
          <a:p>
            <a:pPr marL="45720" indent="0">
              <a:buNone/>
            </a:pPr>
            <a:r>
              <a:rPr lang="ru-RU" dirty="0" smtClean="0"/>
              <a:t>математики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78863" cy="69525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386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Вторник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700338" y="1700213"/>
            <a:ext cx="5745162" cy="820737"/>
          </a:xfrm>
        </p:spPr>
        <p:txBody>
          <a:bodyPr/>
          <a:lstStyle/>
          <a:p>
            <a:r>
              <a:rPr lang="ru-RU" smtClean="0"/>
              <a:t>Сколько всего поленьев?</a:t>
            </a:r>
          </a:p>
        </p:txBody>
      </p:sp>
      <p:pic>
        <p:nvPicPr>
          <p:cNvPr id="18436" name="Picture 4" descr="gnom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0175"/>
            <a:ext cx="1928813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AutoShape 7"/>
          <p:cNvSpPr>
            <a:spLocks noChangeArrowheads="1"/>
          </p:cNvSpPr>
          <p:nvPr/>
        </p:nvSpPr>
        <p:spPr bwMode="auto">
          <a:xfrm flipH="1">
            <a:off x="1763713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 flipH="1">
            <a:off x="1763713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 flipH="1">
            <a:off x="1763713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 flipH="1">
            <a:off x="1763713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flipH="1">
            <a:off x="323850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 flipH="1">
            <a:off x="323850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5" name="AutoShape 13"/>
          <p:cNvSpPr>
            <a:spLocks noChangeArrowheads="1"/>
          </p:cNvSpPr>
          <p:nvPr/>
        </p:nvSpPr>
        <p:spPr bwMode="auto">
          <a:xfrm flipH="1">
            <a:off x="323850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 flipH="1">
            <a:off x="323850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7" name="AutoShape 15"/>
          <p:cNvSpPr>
            <a:spLocks noChangeArrowheads="1"/>
          </p:cNvSpPr>
          <p:nvPr/>
        </p:nvSpPr>
        <p:spPr bwMode="auto">
          <a:xfrm flipH="1">
            <a:off x="4572000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8" name="AutoShape 16"/>
          <p:cNvSpPr>
            <a:spLocks noChangeArrowheads="1"/>
          </p:cNvSpPr>
          <p:nvPr/>
        </p:nvSpPr>
        <p:spPr bwMode="auto">
          <a:xfrm flipH="1">
            <a:off x="4572000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49" name="AutoShape 17"/>
          <p:cNvSpPr>
            <a:spLocks noChangeArrowheads="1"/>
          </p:cNvSpPr>
          <p:nvPr/>
        </p:nvSpPr>
        <p:spPr bwMode="auto">
          <a:xfrm flipH="1">
            <a:off x="4572000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0" name="AutoShape 18"/>
          <p:cNvSpPr>
            <a:spLocks noChangeArrowheads="1"/>
          </p:cNvSpPr>
          <p:nvPr/>
        </p:nvSpPr>
        <p:spPr bwMode="auto">
          <a:xfrm flipH="1">
            <a:off x="4572000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1" name="AutoShape 19"/>
          <p:cNvSpPr>
            <a:spLocks noChangeArrowheads="1"/>
          </p:cNvSpPr>
          <p:nvPr/>
        </p:nvSpPr>
        <p:spPr bwMode="auto">
          <a:xfrm flipH="1">
            <a:off x="3132138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2" name="AutoShape 20"/>
          <p:cNvSpPr>
            <a:spLocks noChangeArrowheads="1"/>
          </p:cNvSpPr>
          <p:nvPr/>
        </p:nvSpPr>
        <p:spPr bwMode="auto">
          <a:xfrm flipH="1">
            <a:off x="3132138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3" name="AutoShape 21"/>
          <p:cNvSpPr>
            <a:spLocks noChangeArrowheads="1"/>
          </p:cNvSpPr>
          <p:nvPr/>
        </p:nvSpPr>
        <p:spPr bwMode="auto">
          <a:xfrm flipH="1">
            <a:off x="3132138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4" name="AutoShape 22"/>
          <p:cNvSpPr>
            <a:spLocks noChangeArrowheads="1"/>
          </p:cNvSpPr>
          <p:nvPr/>
        </p:nvSpPr>
        <p:spPr bwMode="auto">
          <a:xfrm flipH="1">
            <a:off x="3132138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5" name="AutoShape 23"/>
          <p:cNvSpPr>
            <a:spLocks noChangeArrowheads="1"/>
          </p:cNvSpPr>
          <p:nvPr/>
        </p:nvSpPr>
        <p:spPr bwMode="auto">
          <a:xfrm flipH="1">
            <a:off x="7451725" y="42830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6" name="AutoShape 24"/>
          <p:cNvSpPr>
            <a:spLocks noChangeArrowheads="1"/>
          </p:cNvSpPr>
          <p:nvPr/>
        </p:nvSpPr>
        <p:spPr bwMode="auto">
          <a:xfrm flipH="1">
            <a:off x="7451725" y="3830638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7" name="AutoShape 25"/>
          <p:cNvSpPr>
            <a:spLocks noChangeArrowheads="1"/>
          </p:cNvSpPr>
          <p:nvPr/>
        </p:nvSpPr>
        <p:spPr bwMode="auto">
          <a:xfrm flipH="1">
            <a:off x="7451725" y="3376613"/>
            <a:ext cx="792163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8" name="AutoShape 26"/>
          <p:cNvSpPr>
            <a:spLocks noChangeArrowheads="1"/>
          </p:cNvSpPr>
          <p:nvPr/>
        </p:nvSpPr>
        <p:spPr bwMode="auto">
          <a:xfrm flipH="1">
            <a:off x="7451725" y="2924175"/>
            <a:ext cx="792163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59" name="AutoShape 27"/>
          <p:cNvSpPr>
            <a:spLocks noChangeArrowheads="1"/>
          </p:cNvSpPr>
          <p:nvPr/>
        </p:nvSpPr>
        <p:spPr bwMode="auto">
          <a:xfrm flipH="1">
            <a:off x="6011863" y="42830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0" name="AutoShape 28"/>
          <p:cNvSpPr>
            <a:spLocks noChangeArrowheads="1"/>
          </p:cNvSpPr>
          <p:nvPr/>
        </p:nvSpPr>
        <p:spPr bwMode="auto">
          <a:xfrm flipH="1">
            <a:off x="6011863" y="3830638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1" name="AutoShape 29"/>
          <p:cNvSpPr>
            <a:spLocks noChangeArrowheads="1"/>
          </p:cNvSpPr>
          <p:nvPr/>
        </p:nvSpPr>
        <p:spPr bwMode="auto">
          <a:xfrm flipH="1">
            <a:off x="6011863" y="3376613"/>
            <a:ext cx="792162" cy="360362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2" name="AutoShape 30"/>
          <p:cNvSpPr>
            <a:spLocks noChangeArrowheads="1"/>
          </p:cNvSpPr>
          <p:nvPr/>
        </p:nvSpPr>
        <p:spPr bwMode="auto">
          <a:xfrm flipH="1">
            <a:off x="6011863" y="2924175"/>
            <a:ext cx="792162" cy="360363"/>
          </a:xfrm>
          <a:prstGeom prst="flowChartMagneticDrum">
            <a:avLst/>
          </a:prstGeom>
          <a:blipFill>
            <a:blip r:embed="rId3"/>
            <a:tile tx="0" ty="0" sx="100000" sy="100000" flip="none" algn="tl"/>
          </a:blipFill>
          <a:ln w="9525">
            <a:solidFill>
              <a:schemeClr val="accent4">
                <a:lumMod val="2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18464" name="Rectangle 32"/>
          <p:cNvSpPr>
            <a:spLocks noChangeArrowheads="1"/>
          </p:cNvSpPr>
          <p:nvPr/>
        </p:nvSpPr>
        <p:spPr bwMode="auto">
          <a:xfrm>
            <a:off x="1970088" y="5157788"/>
            <a:ext cx="574516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 + 4+ 4+ 4 + 4+ 4 = 24 (п.)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000"/>
                                        <p:tgtEl>
                                          <p:spTgt spid="18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000"/>
                                        <p:tgtEl>
                                          <p:spTgt spid="1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1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1000"/>
                                        <p:tgtEl>
                                          <p:spTgt spid="1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1000"/>
                                        <p:tgtEl>
                                          <p:spTgt spid="1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1000"/>
                                        <p:tgtEl>
                                          <p:spTgt spid="1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1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1000"/>
                                        <p:tgtEl>
                                          <p:spTgt spid="18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1000"/>
                                        <p:tgtEl>
                                          <p:spTgt spid="1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1000"/>
                                        <p:tgtEl>
                                          <p:spTgt spid="1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1000"/>
                                        <p:tgtEl>
                                          <p:spTgt spid="18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1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8439" grpId="0" animBg="1"/>
      <p:bldP spid="18440" grpId="0" animBg="1"/>
      <p:bldP spid="18441" grpId="0" animBg="1"/>
      <p:bldP spid="18442" grpId="0" animBg="1"/>
      <p:bldP spid="18443" grpId="0" animBg="1"/>
      <p:bldP spid="18444" grpId="0" animBg="1"/>
      <p:bldP spid="18445" grpId="0" animBg="1"/>
      <p:bldP spid="18446" grpId="0" animBg="1"/>
      <p:bldP spid="18447" grpId="0" animBg="1"/>
      <p:bldP spid="18448" grpId="0" animBg="1"/>
      <p:bldP spid="18449" grpId="0" animBg="1"/>
      <p:bldP spid="18450" grpId="0" animBg="1"/>
      <p:bldP spid="18451" grpId="0" animBg="1"/>
      <p:bldP spid="18452" grpId="0" animBg="1"/>
      <p:bldP spid="18453" grpId="0" animBg="1"/>
      <p:bldP spid="18454" grpId="0" animBg="1"/>
      <p:bldP spid="18455" grpId="0" animBg="1"/>
      <p:bldP spid="18456" grpId="0" animBg="1"/>
      <p:bldP spid="18457" grpId="0" animBg="1"/>
      <p:bldP spid="18458" grpId="0" animBg="1"/>
      <p:bldP spid="18459" grpId="0" animBg="1"/>
      <p:bldP spid="18460" grpId="0" animBg="1"/>
      <p:bldP spid="18461" grpId="0" animBg="1"/>
      <p:bldP spid="18462" grpId="0" animBg="1"/>
      <p:bldP spid="1846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Среда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95288" y="1268413"/>
            <a:ext cx="8229600" cy="1731962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/>
              <a:t>Среда решил угостить всех второклассников вишнями. У нас в школе их 35 человек.</a:t>
            </a:r>
          </a:p>
          <a:p>
            <a:pPr algn="just"/>
            <a:r>
              <a:rPr lang="ru-RU" sz="2400" dirty="0" smtClean="0"/>
              <a:t>-Каждому из вас он приготовил по 3 вишни. Сколько вишен он собрал? Запишите.</a:t>
            </a:r>
          </a:p>
          <a:p>
            <a:endParaRPr lang="ru-RU" dirty="0" smtClean="0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250825" y="4437063"/>
            <a:ext cx="8301038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 + 3 + 3 + 3 + 3 + .............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	</a:t>
            </a:r>
            <a:r>
              <a:rPr lang="ru-RU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35 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раз</a:t>
            </a:r>
          </a:p>
        </p:txBody>
      </p:sp>
      <p:sp>
        <p:nvSpPr>
          <p:cNvPr id="15370" name="AutoShape 10"/>
          <p:cNvSpPr>
            <a:spLocks/>
          </p:cNvSpPr>
          <p:nvPr/>
        </p:nvSpPr>
        <p:spPr bwMode="auto">
          <a:xfrm rot="-5400000">
            <a:off x="2375694" y="2886869"/>
            <a:ext cx="790575" cy="5040313"/>
          </a:xfrm>
          <a:prstGeom prst="leftBrace">
            <a:avLst>
              <a:gd name="adj1" fmla="val 5312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5376" name="Picture 16" descr="gnom01_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05900" y="2565400"/>
            <a:ext cx="18637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3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9" grpId="0" build="allAtOnce"/>
      <p:bldP spid="1537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Прямоугольник 1"/>
          <p:cNvSpPr>
            <a:spLocks noChangeArrowheads="1"/>
          </p:cNvSpPr>
          <p:nvPr/>
        </p:nvSpPr>
        <p:spPr bwMode="auto">
          <a:xfrm>
            <a:off x="928688" y="357188"/>
            <a:ext cx="7572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u="sng">
                <a:solidFill>
                  <a:srgbClr val="C00000"/>
                </a:solidFill>
                <a:latin typeface="Calibri" pitchFamily="34" charset="0"/>
              </a:rPr>
              <a:t>Цель</a:t>
            </a:r>
            <a:r>
              <a:rPr lang="ru-RU" sz="4000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algn="ctr"/>
            <a:r>
              <a:rPr lang="ru-RU" sz="4000" i="1">
                <a:solidFill>
                  <a:srgbClr val="002060"/>
                </a:solidFill>
                <a:latin typeface="Calibri" pitchFamily="34" charset="0"/>
              </a:rPr>
              <a:t>  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642938" y="2143125"/>
            <a:ext cx="8143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</a:t>
            </a:r>
            <a:r>
              <a:rPr lang="ru-RU" sz="4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узнаем…</a:t>
            </a:r>
            <a:endParaRPr lang="ru-RU" sz="4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</a:t>
            </a:r>
            <a:r>
              <a:rPr lang="ru-RU" sz="4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сможем…</a:t>
            </a:r>
            <a:endParaRPr lang="ru-RU" sz="4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48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</a:t>
            </a:r>
            <a:r>
              <a:rPr lang="ru-RU" sz="48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научимся…</a:t>
            </a:r>
            <a:endParaRPr lang="ru-RU" sz="48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Совет Белоснежки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0825" y="764705"/>
            <a:ext cx="8229600" cy="5821834"/>
          </a:xfrm>
        </p:spPr>
        <p:txBody>
          <a:bodyPr/>
          <a:lstStyle/>
          <a:p>
            <a:pPr lvl="1"/>
            <a:r>
              <a:rPr lang="ru-RU" sz="3600" dirty="0" smtClean="0"/>
              <a:t>Чтобы записать </a:t>
            </a:r>
            <a:r>
              <a:rPr lang="ru-RU" sz="3600" b="1" dirty="0" smtClean="0">
                <a:solidFill>
                  <a:schemeClr val="hlink"/>
                </a:solidFill>
              </a:rPr>
              <a:t>сумму одинаковых слагаемых</a:t>
            </a:r>
            <a:r>
              <a:rPr lang="ru-RU" sz="3600" dirty="0" smtClean="0"/>
              <a:t>, удобнее использовать </a:t>
            </a:r>
            <a:r>
              <a:rPr lang="ru-RU" sz="3600" b="1" dirty="0" smtClean="0">
                <a:solidFill>
                  <a:schemeClr val="hlink"/>
                </a:solidFill>
              </a:rPr>
              <a:t>умножение</a:t>
            </a:r>
            <a:r>
              <a:rPr lang="ru-RU" sz="3600" dirty="0" smtClean="0"/>
              <a:t>:</a:t>
            </a:r>
          </a:p>
          <a:p>
            <a:r>
              <a:rPr lang="ru-RU" sz="3200" dirty="0" smtClean="0"/>
              <a:t>Вместо 3+ 3+ 3+ ...+3 	пишут 3    35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			</a:t>
            </a:r>
            <a:r>
              <a:rPr lang="ru-RU" sz="3200" dirty="0" smtClean="0"/>
              <a:t>        35 раз</a:t>
            </a:r>
          </a:p>
          <a:p>
            <a:endParaRPr lang="ru-RU" sz="3200" dirty="0" smtClean="0"/>
          </a:p>
          <a:p>
            <a:endParaRPr lang="ru-RU" sz="3200" dirty="0"/>
          </a:p>
          <a:p>
            <a:r>
              <a:rPr lang="ru-RU" sz="3200" dirty="0" smtClean="0"/>
              <a:t>Читают: "по 3 взять 35 раз" </a:t>
            </a:r>
            <a:br>
              <a:rPr lang="ru-RU" sz="3200" dirty="0" smtClean="0"/>
            </a:br>
            <a:r>
              <a:rPr lang="ru-RU" sz="3200" dirty="0" smtClean="0"/>
              <a:t>или	"3 умножить на 135"</a:t>
            </a:r>
          </a:p>
        </p:txBody>
      </p:sp>
      <p:sp>
        <p:nvSpPr>
          <p:cNvPr id="19460" name="AutoShape 4"/>
          <p:cNvSpPr>
            <a:spLocks/>
          </p:cNvSpPr>
          <p:nvPr/>
        </p:nvSpPr>
        <p:spPr bwMode="auto">
          <a:xfrm rot="-5400000">
            <a:off x="3167509" y="1916783"/>
            <a:ext cx="504825" cy="2592387"/>
          </a:xfrm>
          <a:prstGeom prst="leftBrace">
            <a:avLst>
              <a:gd name="adj1" fmla="val 4279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9461" name="Oval 5"/>
          <p:cNvSpPr>
            <a:spLocks noChangeArrowheads="1"/>
          </p:cNvSpPr>
          <p:nvPr/>
        </p:nvSpPr>
        <p:spPr bwMode="auto">
          <a:xfrm flipV="1">
            <a:off x="6639829" y="2780928"/>
            <a:ext cx="45719" cy="8981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pic>
        <p:nvPicPr>
          <p:cNvPr id="19462" name="Picture 6" descr="gens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1989361"/>
            <a:ext cx="1524000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0"/>
            <a:ext cx="3419475" cy="10795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dirty="0" smtClean="0"/>
          </a:p>
        </p:txBody>
      </p:sp>
      <p:sp>
        <p:nvSpPr>
          <p:cNvPr id="2867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1428750"/>
            <a:ext cx="7631881" cy="2224088"/>
          </a:xfrm>
        </p:spPr>
        <p:txBody>
          <a:bodyPr/>
          <a:lstStyle/>
          <a:p>
            <a:r>
              <a:rPr lang="ru-RU" sz="4800" dirty="0" smtClean="0">
                <a:solidFill>
                  <a:srgbClr val="FF0000"/>
                </a:solidFill>
              </a:rPr>
              <a:t>Тема урока:</a:t>
            </a:r>
            <a:br>
              <a:rPr lang="ru-RU" sz="4800" dirty="0" smtClean="0">
                <a:solidFill>
                  <a:srgbClr val="FF0000"/>
                </a:solidFill>
              </a:rPr>
            </a:br>
            <a:r>
              <a:rPr lang="ru-RU" sz="7200" dirty="0" smtClean="0">
                <a:solidFill>
                  <a:srgbClr val="FF0000"/>
                </a:solidFill>
              </a:rPr>
              <a:t>«Умножение»</a:t>
            </a:r>
          </a:p>
        </p:txBody>
      </p:sp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5919788" y="5176838"/>
            <a:ext cx="2684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867400" y="5157788"/>
            <a:ext cx="313213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pic>
        <p:nvPicPr>
          <p:cNvPr id="28677" name="Рисунок 6" descr="Рисунок3-copy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3895725"/>
            <a:ext cx="25241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Умножение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79512" y="731520"/>
            <a:ext cx="8712968" cy="3474720"/>
          </a:xfrm>
        </p:spPr>
        <p:txBody>
          <a:bodyPr rtlCol="0">
            <a:normAutofit fontScale="2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0" dirty="0" smtClean="0">
                <a:solidFill>
                  <a:schemeClr val="hlink"/>
                </a:solidFill>
              </a:rPr>
              <a:t>Сложение одинаковых чисел называют  умножением.</a:t>
            </a:r>
            <a:r>
              <a:rPr lang="ru-RU" sz="16000" dirty="0" smtClean="0"/>
              <a:t/>
            </a:r>
            <a:br>
              <a:rPr lang="ru-RU" sz="16000" dirty="0" smtClean="0"/>
            </a:br>
            <a:r>
              <a:rPr lang="ru-RU" sz="16000" dirty="0" smtClean="0"/>
              <a:t>3 + 3 + 3+ 3 + 3 + 3 + 3 = 3   7</a:t>
            </a:r>
            <a:br>
              <a:rPr lang="ru-RU" sz="16000" dirty="0" smtClean="0"/>
            </a:br>
            <a:endParaRPr lang="ru-RU" sz="16000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/>
              <a:t>	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/>
              <a:t>	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i="1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/>
              <a:t>          </a:t>
            </a:r>
            <a:endParaRPr lang="ru-RU" sz="38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7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700" i="1" dirty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6700" i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i="1" dirty="0"/>
              <a:t> </a:t>
            </a:r>
            <a:r>
              <a:rPr lang="ru-RU" sz="11200" i="1" dirty="0" smtClean="0"/>
              <a:t>        </a:t>
            </a:r>
            <a:r>
              <a:rPr lang="ru-RU" sz="12800" i="1" dirty="0" smtClean="0"/>
              <a:t>а </a:t>
            </a:r>
            <a:r>
              <a:rPr lang="ru-RU" sz="12800" i="1" dirty="0"/>
              <a:t>+ </a:t>
            </a:r>
            <a:r>
              <a:rPr lang="ru-RU" sz="12800" i="1" dirty="0" err="1"/>
              <a:t>а</a:t>
            </a:r>
            <a:r>
              <a:rPr lang="ru-RU" sz="12800" i="1" dirty="0"/>
              <a:t> + </a:t>
            </a:r>
            <a:r>
              <a:rPr lang="ru-RU" sz="12800" i="1" dirty="0" err="1"/>
              <a:t>а</a:t>
            </a:r>
            <a:r>
              <a:rPr lang="ru-RU" sz="12800" i="1" dirty="0"/>
              <a:t> + . . .  +а </a:t>
            </a:r>
            <a:r>
              <a:rPr lang="ru-RU" sz="11200" i="1" dirty="0" smtClean="0"/>
              <a:t>	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6700" i="1" dirty="0" smtClean="0"/>
              <a:t>			     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6700" i="1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2800" i="1" dirty="0" smtClean="0"/>
              <a:t>                    в раз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i="1" dirty="0" smtClean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i="1" dirty="0" smtClean="0"/>
              <a:t>				</a:t>
            </a:r>
          </a:p>
        </p:txBody>
      </p:sp>
      <p:sp>
        <p:nvSpPr>
          <p:cNvPr id="21509" name="AutoShape 5"/>
          <p:cNvSpPr>
            <a:spLocks/>
          </p:cNvSpPr>
          <p:nvPr/>
        </p:nvSpPr>
        <p:spPr bwMode="auto">
          <a:xfrm rot="-5400000">
            <a:off x="2843734" y="3248025"/>
            <a:ext cx="433387" cy="3457575"/>
          </a:xfrm>
          <a:prstGeom prst="leftBrace">
            <a:avLst>
              <a:gd name="adj1" fmla="val 66484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0724" name="Oval 8"/>
          <p:cNvSpPr>
            <a:spLocks noChangeArrowheads="1"/>
          </p:cNvSpPr>
          <p:nvPr/>
        </p:nvSpPr>
        <p:spPr bwMode="auto">
          <a:xfrm flipV="1">
            <a:off x="6660232" y="1916831"/>
            <a:ext cx="108012" cy="4571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0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150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50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/>
              <a:t>Какие цели на уроке ставим?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84017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Прямоугольник 1"/>
          <p:cNvSpPr>
            <a:spLocks noChangeArrowheads="1"/>
          </p:cNvSpPr>
          <p:nvPr/>
        </p:nvSpPr>
        <p:spPr bwMode="auto">
          <a:xfrm>
            <a:off x="928688" y="285750"/>
            <a:ext cx="75723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 i="1" u="sng">
                <a:solidFill>
                  <a:srgbClr val="C00000"/>
                </a:solidFill>
                <a:latin typeface="Calibri" pitchFamily="34" charset="0"/>
              </a:rPr>
              <a:t>Цель</a:t>
            </a:r>
            <a:r>
              <a:rPr lang="ru-RU" sz="4000" i="1">
                <a:solidFill>
                  <a:srgbClr val="C00000"/>
                </a:solidFill>
                <a:latin typeface="Calibri" pitchFamily="34" charset="0"/>
              </a:rPr>
              <a:t>:</a:t>
            </a:r>
          </a:p>
          <a:p>
            <a:pPr algn="ctr"/>
            <a:endParaRPr lang="ru-RU" sz="4000" i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ru-RU" sz="4000" i="1">
                <a:solidFill>
                  <a:srgbClr val="002060"/>
                </a:solidFill>
                <a:latin typeface="Calibri" pitchFamily="34" charset="0"/>
              </a:rPr>
              <a:t> </a:t>
            </a:r>
            <a:endParaRPr lang="ru-RU" sz="4000">
              <a:latin typeface="Calibri" pitchFamily="34" charset="0"/>
            </a:endParaRPr>
          </a:p>
        </p:txBody>
      </p:sp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571500" y="1357313"/>
            <a:ext cx="8001000" cy="397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</a:t>
            </a:r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узнаем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как записать сумму одинаковых слагаемых более коротким  способом;</a:t>
            </a:r>
            <a:endParaRPr lang="ru-RU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</a:t>
            </a:r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сможем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решать задачи более удобным  способом;</a:t>
            </a:r>
            <a:endParaRPr lang="ru-RU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/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</a:t>
            </a:r>
            <a:r>
              <a:rPr lang="ru-RU" sz="36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научимся</a:t>
            </a:r>
            <a:r>
              <a:rPr lang="ru-RU" sz="36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выполнять действие умножение.</a:t>
            </a:r>
            <a:endParaRPr lang="ru-RU" sz="360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Четверг</a:t>
            </a:r>
            <a:br>
              <a:rPr lang="ru-RU" dirty="0" smtClean="0"/>
            </a:br>
            <a:r>
              <a:rPr lang="ru-RU" dirty="0" smtClean="0"/>
              <a:t>-</a:t>
            </a:r>
            <a:r>
              <a:rPr lang="ru-RU" dirty="0" smtClean="0">
                <a:solidFill>
                  <a:schemeClr val="tx1"/>
                </a:solidFill>
              </a:rPr>
              <a:t>Замените сумму умножением</a:t>
            </a:r>
            <a:endParaRPr lang="ru-RU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2770" name="Содержимое 2"/>
          <p:cNvSpPr>
            <a:spLocks noGrp="1"/>
          </p:cNvSpPr>
          <p:nvPr>
            <p:ph sz="quarter" idx="13"/>
          </p:nvPr>
        </p:nvSpPr>
        <p:spPr>
          <a:xfrm>
            <a:off x="297466" y="790982"/>
            <a:ext cx="8678738" cy="3474720"/>
          </a:xfrm>
        </p:spPr>
        <p:txBody>
          <a:bodyPr>
            <a:normAutofit fontScale="92500" lnSpcReduction="10000"/>
          </a:bodyPr>
          <a:lstStyle/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sz="4400" dirty="0" smtClean="0">
                <a:solidFill>
                  <a:srgbClr val="002060"/>
                </a:solidFill>
                <a:cs typeface="Arial" charset="0"/>
              </a:rPr>
              <a:t>6+6+6+6+6= 6х5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ru-RU" sz="4400" dirty="0" smtClean="0">
                <a:solidFill>
                  <a:srgbClr val="002060"/>
                </a:solidFill>
                <a:cs typeface="Arial" charset="0"/>
              </a:rPr>
              <a:t>7+7+7+7+7+7=7х6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sz="4400" dirty="0" err="1" smtClean="0">
                <a:solidFill>
                  <a:srgbClr val="002060"/>
                </a:solidFill>
                <a:cs typeface="Arial" charset="0"/>
              </a:rPr>
              <a:t>b+b+b+b+b</a:t>
            </a:r>
            <a:r>
              <a:rPr lang="en-US" sz="4400" dirty="0" smtClean="0">
                <a:solidFill>
                  <a:srgbClr val="002060"/>
                </a:solidFill>
                <a:cs typeface="Arial" charset="0"/>
              </a:rPr>
              <a:t>=b</a:t>
            </a:r>
            <a:r>
              <a:rPr lang="ru-RU" sz="4400" dirty="0" smtClean="0">
                <a:solidFill>
                  <a:srgbClr val="002060"/>
                </a:solidFill>
                <a:cs typeface="Arial" charset="0"/>
              </a:rPr>
              <a:t>х</a:t>
            </a:r>
            <a:r>
              <a:rPr lang="en-US" sz="4400" dirty="0" smtClean="0">
                <a:solidFill>
                  <a:srgbClr val="002060"/>
                </a:solidFill>
                <a:cs typeface="Arial" charset="0"/>
              </a:rPr>
              <a:t>5</a:t>
            </a:r>
          </a:p>
          <a:p>
            <a:pPr algn="ctr">
              <a:spcBef>
                <a:spcPct val="50000"/>
              </a:spcBef>
              <a:buFont typeface="Arial" charset="0"/>
              <a:buNone/>
            </a:pPr>
            <a:r>
              <a:rPr lang="en-US" sz="4400" dirty="0" smtClean="0">
                <a:solidFill>
                  <a:srgbClr val="002060"/>
                </a:solidFill>
                <a:cs typeface="Arial" charset="0"/>
              </a:rPr>
              <a:t>48+49+47= </a:t>
            </a:r>
            <a:r>
              <a:rPr lang="ru-RU" sz="4400" dirty="0" smtClean="0">
                <a:solidFill>
                  <a:srgbClr val="002060"/>
                </a:solidFill>
                <a:cs typeface="Arial" charset="0"/>
              </a:rPr>
              <a:t>лов.</a:t>
            </a:r>
          </a:p>
          <a:p>
            <a:endParaRPr lang="ru-RU" dirty="0" smtClean="0"/>
          </a:p>
        </p:txBody>
      </p:sp>
      <p:pic>
        <p:nvPicPr>
          <p:cNvPr id="5" name="Рисунок 4" descr="2 шара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0520" y="714373"/>
            <a:ext cx="11430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ппл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97708" y="1536723"/>
            <a:ext cx="1357312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аппл4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7677" y="2528342"/>
            <a:ext cx="928687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09768" y="3429000"/>
            <a:ext cx="85725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4" descr="gnom2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4643438"/>
            <a:ext cx="2803525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Пятница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476672"/>
            <a:ext cx="8229600" cy="179980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4800" dirty="0" smtClean="0"/>
              <a:t>Замените умножение суммой одинаковых слагаемых</a:t>
            </a:r>
            <a:r>
              <a:rPr lang="ru-RU" dirty="0" smtClean="0"/>
              <a:t>.</a:t>
            </a:r>
          </a:p>
        </p:txBody>
      </p:sp>
      <p:pic>
        <p:nvPicPr>
          <p:cNvPr id="23556" name="Picture 4" descr="gnom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214688"/>
            <a:ext cx="2478087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23850" y="2781300"/>
            <a:ext cx="3621088" cy="345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3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=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36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4 =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	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2 =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		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6 =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	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		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7 =</a:t>
            </a: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2143125" y="2714625"/>
            <a:ext cx="55451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15 + 15 + 15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36 + 36 + 36 + 36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+ 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с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 + b + b 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+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b + b + b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x + x + x + x + x+ x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+ x</a:t>
            </a: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buFont typeface="Wingdings" pitchFamily="2" charset="2"/>
              <a:buNone/>
              <a:defRPr/>
            </a:pPr>
            <a:endParaRPr lang="ru-RU" sz="32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008063" y="364490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1008063" y="4221163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3562" name="Oval 10"/>
          <p:cNvSpPr>
            <a:spLocks noChangeArrowheads="1"/>
          </p:cNvSpPr>
          <p:nvPr/>
        </p:nvSpPr>
        <p:spPr bwMode="auto">
          <a:xfrm>
            <a:off x="1008063" y="4797425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3563" name="Oval 11"/>
          <p:cNvSpPr>
            <a:spLocks noChangeArrowheads="1"/>
          </p:cNvSpPr>
          <p:nvPr/>
        </p:nvSpPr>
        <p:spPr bwMode="auto">
          <a:xfrm>
            <a:off x="1008063" y="5373688"/>
            <a:ext cx="71437" cy="714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23564" name="Oval 12"/>
          <p:cNvSpPr>
            <a:spLocks noChangeArrowheads="1"/>
          </p:cNvSpPr>
          <p:nvPr/>
        </p:nvSpPr>
        <p:spPr bwMode="auto">
          <a:xfrm>
            <a:off x="1008063" y="5949950"/>
            <a:ext cx="71437" cy="71438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35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5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35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35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35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5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235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235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35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235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3561" grpId="0" animBg="1"/>
      <p:bldP spid="23562" grpId="0" animBg="1"/>
      <p:bldP spid="23563" grpId="0" animBg="1"/>
      <p:bldP spid="235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208912" cy="34747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800" dirty="0" smtClean="0"/>
              <a:t> </a:t>
            </a:r>
            <a:r>
              <a:rPr lang="ru-RU" sz="7200" dirty="0" smtClean="0"/>
              <a:t>25 ф</a:t>
            </a:r>
            <a:r>
              <a:rPr lang="ru-RU" sz="7200" dirty="0" smtClean="0">
                <a:solidFill>
                  <a:srgbClr val="FF0000"/>
                </a:solidFill>
              </a:rPr>
              <a:t>е</a:t>
            </a:r>
            <a:r>
              <a:rPr lang="ru-RU" sz="7200" dirty="0" smtClean="0"/>
              <a:t>вр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/>
              <a:t>ля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7200" dirty="0" smtClean="0"/>
              <a:t>Кла</a:t>
            </a:r>
            <a:r>
              <a:rPr lang="ru-RU" sz="7200" dirty="0" smtClean="0">
                <a:solidFill>
                  <a:srgbClr val="FF0000"/>
                </a:solidFill>
              </a:rPr>
              <a:t>сс</a:t>
            </a:r>
            <a:r>
              <a:rPr lang="ru-RU" sz="7200" dirty="0" smtClean="0"/>
              <a:t>ная р</a:t>
            </a:r>
            <a:r>
              <a:rPr lang="ru-RU" sz="7200" dirty="0" smtClean="0">
                <a:solidFill>
                  <a:srgbClr val="FF0000"/>
                </a:solidFill>
              </a:rPr>
              <a:t>а</a:t>
            </a:r>
            <a:r>
              <a:rPr lang="ru-RU" sz="7200" dirty="0" smtClean="0"/>
              <a:t>бота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chemeClr val="tx1"/>
                </a:solidFill>
                <a:cs typeface="Arial" charset="0"/>
              </a:rPr>
              <a:t>Сравните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sz="quarter" idx="13"/>
          </p:nvPr>
        </p:nvSpPr>
        <p:spPr>
          <a:xfrm>
            <a:off x="395536" y="731520"/>
            <a:ext cx="8568952" cy="4353664"/>
          </a:xfrm>
        </p:spPr>
        <p:txBody>
          <a:bodyPr>
            <a:normAutofit fontScale="8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3600" dirty="0" smtClean="0">
                <a:solidFill>
                  <a:srgbClr val="002060"/>
                </a:solidFill>
                <a:cs typeface="Arial" charset="0"/>
              </a:rPr>
              <a:t>     </a:t>
            </a: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>20+20+20  =   20х3</a:t>
            </a:r>
          </a:p>
          <a:p>
            <a:pPr algn="ctr">
              <a:buFont typeface="Wingdings" pitchFamily="2" charset="2"/>
              <a:buNone/>
            </a:pP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5600" b="1" dirty="0" smtClean="0">
                <a:solidFill>
                  <a:schemeClr val="tx1"/>
                </a:solidFill>
                <a:cs typeface="Arial" charset="0"/>
              </a:rPr>
            </a:b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>40+40   </a:t>
            </a:r>
            <a:r>
              <a:rPr lang="en-US" sz="5600" b="1" dirty="0" smtClean="0">
                <a:solidFill>
                  <a:schemeClr val="tx1"/>
                </a:solidFill>
                <a:cs typeface="Arial" charset="0"/>
              </a:rPr>
              <a:t>&lt;</a:t>
            </a: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>   40х3</a:t>
            </a:r>
          </a:p>
          <a:p>
            <a:pPr algn="ctr">
              <a:buFont typeface="Wingdings" pitchFamily="2" charset="2"/>
              <a:buNone/>
            </a:pP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/>
            </a:r>
            <a:br>
              <a:rPr lang="ru-RU" sz="5600" b="1" dirty="0" smtClean="0">
                <a:solidFill>
                  <a:schemeClr val="tx1"/>
                </a:solidFill>
                <a:cs typeface="Arial" charset="0"/>
              </a:rPr>
            </a:b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>8+8+8+8    </a:t>
            </a:r>
            <a:r>
              <a:rPr lang="en-US" sz="5600" b="1" dirty="0" smtClean="0">
                <a:solidFill>
                  <a:schemeClr val="tx1"/>
                </a:solidFill>
                <a:cs typeface="Arial" charset="0"/>
              </a:rPr>
              <a:t>&gt;</a:t>
            </a:r>
            <a:r>
              <a:rPr lang="ru-RU" sz="5600" b="1" dirty="0" smtClean="0">
                <a:solidFill>
                  <a:schemeClr val="tx1"/>
                </a:solidFill>
                <a:cs typeface="Arial" charset="0"/>
              </a:rPr>
              <a:t>  8х2</a:t>
            </a:r>
            <a:br>
              <a:rPr lang="ru-RU" sz="5600" b="1" dirty="0" smtClean="0">
                <a:solidFill>
                  <a:schemeClr val="tx1"/>
                </a:solidFill>
                <a:cs typeface="Arial" charset="0"/>
              </a:rPr>
            </a:br>
            <a:endParaRPr lang="ru-RU" sz="5600" b="1" dirty="0" smtClean="0">
              <a:solidFill>
                <a:schemeClr val="tx1"/>
              </a:solidFill>
              <a:cs typeface="Arial" charset="0"/>
            </a:endParaRPr>
          </a:p>
        </p:txBody>
      </p:sp>
      <p:pic>
        <p:nvPicPr>
          <p:cNvPr id="4" name="Рисунок 3" descr="смайл спит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04866" y="1844824"/>
            <a:ext cx="785812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Прямоугольник 4"/>
          <p:cNvSpPr>
            <a:spLocks noChangeArrowheads="1"/>
          </p:cNvSpPr>
          <p:nvPr/>
        </p:nvSpPr>
        <p:spPr bwMode="auto">
          <a:xfrm>
            <a:off x="2286000" y="2828925"/>
            <a:ext cx="457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Franklin Gothic Book" pitchFamily="34" charset="0"/>
            </a:endParaRPr>
          </a:p>
        </p:txBody>
      </p:sp>
      <p:pic>
        <p:nvPicPr>
          <p:cNvPr id="6" name="Рисунок 5" descr="смайл спит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5248" y="3259917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смайл спит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6649" y="548987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Суббота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251520" y="260648"/>
            <a:ext cx="8229600" cy="530976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endParaRPr lang="en-US" dirty="0" smtClean="0"/>
          </a:p>
          <a:p>
            <a:r>
              <a:rPr lang="ru-RU" sz="4000" dirty="0" smtClean="0"/>
              <a:t>Придумайте для соседа по парте </a:t>
            </a:r>
            <a:br>
              <a:rPr lang="ru-RU" sz="4000" dirty="0" smtClean="0"/>
            </a:br>
            <a:r>
              <a:rPr lang="ru-RU" sz="4000" dirty="0" smtClean="0"/>
              <a:t>3 суммы одинаковых слагаемых, запишите их на листочках.</a:t>
            </a:r>
          </a:p>
          <a:p>
            <a:r>
              <a:rPr lang="ru-RU" sz="4000" dirty="0" smtClean="0"/>
              <a:t>Обменяйтесь листочками и запишите суммы в виде произведения.</a:t>
            </a:r>
          </a:p>
          <a:p>
            <a:r>
              <a:rPr lang="ru-RU" sz="4000" dirty="0" smtClean="0"/>
              <a:t>Проверьте работу.</a:t>
            </a:r>
          </a:p>
        </p:txBody>
      </p:sp>
      <p:pic>
        <p:nvPicPr>
          <p:cNvPr id="22532" name="Picture 4" descr="gnom2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4900" y="3643313"/>
            <a:ext cx="27971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Начертите квадрат со стороной 3см Найдите его периметр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428625" y="2928938"/>
            <a:ext cx="8208963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endParaRPr lang="ru-RU" sz="3600" b="1">
              <a:solidFill>
                <a:srgbClr val="3333FF"/>
              </a:solidFill>
              <a:latin typeface="Times New Roman" pitchFamily="18" charset="0"/>
            </a:endParaRPr>
          </a:p>
          <a:p>
            <a:pPr marL="342900" indent="-342900"/>
            <a:r>
              <a:rPr lang="ru-RU" sz="3600" b="1">
                <a:latin typeface="Times New Roman" pitchFamily="18" charset="0"/>
              </a:rPr>
              <a:t>Р. -  ?</a:t>
            </a:r>
          </a:p>
          <a:p>
            <a:pPr marL="342900" indent="-342900"/>
            <a:r>
              <a:rPr lang="ru-RU" sz="3600" b="1">
                <a:solidFill>
                  <a:srgbClr val="3333FF"/>
                </a:solidFill>
                <a:latin typeface="Times New Roman" pitchFamily="18" charset="0"/>
              </a:rPr>
              <a:t>Решение:</a:t>
            </a:r>
          </a:p>
          <a:p>
            <a:pPr marL="342900" indent="-342900"/>
            <a:r>
              <a:rPr lang="ru-RU" sz="3600" b="1">
                <a:latin typeface="Times New Roman" pitchFamily="18" charset="0"/>
              </a:rPr>
              <a:t>Р=3 + 3 + 3 + 3</a:t>
            </a:r>
          </a:p>
          <a:p>
            <a:pPr marL="342900" indent="-342900"/>
            <a:r>
              <a:rPr lang="ru-RU" sz="3600" b="1">
                <a:latin typeface="Times New Roman" pitchFamily="18" charset="0"/>
              </a:rPr>
              <a:t>Р=3х4     Р=ах4</a:t>
            </a:r>
          </a:p>
          <a:p>
            <a:pPr marL="342900" indent="-342900"/>
            <a:r>
              <a:rPr lang="ru-RU" sz="3600" b="1">
                <a:latin typeface="Times New Roman" pitchFamily="18" charset="0"/>
              </a:rPr>
              <a:t>Р = 12 (см) </a:t>
            </a:r>
          </a:p>
          <a:p>
            <a:pPr marL="342900" indent="-342900"/>
            <a:r>
              <a:rPr lang="ru-RU" sz="3600" b="1">
                <a:latin typeface="Times New Roman" pitchFamily="18" charset="0"/>
              </a:rPr>
              <a:t>Ответ: 12 см – периметр квадрата.</a:t>
            </a:r>
          </a:p>
          <a:p>
            <a:pPr marL="342900" indent="-342900">
              <a:buFontTx/>
              <a:buAutoNum type="arabicParenR"/>
            </a:pPr>
            <a:endParaRPr lang="ru-RU" sz="3600" b="1">
              <a:solidFill>
                <a:srgbClr val="3333FF"/>
              </a:solidFill>
              <a:latin typeface="Times New Roman" pitchFamily="18" charset="0"/>
            </a:endParaRPr>
          </a:p>
          <a:p>
            <a:pPr marL="342900" indent="-342900"/>
            <a:endParaRPr lang="ru-RU" sz="3200" b="1">
              <a:solidFill>
                <a:srgbClr val="3333FF"/>
              </a:solidFill>
              <a:latin typeface="Times New Roman" pitchFamily="18" charset="0"/>
            </a:endParaRPr>
          </a:p>
        </p:txBody>
      </p:sp>
      <p:sp>
        <p:nvSpPr>
          <p:cNvPr id="36867" name="Rectangle 14"/>
          <p:cNvSpPr>
            <a:spLocks noChangeArrowheads="1"/>
          </p:cNvSpPr>
          <p:nvPr/>
        </p:nvSpPr>
        <p:spPr bwMode="auto">
          <a:xfrm>
            <a:off x="714375" y="2071688"/>
            <a:ext cx="1663700" cy="1295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6868" name="Rectangle 15"/>
          <p:cNvSpPr>
            <a:spLocks noChangeArrowheads="1"/>
          </p:cNvSpPr>
          <p:nvPr/>
        </p:nvSpPr>
        <p:spPr bwMode="auto">
          <a:xfrm>
            <a:off x="2571750" y="2071688"/>
            <a:ext cx="1071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latin typeface="Times New Roman" pitchFamily="18" charset="0"/>
              </a:rPr>
              <a:t>      3см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Воскресенье</a:t>
            </a:r>
            <a:br>
              <a:rPr lang="ru-RU" sz="3600" dirty="0" smtClean="0"/>
            </a:br>
            <a:r>
              <a:rPr lang="ru-RU" sz="3600" dirty="0" smtClean="0">
                <a:solidFill>
                  <a:schemeClr val="tx1"/>
                </a:solidFill>
              </a:rPr>
              <a:t>Выбери примеры  и реши их самостоятельно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51519" y="692696"/>
            <a:ext cx="8755955" cy="3474720"/>
          </a:xfrm>
        </p:spPr>
        <p:txBody>
          <a:bodyPr rtlCol="0">
            <a:normAutofit/>
          </a:bodyPr>
          <a:lstStyle/>
          <a:p>
            <a:pPr>
              <a:spcAft>
                <a:spcPts val="0"/>
              </a:spcAft>
              <a:buNone/>
              <a:defRPr/>
            </a:pPr>
            <a:r>
              <a:rPr lang="ru-RU" dirty="0" smtClean="0">
                <a:solidFill>
                  <a:schemeClr val="accent1"/>
                </a:solidFill>
              </a:rPr>
              <a:t>           </a:t>
            </a:r>
            <a:r>
              <a:rPr lang="en-US" dirty="0" smtClean="0">
                <a:solidFill>
                  <a:schemeClr val="accent1"/>
                </a:solidFill>
              </a:rPr>
              <a:t>I </a:t>
            </a:r>
            <a:r>
              <a:rPr lang="en-US" dirty="0" smtClean="0"/>
              <a:t>                          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II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                        </a:t>
            </a:r>
            <a:r>
              <a:rPr lang="en-US" dirty="0" smtClean="0"/>
              <a:t>III</a:t>
            </a:r>
            <a:endParaRPr lang="ru-RU" dirty="0"/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ru-RU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>
              <a:spcAft>
                <a:spcPts val="0"/>
              </a:spcAft>
              <a:buNone/>
              <a:defRPr/>
            </a:pPr>
            <a:r>
              <a:rPr lang="ru-RU" sz="3200" dirty="0" smtClean="0">
                <a:solidFill>
                  <a:schemeClr val="accent1"/>
                </a:solidFill>
              </a:rPr>
              <a:t>   64+(53-20)     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800-345       </a:t>
            </a:r>
            <a:r>
              <a:rPr lang="ru-RU" sz="3200" dirty="0" smtClean="0">
                <a:solidFill>
                  <a:srgbClr val="00B050"/>
                </a:solidFill>
              </a:rPr>
              <a:t>23+(80-35)-14</a:t>
            </a:r>
            <a:endParaRPr lang="ru-RU" sz="32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accent1"/>
                </a:solidFill>
              </a:rPr>
              <a:t>70-36+12 </a:t>
            </a:r>
            <a:r>
              <a:rPr lang="ru-RU" sz="3200" dirty="0" smtClean="0"/>
              <a:t>       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134+587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/>
              <a:t>   </a:t>
            </a:r>
            <a:r>
              <a:rPr lang="ru-RU" sz="3200" dirty="0" smtClean="0">
                <a:solidFill>
                  <a:schemeClr val="accent1"/>
                </a:solidFill>
              </a:rPr>
              <a:t>(45-32)+17      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756+167</a:t>
            </a:r>
          </a:p>
          <a:p>
            <a:pPr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3200" dirty="0" smtClean="0">
                <a:solidFill>
                  <a:schemeClr val="accent1"/>
                </a:solidFill>
              </a:rPr>
              <a:t>   (34+16)-23        </a:t>
            </a:r>
            <a:r>
              <a:rPr lang="ru-RU" sz="32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734-269</a:t>
            </a:r>
            <a:endParaRPr lang="ru-RU" sz="3200" dirty="0">
              <a:solidFill>
                <a:srgbClr val="00B050"/>
              </a:solidFill>
            </a:endParaRPr>
          </a:p>
        </p:txBody>
      </p:sp>
      <p:pic>
        <p:nvPicPr>
          <p:cNvPr id="4" name="Picture 4" descr="gnom2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38" y="3449638"/>
            <a:ext cx="2649537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68052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Сумму одинаковых слагаемых можно заменить умножением.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u="sng" dirty="0"/>
              <a:t>п</a:t>
            </a:r>
            <a:r>
              <a:rPr lang="ru-RU" sz="4000" u="sng" dirty="0" smtClean="0"/>
              <a:t>о </a:t>
            </a:r>
            <a:r>
              <a:rPr lang="ru-RU" sz="4000" dirty="0" smtClean="0"/>
              <a:t>сколько      </a:t>
            </a:r>
            <a:r>
              <a:rPr lang="ru-RU" sz="4000" dirty="0" err="1" smtClean="0"/>
              <a:t>сколько</a:t>
            </a:r>
            <a:r>
              <a:rPr lang="ru-RU" sz="4000" dirty="0" smtClean="0"/>
              <a:t> раз взяли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ru-RU" sz="4000" dirty="0" smtClean="0"/>
          </a:p>
          <a:p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175351" cy="1793167"/>
          </a:xfrm>
        </p:spPr>
        <p:txBody>
          <a:bodyPr/>
          <a:lstStyle/>
          <a:p>
            <a:r>
              <a:rPr lang="ru-RU" dirty="0" smtClean="0"/>
              <a:t>Подведём итоги!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8270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51520" y="1844824"/>
            <a:ext cx="8568952" cy="4680520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4000" dirty="0" smtClean="0"/>
              <a:t> Уч. стр.     </a:t>
            </a:r>
            <a:r>
              <a:rPr lang="ru-RU" sz="4000" smtClean="0"/>
              <a:t>№ </a:t>
            </a:r>
            <a:endParaRPr lang="ru-RU" sz="4000" dirty="0" smtClean="0"/>
          </a:p>
          <a:p>
            <a:endParaRPr lang="ru-RU" sz="4000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992888" cy="1793167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157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38" name="Рисунок 6" descr="Рисунок3-copy.gif"/>
          <p:cNvPicPr>
            <a:picLocks noGrp="1" noChangeAspect="1"/>
          </p:cNvPicPr>
          <p:nvPr>
            <p:ph sz="quarter" idx="13"/>
          </p:nvPr>
        </p:nvPicPr>
        <p:blipFill>
          <a:blip r:embed="rId2"/>
          <a:srcRect/>
          <a:stretch>
            <a:fillRect/>
          </a:stretch>
        </p:blipFill>
        <p:spPr>
          <a:xfrm>
            <a:off x="714375" y="4000500"/>
            <a:ext cx="2286000" cy="2500313"/>
          </a:xfrm>
          <a:noFill/>
        </p:spPr>
      </p:pic>
      <p:pic>
        <p:nvPicPr>
          <p:cNvPr id="4" name="Прямоугольник 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835150"/>
            <a:ext cx="8296275" cy="223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38100" cmpd="dbl">
            <a:solidFill>
              <a:srgbClr val="99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323850" y="476250"/>
            <a:ext cx="79200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Вычисли удобным способом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755650" y="2060575"/>
            <a:ext cx="6769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</a:rPr>
              <a:t>( 78 </a:t>
            </a:r>
            <a:r>
              <a:rPr lang="ru-RU" sz="4000" b="1" dirty="0">
                <a:latin typeface="Calibri" pitchFamily="34" charset="0"/>
              </a:rPr>
              <a:t>– </a:t>
            </a:r>
            <a:r>
              <a:rPr lang="ru-RU" sz="4000" b="1" dirty="0" smtClean="0">
                <a:latin typeface="Calibri" pitchFamily="34" charset="0"/>
              </a:rPr>
              <a:t>19) </a:t>
            </a:r>
            <a:r>
              <a:rPr lang="ru-RU" sz="4000" b="1" dirty="0">
                <a:latin typeface="Calibri" pitchFamily="34" charset="0"/>
              </a:rPr>
              <a:t>– </a:t>
            </a:r>
            <a:r>
              <a:rPr lang="ru-RU" sz="4000" b="1" dirty="0" smtClean="0">
                <a:latin typeface="Calibri" pitchFamily="34" charset="0"/>
              </a:rPr>
              <a:t> 8 </a:t>
            </a:r>
            <a:r>
              <a:rPr lang="ru-RU" sz="4000" b="1" dirty="0">
                <a:latin typeface="Calibri" pitchFamily="34" charset="0"/>
              </a:rPr>
              <a:t>=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84213" y="4076700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</a:rPr>
              <a:t>94  </a:t>
            </a:r>
            <a:r>
              <a:rPr lang="ru-RU" sz="4000" b="1" dirty="0">
                <a:latin typeface="Calibri" pitchFamily="34" charset="0"/>
              </a:rPr>
              <a:t>– </a:t>
            </a:r>
            <a:r>
              <a:rPr lang="ru-RU" sz="4000" b="1" dirty="0" smtClean="0">
                <a:latin typeface="Calibri" pitchFamily="34" charset="0"/>
              </a:rPr>
              <a:t>(53 </a:t>
            </a:r>
            <a:r>
              <a:rPr lang="ru-RU" sz="4000" b="1" dirty="0">
                <a:latin typeface="Calibri" pitchFamily="34" charset="0"/>
              </a:rPr>
              <a:t>+ </a:t>
            </a:r>
            <a:r>
              <a:rPr lang="ru-RU" sz="4000" b="1" dirty="0" smtClean="0">
                <a:latin typeface="Calibri" pitchFamily="34" charset="0"/>
              </a:rPr>
              <a:t>14 ) </a:t>
            </a:r>
            <a:r>
              <a:rPr lang="ru-RU" sz="4000" b="1" dirty="0">
                <a:latin typeface="Calibri" pitchFamily="34" charset="0"/>
              </a:rPr>
              <a:t>=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000250" y="1285875"/>
            <a:ext cx="81945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 78</a:t>
            </a:r>
            <a:endParaRPr lang="ru-RU" sz="4000" b="1" dirty="0">
              <a:solidFill>
                <a:srgbClr val="CC0066"/>
              </a:solidFill>
              <a:latin typeface="Calibri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2916238" y="1341438"/>
            <a:ext cx="9300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C0066"/>
                </a:solidFill>
                <a:latin typeface="Calibri" pitchFamily="34" charset="0"/>
              </a:rPr>
              <a:t>– </a:t>
            </a:r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 8</a:t>
            </a:r>
            <a:endParaRPr lang="ru-RU" sz="4000" b="1" dirty="0">
              <a:solidFill>
                <a:srgbClr val="CC0066"/>
              </a:solidFill>
              <a:latin typeface="Calibri" pitchFamily="34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168775" y="2080924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" pitchFamily="34" charset="0"/>
              </a:rPr>
              <a:t>51</a:t>
            </a:r>
            <a:endParaRPr lang="ru-RU" sz="4000" b="1" dirty="0">
              <a:latin typeface="Calibri" pitchFamily="34" charset="0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4067175" y="1341438"/>
            <a:ext cx="107433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CC0066"/>
                </a:solidFill>
                <a:latin typeface="Calibri" pitchFamily="34" charset="0"/>
              </a:rPr>
              <a:t>– </a:t>
            </a:r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19</a:t>
            </a:r>
            <a:endParaRPr lang="ru-RU" sz="4000" b="1" dirty="0">
              <a:solidFill>
                <a:srgbClr val="CC0066"/>
              </a:solidFill>
              <a:latin typeface="Calibri" pitchFamily="34" charset="0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979613" y="3357563"/>
            <a:ext cx="12073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94  </a:t>
            </a:r>
            <a:r>
              <a:rPr lang="ru-RU" sz="4000" b="1" dirty="0">
                <a:solidFill>
                  <a:srgbClr val="CC0066"/>
                </a:solidFill>
                <a:latin typeface="Calibri" pitchFamily="34" charset="0"/>
              </a:rPr>
              <a:t>- </a:t>
            </a: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3203575" y="3357563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14</a:t>
            </a:r>
            <a:endParaRPr lang="ru-RU" sz="4000" b="1" dirty="0">
              <a:solidFill>
                <a:srgbClr val="CC0066"/>
              </a:solidFill>
              <a:latin typeface="Calibri" pitchFamily="34" charset="0"/>
            </a:endParaRPr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4140200" y="3357563"/>
            <a:ext cx="9765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rgbClr val="CC0066"/>
                </a:solidFill>
                <a:latin typeface="Calibri" pitchFamily="34" charset="0"/>
              </a:rPr>
              <a:t>- 53</a:t>
            </a:r>
            <a:endParaRPr lang="ru-RU" sz="4000" b="1" dirty="0">
              <a:solidFill>
                <a:srgbClr val="CC0066"/>
              </a:solidFill>
              <a:latin typeface="Calibri" pitchFamily="34" charset="0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4311222" y="4085371"/>
            <a:ext cx="70403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libri" pitchFamily="34" charset="0"/>
              </a:rPr>
              <a:t>27</a:t>
            </a:r>
            <a:endParaRPr lang="ru-RU" sz="40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  <p:bldP spid="18438" grpId="1"/>
      <p:bldP spid="18439" grpId="0"/>
      <p:bldP spid="18440" grpId="0"/>
      <p:bldP spid="18440" grpId="1"/>
      <p:bldP spid="18441" grpId="0"/>
      <p:bldP spid="18441" grpId="1"/>
      <p:bldP spid="18442" grpId="0"/>
      <p:bldP spid="18442" grpId="1"/>
      <p:bldP spid="18444" grpId="0"/>
      <p:bldP spid="18444" grpId="1"/>
      <p:bldP spid="18447" grpId="0"/>
      <p:bldP spid="18448" grpId="0"/>
      <p:bldP spid="18449" grpId="0"/>
      <p:bldP spid="184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Содержимое 3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8" name="AutoShape 6"/>
          <p:cNvSpPr>
            <a:spLocks noChangeArrowheads="1"/>
          </p:cNvSpPr>
          <p:nvPr/>
        </p:nvSpPr>
        <p:spPr bwMode="auto">
          <a:xfrm>
            <a:off x="539750" y="333375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Вычисли:</a:t>
            </a:r>
          </a:p>
        </p:txBody>
      </p:sp>
      <p:sp>
        <p:nvSpPr>
          <p:cNvPr id="33799" name="AutoShape 7"/>
          <p:cNvSpPr>
            <a:spLocks noChangeArrowheads="1"/>
          </p:cNvSpPr>
          <p:nvPr/>
        </p:nvSpPr>
        <p:spPr bwMode="auto">
          <a:xfrm>
            <a:off x="468313" y="2060575"/>
            <a:ext cx="1223962" cy="1008063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32</a:t>
            </a:r>
          </a:p>
        </p:txBody>
      </p:sp>
      <p:sp>
        <p:nvSpPr>
          <p:cNvPr id="33800" name="AutoShape 8"/>
          <p:cNvSpPr>
            <a:spLocks noChangeArrowheads="1"/>
          </p:cNvSpPr>
          <p:nvPr/>
        </p:nvSpPr>
        <p:spPr bwMode="auto">
          <a:xfrm>
            <a:off x="1979613" y="3284538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8</a:t>
            </a:r>
          </a:p>
        </p:txBody>
      </p:sp>
      <p:sp>
        <p:nvSpPr>
          <p:cNvPr id="33801" name="AutoShape 9"/>
          <p:cNvSpPr>
            <a:spLocks noChangeArrowheads="1"/>
          </p:cNvSpPr>
          <p:nvPr/>
        </p:nvSpPr>
        <p:spPr bwMode="auto">
          <a:xfrm>
            <a:off x="5724525" y="5084763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4</a:t>
            </a:r>
          </a:p>
        </p:txBody>
      </p:sp>
      <p:sp>
        <p:nvSpPr>
          <p:cNvPr id="33802" name="AutoShape 10"/>
          <p:cNvSpPr>
            <a:spLocks noChangeArrowheads="1"/>
          </p:cNvSpPr>
          <p:nvPr/>
        </p:nvSpPr>
        <p:spPr bwMode="auto">
          <a:xfrm>
            <a:off x="539750" y="4941888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10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3" name="AutoShape 11"/>
          <p:cNvSpPr>
            <a:spLocks noChangeArrowheads="1"/>
          </p:cNvSpPr>
          <p:nvPr/>
        </p:nvSpPr>
        <p:spPr bwMode="auto">
          <a:xfrm>
            <a:off x="3311525" y="1979613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47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4" name="AutoShape 12"/>
          <p:cNvSpPr>
            <a:spLocks noChangeArrowheads="1"/>
          </p:cNvSpPr>
          <p:nvPr/>
        </p:nvSpPr>
        <p:spPr bwMode="auto">
          <a:xfrm>
            <a:off x="3132138" y="5157788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32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5" name="AutoShape 13"/>
          <p:cNvSpPr>
            <a:spLocks noChangeArrowheads="1"/>
          </p:cNvSpPr>
          <p:nvPr/>
        </p:nvSpPr>
        <p:spPr bwMode="auto">
          <a:xfrm>
            <a:off x="5076825" y="3284538"/>
            <a:ext cx="1223963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9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6" name="AutoShape 14"/>
          <p:cNvSpPr>
            <a:spLocks noChangeArrowheads="1"/>
          </p:cNvSpPr>
          <p:nvPr/>
        </p:nvSpPr>
        <p:spPr bwMode="auto">
          <a:xfrm>
            <a:off x="6110354" y="1915319"/>
            <a:ext cx="1223962" cy="1008062"/>
          </a:xfrm>
          <a:prstGeom prst="star8">
            <a:avLst>
              <a:gd name="adj" fmla="val 38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 dirty="0" smtClean="0">
                <a:latin typeface="Times New Roman" pitchFamily="18" charset="0"/>
              </a:rPr>
              <a:t>18</a:t>
            </a:r>
            <a:endParaRPr lang="ru-RU" sz="4000" b="1" dirty="0">
              <a:latin typeface="Times New Roman" pitchFamily="18" charset="0"/>
            </a:endParaRPr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 rot="2343188">
            <a:off x="1258888" y="3213100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4932363" y="227647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 rot="-7897397">
            <a:off x="4103688" y="32480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 rot="-7997773">
            <a:off x="5472113" y="4545013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4643438" y="5589588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3" name="AutoShape 21"/>
          <p:cNvSpPr>
            <a:spLocks noChangeArrowheads="1"/>
          </p:cNvSpPr>
          <p:nvPr/>
        </p:nvSpPr>
        <p:spPr bwMode="auto">
          <a:xfrm rot="7691882">
            <a:off x="1258888" y="43656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1979613" y="5661025"/>
            <a:ext cx="863600" cy="2159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33817" name="Rectangle 25"/>
          <p:cNvSpPr>
            <a:spLocks noChangeArrowheads="1"/>
          </p:cNvSpPr>
          <p:nvPr/>
        </p:nvSpPr>
        <p:spPr bwMode="auto">
          <a:xfrm>
            <a:off x="1547813" y="2636838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5003800" y="1700213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0" name="Rectangle 28"/>
          <p:cNvSpPr>
            <a:spLocks noChangeArrowheads="1"/>
          </p:cNvSpPr>
          <p:nvPr/>
        </p:nvSpPr>
        <p:spPr bwMode="auto">
          <a:xfrm>
            <a:off x="1116013" y="3860800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2124075" y="5013325"/>
            <a:ext cx="50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643438" y="2781300"/>
            <a:ext cx="4395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 dirty="0" smtClean="0">
                <a:solidFill>
                  <a:schemeClr val="accent1"/>
                </a:solidFill>
                <a:latin typeface="Calibri" pitchFamily="34" charset="0"/>
              </a:rPr>
              <a:t>+</a:t>
            </a:r>
            <a:endParaRPr lang="ru-RU" sz="4000" b="1" dirty="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33823" name="Rectangle 31"/>
          <p:cNvSpPr>
            <a:spLocks noChangeArrowheads="1"/>
          </p:cNvSpPr>
          <p:nvPr/>
        </p:nvSpPr>
        <p:spPr bwMode="auto">
          <a:xfrm>
            <a:off x="6156325" y="4221163"/>
            <a:ext cx="508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–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4716463" y="4797425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+</a:t>
            </a:r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7380288" y="2133600"/>
            <a:ext cx="6000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chemeClr val="accent1"/>
                </a:solidFill>
                <a:latin typeface="Calibri" pitchFamily="34" charset="0"/>
              </a:rPr>
              <a:t>=</a:t>
            </a:r>
          </a:p>
        </p:txBody>
      </p:sp>
      <p:sp>
        <p:nvSpPr>
          <p:cNvPr id="33826" name="Rectangle 34"/>
          <p:cNvSpPr>
            <a:spLocks noChangeArrowheads="1"/>
          </p:cNvSpPr>
          <p:nvPr/>
        </p:nvSpPr>
        <p:spPr bwMode="auto">
          <a:xfrm>
            <a:off x="8027988" y="1955800"/>
            <a:ext cx="5730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>
                <a:solidFill>
                  <a:schemeClr val="accent1"/>
                </a:solidFill>
                <a:latin typeface="Calibri" pitchFamily="34" charset="0"/>
              </a:rPr>
              <a:t>?</a:t>
            </a:r>
          </a:p>
        </p:txBody>
      </p:sp>
      <p:sp>
        <p:nvSpPr>
          <p:cNvPr id="33838" name="Rectangle 46"/>
          <p:cNvSpPr>
            <a:spLocks noChangeArrowheads="1"/>
          </p:cNvSpPr>
          <p:nvPr/>
        </p:nvSpPr>
        <p:spPr bwMode="auto">
          <a:xfrm>
            <a:off x="2245519" y="3482123"/>
            <a:ext cx="69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678656" y="5103813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50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3271044" y="5346700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18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2" name="Rectangle 50"/>
          <p:cNvSpPr>
            <a:spLocks noChangeArrowheads="1"/>
          </p:cNvSpPr>
          <p:nvPr/>
        </p:nvSpPr>
        <p:spPr bwMode="auto">
          <a:xfrm>
            <a:off x="6024708" y="5256068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14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5423715" y="3399624"/>
            <a:ext cx="44114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3574692" y="2121467"/>
            <a:ext cx="6976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52</a:t>
            </a:r>
            <a:endParaRPr lang="ru-RU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7885113" y="196215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70</a:t>
            </a:r>
            <a:endParaRPr lang="ru-RU" sz="5400" b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7443" name="AutoShape 5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497638"/>
            <a:ext cx="647700" cy="360362"/>
          </a:xfrm>
          <a:prstGeom prst="actionButtonForwardNex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0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3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00"/>
                            </p:stCondLst>
                            <p:childTnLst>
                              <p:par>
                                <p:cTn id="4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380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380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"/>
                            </p:stCondLst>
                            <p:childTnLst>
                              <p:par>
                                <p:cTn id="79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380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000"/>
                            </p:stCondLst>
                            <p:childTnLst>
                              <p:par>
                                <p:cTn id="8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3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500"/>
                            </p:stCondLst>
                            <p:childTnLst>
                              <p:par>
                                <p:cTn id="9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380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000"/>
                            </p:stCondLst>
                            <p:childTnLst>
                              <p:par>
                                <p:cTn id="10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3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6500"/>
                            </p:stCondLst>
                            <p:childTnLst>
                              <p:par>
                                <p:cTn id="1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380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7000"/>
                            </p:stCondLst>
                            <p:childTnLst>
                              <p:par>
                                <p:cTn id="12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3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3806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8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8000"/>
                            </p:stCondLst>
                            <p:childTnLst>
                              <p:par>
                                <p:cTn id="14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38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8500"/>
                            </p:stCondLst>
                            <p:childTnLst>
                              <p:par>
                                <p:cTn id="147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9500"/>
                            </p:stCondLst>
                            <p:childTnLst>
                              <p:par>
                                <p:cTn id="152" presetID="23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3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4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5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0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9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4" dur="500"/>
                                        <p:tgtEl>
                                          <p:spTgt spid="33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8" dur="500"/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3" dur="500"/>
                                        <p:tgtEl>
                                          <p:spTgt spid="33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500"/>
                            </p:stCondLst>
                            <p:childTnLst>
                              <p:par>
                                <p:cTn id="19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33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6" dur="500"/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8" fill="hold">
                            <p:stCondLst>
                              <p:cond delay="500"/>
                            </p:stCondLst>
                            <p:childTnLst>
                              <p:par>
                                <p:cTn id="19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1" dur="500"/>
                                        <p:tgtEl>
                                          <p:spTgt spid="33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5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7" fill="hold">
                            <p:stCondLst>
                              <p:cond delay="500"/>
                            </p:stCondLst>
                            <p:childTnLst>
                              <p:par>
                                <p:cTn id="20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0" dur="500"/>
                                        <p:tgtEl>
                                          <p:spTgt spid="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4" dur="500"/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500"/>
                            </p:stCondLst>
                            <p:childTnLst>
                              <p:par>
                                <p:cTn id="2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9" dur="500"/>
                                        <p:tgtEl>
                                          <p:spTgt spid="33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build="allAtOnce" animBg="1"/>
      <p:bldP spid="33801" grpId="0" build="allAtOnce" animBg="1"/>
      <p:bldP spid="33802" grpId="0" build="allAtOnce" animBg="1"/>
      <p:bldP spid="33803" grpId="0" build="allAtOnce" animBg="1"/>
      <p:bldP spid="33804" grpId="0" build="allAtOnce" animBg="1"/>
      <p:bldP spid="33805" grpId="0" build="allAtOnce" animBg="1"/>
      <p:bldP spid="33806" grpId="0" build="allAtOnce" animBg="1"/>
      <p:bldP spid="33808" grpId="0" animBg="1"/>
      <p:bldP spid="33809" grpId="0" animBg="1"/>
      <p:bldP spid="33810" grpId="0" animBg="1"/>
      <p:bldP spid="33811" grpId="0" animBg="1"/>
      <p:bldP spid="33812" grpId="0" animBg="1"/>
      <p:bldP spid="33813" grpId="0" animBg="1"/>
      <p:bldP spid="33814" grpId="0" animBg="1"/>
      <p:bldP spid="33817" grpId="0"/>
      <p:bldP spid="33818" grpId="0"/>
      <p:bldP spid="33820" grpId="0"/>
      <p:bldP spid="33821" grpId="0"/>
      <p:bldP spid="33822" grpId="0"/>
      <p:bldP spid="33824" grpId="0"/>
      <p:bldP spid="33825" grpId="0"/>
      <p:bldP spid="33826" grpId="0" build="allAtOnce"/>
      <p:bldP spid="33838" grpId="0"/>
      <p:bldP spid="33840" grpId="0"/>
      <p:bldP spid="33841" grpId="0"/>
      <p:bldP spid="33842" grpId="0"/>
      <p:bldP spid="33843" grpId="0"/>
      <p:bldP spid="33844" grpId="0"/>
      <p:bldP spid="338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905000"/>
            <a:ext cx="8291513" cy="454818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двузначное;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- 3 </a:t>
            </a:r>
            <a:r>
              <a:rPr lang="ru-RU" sz="3800" b="1" dirty="0" err="1" smtClean="0">
                <a:solidFill>
                  <a:srgbClr val="FF0000"/>
                </a:solidFill>
                <a:latin typeface="Times New Roman" pitchFamily="18" charset="0"/>
              </a:rPr>
              <a:t>дес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., 6 ед.;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предыдущее – 35;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последующее – 37;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сумма цифр равна 9;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- сумма разрядных слагаемых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  равна 30+6.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3800" b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2800" dirty="0" smtClean="0"/>
          </a:p>
        </p:txBody>
      </p:sp>
      <p:sp>
        <p:nvSpPr>
          <p:cNvPr id="37893" name="AutoShape 5"/>
          <p:cNvSpPr>
            <a:spLocks noChangeArrowheads="1"/>
          </p:cNvSpPr>
          <p:nvPr/>
        </p:nvSpPr>
        <p:spPr bwMode="auto">
          <a:xfrm>
            <a:off x="539750" y="333375"/>
            <a:ext cx="7993063" cy="15128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Расскажите все, что знаете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 числе </a:t>
            </a:r>
            <a:r>
              <a:rPr lang="ru-RU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36:</a:t>
            </a:r>
            <a:endParaRPr lang="ru-RU" sz="3600" b="1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843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96300" y="6497638"/>
            <a:ext cx="647700" cy="360362"/>
          </a:xfrm>
          <a:prstGeom prst="actionButtonForwardNex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Найдите закономерность в числовом ряду</a:t>
            </a:r>
            <a:endParaRPr lang="ru-RU" dirty="0"/>
          </a:p>
        </p:txBody>
      </p:sp>
      <p:sp>
        <p:nvSpPr>
          <p:cNvPr id="19458" name="Содержимое 2"/>
          <p:cNvSpPr>
            <a:spLocks noGrp="1"/>
          </p:cNvSpPr>
          <p:nvPr>
            <p:ph sz="quarter" idx="13"/>
          </p:nvPr>
        </p:nvSpPr>
        <p:spPr>
          <a:xfrm>
            <a:off x="251520" y="731520"/>
            <a:ext cx="8568952" cy="3474720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sz="4400" dirty="0" smtClean="0"/>
              <a:t>    …,14, 21, 28, 35, …,  …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0" name="Picture 8" descr="gnom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500" y="158750"/>
            <a:ext cx="247491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gnom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000500"/>
            <a:ext cx="20224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nom2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5238" y="142875"/>
            <a:ext cx="236855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gnom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2400" y="1773238"/>
            <a:ext cx="19288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gnom2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75" y="1714500"/>
            <a:ext cx="19145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313" y="4500563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gnom27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267075" y="4979988"/>
            <a:ext cx="2968625" cy="1749425"/>
          </a:xfrm>
          <a:prstGeom prst="rect">
            <a:avLst/>
          </a:prstGeom>
          <a:noFill/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547813" y="2852738"/>
            <a:ext cx="64801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В гостях </a:t>
            </a:r>
            <a:b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ru-RU"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у сказки</a:t>
            </a:r>
          </a:p>
        </p:txBody>
      </p:sp>
      <p:pic>
        <p:nvPicPr>
          <p:cNvPr id="13326" name="Picture 14" descr="gens13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00500" y="2989263"/>
            <a:ext cx="15240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Понедельник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57200" y="1600200"/>
            <a:ext cx="8229600" cy="749300"/>
          </a:xfrm>
        </p:spPr>
        <p:txBody>
          <a:bodyPr/>
          <a:lstStyle/>
          <a:p>
            <a:r>
              <a:rPr lang="ru-RU" smtClean="0"/>
              <a:t>Сколько всего цветов?</a:t>
            </a:r>
          </a:p>
        </p:txBody>
      </p:sp>
      <p:pic>
        <p:nvPicPr>
          <p:cNvPr id="14341" name="Picture 5" descr="gnom2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4214813"/>
            <a:ext cx="271145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2320925" y="2779713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3" name="Oval 7"/>
          <p:cNvSpPr>
            <a:spLocks noChangeArrowheads="1"/>
          </p:cNvSpPr>
          <p:nvPr/>
        </p:nvSpPr>
        <p:spPr bwMode="auto">
          <a:xfrm>
            <a:off x="2249488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4" name="Oval 8"/>
          <p:cNvSpPr>
            <a:spLocks noChangeArrowheads="1"/>
          </p:cNvSpPr>
          <p:nvPr/>
        </p:nvSpPr>
        <p:spPr bwMode="auto">
          <a:xfrm>
            <a:off x="2681288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617913" y="35004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4913313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697413" y="30686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5346700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6569075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5418138" y="32845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984750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2" name="Oval 16"/>
          <p:cNvSpPr>
            <a:spLocks noChangeArrowheads="1"/>
          </p:cNvSpPr>
          <p:nvPr/>
        </p:nvSpPr>
        <p:spPr bwMode="auto">
          <a:xfrm>
            <a:off x="2033588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6" name="Oval 20"/>
          <p:cNvSpPr>
            <a:spLocks noChangeArrowheads="1"/>
          </p:cNvSpPr>
          <p:nvPr/>
        </p:nvSpPr>
        <p:spPr bwMode="auto">
          <a:xfrm>
            <a:off x="2609850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8" name="Oval 22"/>
          <p:cNvSpPr>
            <a:spLocks noChangeArrowheads="1"/>
          </p:cNvSpPr>
          <p:nvPr/>
        </p:nvSpPr>
        <p:spPr bwMode="auto">
          <a:xfrm>
            <a:off x="6932613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9" name="Oval 23"/>
          <p:cNvSpPr>
            <a:spLocks noChangeArrowheads="1"/>
          </p:cNvSpPr>
          <p:nvPr/>
        </p:nvSpPr>
        <p:spPr bwMode="auto">
          <a:xfrm>
            <a:off x="6137275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0" name="Oval 24"/>
          <p:cNvSpPr>
            <a:spLocks noChangeArrowheads="1"/>
          </p:cNvSpPr>
          <p:nvPr/>
        </p:nvSpPr>
        <p:spPr bwMode="auto">
          <a:xfrm>
            <a:off x="6065838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1" name="Oval 25"/>
          <p:cNvSpPr>
            <a:spLocks noChangeArrowheads="1"/>
          </p:cNvSpPr>
          <p:nvPr/>
        </p:nvSpPr>
        <p:spPr bwMode="auto">
          <a:xfrm>
            <a:off x="6569075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4" name="Oval 28"/>
          <p:cNvSpPr>
            <a:spLocks noChangeArrowheads="1"/>
          </p:cNvSpPr>
          <p:nvPr/>
        </p:nvSpPr>
        <p:spPr bwMode="auto">
          <a:xfrm>
            <a:off x="16732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5" name="Oval 29"/>
          <p:cNvSpPr>
            <a:spLocks noChangeArrowheads="1"/>
          </p:cNvSpPr>
          <p:nvPr/>
        </p:nvSpPr>
        <p:spPr bwMode="auto">
          <a:xfrm>
            <a:off x="30956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6" name="Oval 30"/>
          <p:cNvSpPr>
            <a:spLocks noChangeArrowheads="1"/>
          </p:cNvSpPr>
          <p:nvPr/>
        </p:nvSpPr>
        <p:spPr bwMode="auto">
          <a:xfrm>
            <a:off x="45180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7" name="Oval 31"/>
          <p:cNvSpPr>
            <a:spLocks noChangeArrowheads="1"/>
          </p:cNvSpPr>
          <p:nvPr/>
        </p:nvSpPr>
        <p:spPr bwMode="auto">
          <a:xfrm>
            <a:off x="59404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69" name="Oval 33"/>
          <p:cNvSpPr>
            <a:spLocks noChangeArrowheads="1"/>
          </p:cNvSpPr>
          <p:nvPr/>
        </p:nvSpPr>
        <p:spPr bwMode="auto">
          <a:xfrm>
            <a:off x="3257550" y="31400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0" name="Oval 34"/>
          <p:cNvSpPr>
            <a:spLocks noChangeArrowheads="1"/>
          </p:cNvSpPr>
          <p:nvPr/>
        </p:nvSpPr>
        <p:spPr bwMode="auto">
          <a:xfrm>
            <a:off x="3976688" y="33559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1" name="Oval 35"/>
          <p:cNvSpPr>
            <a:spLocks noChangeArrowheads="1"/>
          </p:cNvSpPr>
          <p:nvPr/>
        </p:nvSpPr>
        <p:spPr bwMode="auto">
          <a:xfrm>
            <a:off x="3976688" y="29972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2" name="Oval 36"/>
          <p:cNvSpPr>
            <a:spLocks noChangeArrowheads="1"/>
          </p:cNvSpPr>
          <p:nvPr/>
        </p:nvSpPr>
        <p:spPr bwMode="auto">
          <a:xfrm>
            <a:off x="3544888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1071563" y="4857750"/>
            <a:ext cx="8229600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80000"/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5 + 5+ 5+ 5 + 5 = 25 (</a:t>
            </a:r>
            <a:r>
              <a:rPr lang="ru-RU" sz="32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ц</a:t>
            </a:r>
            <a:r>
              <a:rPr lang="ru-RU" sz="32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.)</a:t>
            </a:r>
          </a:p>
        </p:txBody>
      </p:sp>
      <p:sp>
        <p:nvSpPr>
          <p:cNvPr id="14374" name="Oval 38"/>
          <p:cNvSpPr>
            <a:spLocks noChangeArrowheads="1"/>
          </p:cNvSpPr>
          <p:nvPr/>
        </p:nvSpPr>
        <p:spPr bwMode="auto">
          <a:xfrm>
            <a:off x="1039813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5" name="Oval 39"/>
          <p:cNvSpPr>
            <a:spLocks noChangeArrowheads="1"/>
          </p:cNvSpPr>
          <p:nvPr/>
        </p:nvSpPr>
        <p:spPr bwMode="auto">
          <a:xfrm>
            <a:off x="1403350" y="32131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6" name="Oval 40"/>
          <p:cNvSpPr>
            <a:spLocks noChangeArrowheads="1"/>
          </p:cNvSpPr>
          <p:nvPr/>
        </p:nvSpPr>
        <p:spPr bwMode="auto">
          <a:xfrm>
            <a:off x="608013" y="2852738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7" name="Oval 41"/>
          <p:cNvSpPr>
            <a:spLocks noChangeArrowheads="1"/>
          </p:cNvSpPr>
          <p:nvPr/>
        </p:nvSpPr>
        <p:spPr bwMode="auto">
          <a:xfrm>
            <a:off x="536575" y="3429000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8" name="Oval 42"/>
          <p:cNvSpPr>
            <a:spLocks noChangeArrowheads="1"/>
          </p:cNvSpPr>
          <p:nvPr/>
        </p:nvSpPr>
        <p:spPr bwMode="auto">
          <a:xfrm>
            <a:off x="1039813" y="2924175"/>
            <a:ext cx="142875" cy="142875"/>
          </a:xfrm>
          <a:prstGeom prst="ellipse">
            <a:avLst/>
          </a:prstGeom>
          <a:solidFill>
            <a:srgbClr val="F272BE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50825" y="2492375"/>
            <a:ext cx="1295400" cy="1584325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4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4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4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4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4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4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2000"/>
                                        <p:tgtEl>
                                          <p:spTgt spid="14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14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2000"/>
                                        <p:tgtEl>
                                          <p:spTgt spid="14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4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4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4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4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1000"/>
                                        <p:tgtEl>
                                          <p:spTgt spid="14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  <p:bldP spid="14342" grpId="0" animBg="1"/>
      <p:bldP spid="14343" grpId="0" animBg="1"/>
      <p:bldP spid="14344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  <p:bldP spid="14356" grpId="0" animBg="1"/>
      <p:bldP spid="14358" grpId="0" animBg="1"/>
      <p:bldP spid="14359" grpId="0" animBg="1"/>
      <p:bldP spid="14360" grpId="0" animBg="1"/>
      <p:bldP spid="14361" grpId="0" animBg="1"/>
      <p:bldP spid="14364" grpId="0" animBg="1"/>
      <p:bldP spid="14365" grpId="0" animBg="1"/>
      <p:bldP spid="14366" grpId="0" animBg="1"/>
      <p:bldP spid="14367" grpId="0" animBg="1"/>
      <p:bldP spid="14369" grpId="0" animBg="1"/>
      <p:bldP spid="14370" grpId="0" animBg="1"/>
      <p:bldP spid="14371" grpId="0" animBg="1"/>
      <p:bldP spid="14372" grpId="0" animBg="1"/>
      <p:bldP spid="14373" grpId="0"/>
      <p:bldP spid="14374" grpId="0" animBg="1"/>
      <p:bldP spid="14375" grpId="0" animBg="1"/>
      <p:bldP spid="14376" grpId="0" animBg="1"/>
      <p:bldP spid="14377" grpId="0" animBg="1"/>
      <p:bldP spid="14378" grpId="0" animBg="1"/>
      <p:bldP spid="14379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106</TotalTime>
  <Words>488</Words>
  <Application>Microsoft Office PowerPoint</Application>
  <PresentationFormat>Экран (4:3)</PresentationFormat>
  <Paragraphs>165</Paragraphs>
  <Slides>25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Воздушный поток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Найдите закономерность в числовом ряду</vt:lpstr>
      <vt:lpstr>Презентация PowerPoint</vt:lpstr>
      <vt:lpstr>Понедельник</vt:lpstr>
      <vt:lpstr>Вторник</vt:lpstr>
      <vt:lpstr>Среда</vt:lpstr>
      <vt:lpstr>Презентация PowerPoint</vt:lpstr>
      <vt:lpstr>Совет Белоснежки</vt:lpstr>
      <vt:lpstr>Тема урока: «Умножение»</vt:lpstr>
      <vt:lpstr>Умножение</vt:lpstr>
      <vt:lpstr>Презентация PowerPoint</vt:lpstr>
      <vt:lpstr>Презентация PowerPoint</vt:lpstr>
      <vt:lpstr>Четверг -Замените сумму умножением</vt:lpstr>
      <vt:lpstr>Пятница</vt:lpstr>
      <vt:lpstr>Сравните</vt:lpstr>
      <vt:lpstr>Суббота</vt:lpstr>
      <vt:lpstr>Начертите квадрат со стороной 3см Найдите его периметр</vt:lpstr>
      <vt:lpstr>Воскресенье Выбери примеры  и реши их самостоятельно</vt:lpstr>
      <vt:lpstr>Подведём итоги!</vt:lpstr>
      <vt:lpstr>Домашнее задание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1b</cp:lastModifiedBy>
  <cp:revision>12</cp:revision>
  <dcterms:created xsi:type="dcterms:W3CDTF">2012-11-27T19:34:06Z</dcterms:created>
  <dcterms:modified xsi:type="dcterms:W3CDTF">2014-02-25T01:05:59Z</dcterms:modified>
</cp:coreProperties>
</file>