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6BE5-FD28-49BB-833D-7E63274849F1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CD99-59E7-4600-8193-306BFC29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6BE5-FD28-49BB-833D-7E63274849F1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CD99-59E7-4600-8193-306BFC29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3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6BE5-FD28-49BB-833D-7E63274849F1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CD99-59E7-4600-8193-306BFC29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55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6BE5-FD28-49BB-833D-7E63274849F1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CD99-59E7-4600-8193-306BFC29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63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6BE5-FD28-49BB-833D-7E63274849F1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CD99-59E7-4600-8193-306BFC29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73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6BE5-FD28-49BB-833D-7E63274849F1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CD99-59E7-4600-8193-306BFC29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993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6BE5-FD28-49BB-833D-7E63274849F1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CD99-59E7-4600-8193-306BFC29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27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6BE5-FD28-49BB-833D-7E63274849F1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CD99-59E7-4600-8193-306BFC29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76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6BE5-FD28-49BB-833D-7E63274849F1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CD99-59E7-4600-8193-306BFC29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43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6BE5-FD28-49BB-833D-7E63274849F1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CD99-59E7-4600-8193-306BFC29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789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6BE5-FD28-49BB-833D-7E63274849F1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9CD99-59E7-4600-8193-306BFC29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03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76BE5-FD28-49BB-833D-7E63274849F1}" type="datetimeFigureOut">
              <a:rPr lang="ru-RU" smtClean="0"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9CD99-59E7-4600-8193-306BFC29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58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lingorado.com/transcripti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сюша\Desktop\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45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4664" y="35263"/>
            <a:ext cx="8134672" cy="2691730"/>
          </a:xfrm>
        </p:spPr>
        <p:txBody>
          <a:bodyPr>
            <a:normAutofit fontScale="90000"/>
          </a:bodyPr>
          <a:lstStyle/>
          <a:p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Любимое занятие в </a:t>
            </a:r>
            <a:r>
              <a:rPr lang="en-GB" sz="6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/>
            </a:r>
            <a:br>
              <a:rPr lang="en-GB" sz="6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6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воскресенье</a:t>
            </a:r>
            <a:endParaRPr lang="ru-RU" sz="66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://86sch6-nyagan.edusite.ru/images/happyschoo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40031"/>
            <a:ext cx="7848872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16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сюша\Desktop\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145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Фонетическая зарядка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420888"/>
            <a:ext cx="8075240" cy="2332856"/>
          </a:xfrm>
          <a:solidFill>
            <a:srgbClr val="FFFF00"/>
          </a:solidFill>
          <a:ln w="76200">
            <a:solidFill>
              <a:srgbClr val="FFC000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Apple-tree, apple-tree,</a:t>
            </a:r>
            <a:endParaRPr lang="ru-RU" dirty="0" smtClean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Give your apples, please, to me!</a:t>
            </a:r>
            <a:endParaRPr lang="ru-RU" dirty="0" smtClean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Shake your branches, don’t wait,</a:t>
            </a:r>
            <a:endParaRPr lang="ru-RU" dirty="0" smtClean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Put the apples on the plate.</a:t>
            </a:r>
            <a:endParaRPr lang="ru-RU" dirty="0" smtClean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1340769"/>
            <a:ext cx="65527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/>
              <a:t> </a:t>
            </a:r>
            <a:r>
              <a:rPr lang="en-US" sz="2800" b="1" dirty="0" smtClean="0"/>
              <a:t>- Look </a:t>
            </a:r>
            <a:r>
              <a:rPr lang="en-US" sz="2800" b="1" dirty="0"/>
              <a:t>at the </a:t>
            </a:r>
            <a:r>
              <a:rPr lang="en-GB" sz="2800" b="1" dirty="0" smtClean="0"/>
              <a:t>slide</a:t>
            </a:r>
            <a:r>
              <a:rPr lang="en-US" sz="2800" b="1" dirty="0" smtClean="0"/>
              <a:t>, </a:t>
            </a:r>
            <a:r>
              <a:rPr lang="en-US" sz="2800" b="1" dirty="0"/>
              <a:t>please. You can see a new poem there. Let’s read it.</a:t>
            </a:r>
            <a:endParaRPr lang="ru-RU" sz="2800" b="1" dirty="0"/>
          </a:p>
        </p:txBody>
      </p:sp>
      <p:pic>
        <p:nvPicPr>
          <p:cNvPr id="3074" name="Picture 2" descr="http://img1.liveinternet.ru/images/attach/c/0/47/910/47910755_1251125933_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87005"/>
            <a:ext cx="180975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70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сюша\Desktop\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96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2674640" cy="4306490"/>
          </a:xfrm>
          <a:solidFill>
            <a:srgbClr val="FFFF00"/>
          </a:solidFill>
          <a:ln w="762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 Black" panose="020B0A04020102020204" pitchFamily="34" charset="0"/>
              </a:rPr>
              <a:t>Let’s learn to count from 21 to 100</a:t>
            </a:r>
            <a:endParaRPr lang="ru-RU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2050" name="Picture 2" descr="http://eslchallenge.weebly.com/uploads/1/2/0/0/12005811/7801045_or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128" y="-18003"/>
            <a:ext cx="5361872" cy="695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07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82"/>
            <a:ext cx="8208912" cy="2799184"/>
          </a:xfrm>
          <a:solidFill>
            <a:srgbClr val="FFFF00"/>
          </a:solidFill>
          <a:ln w="762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lvl="0"/>
            <a:r>
              <a:rPr lang="en-US" sz="6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en-US" sz="60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60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Mr</a:t>
            </a:r>
            <a:r>
              <a:rPr lang="en-US" sz="6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6000" dirty="0">
                <a:solidFill>
                  <a:srgbClr val="FF0000"/>
                </a:solidFill>
                <a:latin typeface="Arial Black" panose="020B0A04020102020204" pitchFamily="34" charset="0"/>
              </a:rPr>
              <a:t>Rule has written the numerals in your textbooks, page 45</a:t>
            </a:r>
            <a:r>
              <a:rPr lang="en-US" dirty="0">
                <a:solidFill>
                  <a:srgbClr val="FF0000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124" name="Picture 4" descr="http://4.bp.blogspot.com/-IUIMJgTUTh4/UjrD7bwjU2I/AAAAAAAACPM/-VLPAVK5amA/s1600/%D1%83%D1%87%D0%B8%D1%8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556792"/>
            <a:ext cx="3354401" cy="512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92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8699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> </a:t>
            </a:r>
            <a:r>
              <a:rPr lang="ru-RU" sz="53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Физкультминутка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0002" y="1934836"/>
            <a:ext cx="7211144" cy="2980928"/>
          </a:xfrm>
          <a:solidFill>
            <a:srgbClr val="FFFF00"/>
          </a:solidFill>
          <a:ln w="76200">
            <a:solidFill>
              <a:srgbClr val="FFC000"/>
            </a:solidFill>
          </a:ln>
        </p:spPr>
        <p:txBody>
          <a:bodyPr>
            <a:normAutofit lnSpcReduction="10000"/>
          </a:bodyPr>
          <a:lstStyle/>
          <a:p>
            <a:r>
              <a:rPr lang="en-US" sz="3600" dirty="0">
                <a:solidFill>
                  <a:srgbClr val="FF0000"/>
                </a:solidFill>
                <a:latin typeface="Arial Black" panose="020B0A04020102020204" pitchFamily="34" charset="0"/>
              </a:rPr>
              <a:t>Hands up! Hands down! Shake! Shake</a:t>
            </a:r>
            <a:r>
              <a:rPr lang="ru-RU" sz="3600" dirty="0">
                <a:solidFill>
                  <a:srgbClr val="FF0000"/>
                </a:solidFill>
                <a:latin typeface="Arial Black" panose="020B0A04020102020204" pitchFamily="34" charset="0"/>
              </a:rPr>
              <a:t>!</a:t>
            </a:r>
            <a:endParaRPr lang="ru-RU" sz="3600" dirty="0" smtClean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  <a:p>
            <a:r>
              <a:rPr lang="en-US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Stand </a:t>
            </a:r>
            <a:r>
              <a:rPr lang="en-US" sz="3600" dirty="0">
                <a:solidFill>
                  <a:srgbClr val="FF0000"/>
                </a:solidFill>
                <a:latin typeface="Arial Black" panose="020B0A04020102020204" pitchFamily="34" charset="0"/>
              </a:rPr>
              <a:t>up! On the tiptoes</a:t>
            </a:r>
            <a:endParaRPr lang="ru-RU" sz="3600" dirty="0" smtClean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  <a:p>
            <a:r>
              <a:rPr lang="en-US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Turn </a:t>
            </a:r>
            <a:r>
              <a:rPr lang="en-US" sz="3600" dirty="0">
                <a:solidFill>
                  <a:srgbClr val="FF0000"/>
                </a:solidFill>
                <a:latin typeface="Arial Black" panose="020B0A04020102020204" pitchFamily="34" charset="0"/>
              </a:rPr>
              <a:t>around</a:t>
            </a:r>
            <a:r>
              <a:rPr lang="ru-RU" sz="3600" dirty="0">
                <a:solidFill>
                  <a:srgbClr val="FF0000"/>
                </a:solidFill>
                <a:latin typeface="Arial Black" panose="020B0A04020102020204" pitchFamily="34" charset="0"/>
              </a:rPr>
              <a:t>. </a:t>
            </a:r>
            <a:r>
              <a:rPr lang="en-US" sz="3600" dirty="0">
                <a:solidFill>
                  <a:srgbClr val="FF0000"/>
                </a:solidFill>
                <a:latin typeface="Arial Black" panose="020B0A04020102020204" pitchFamily="34" charset="0"/>
              </a:rPr>
              <a:t>Step aside</a:t>
            </a:r>
            <a:r>
              <a:rPr lang="ru-RU" sz="3600" dirty="0">
                <a:solidFill>
                  <a:srgbClr val="FF0000"/>
                </a:solidFill>
                <a:latin typeface="Arial Black" panose="020B0A04020102020204" pitchFamily="34" charset="0"/>
              </a:rPr>
              <a:t>,</a:t>
            </a:r>
            <a:endParaRPr lang="ru-RU" sz="3600" dirty="0" smtClean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  <a:p>
            <a:r>
              <a:rPr lang="en-US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Step </a:t>
            </a:r>
            <a:r>
              <a:rPr lang="en-US" sz="3600" dirty="0">
                <a:solidFill>
                  <a:srgbClr val="FF0000"/>
                </a:solidFill>
                <a:latin typeface="Arial Black" panose="020B0A04020102020204" pitchFamily="34" charset="0"/>
              </a:rPr>
              <a:t>left! Step right!</a:t>
            </a:r>
            <a:endParaRPr lang="ru-RU" sz="3600" dirty="0" smtClean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980729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/>
              <a:t>- It’s </a:t>
            </a:r>
            <a:r>
              <a:rPr lang="en-US" sz="2800" b="1" dirty="0"/>
              <a:t>time to have a rest and do our exercises. Stand up, please.</a:t>
            </a:r>
            <a:endParaRPr lang="ru-RU" sz="2800" b="1" dirty="0"/>
          </a:p>
        </p:txBody>
      </p:sp>
      <p:pic>
        <p:nvPicPr>
          <p:cNvPr id="7170" name="Picture 2" descr="http://74210s26.edusite.ru/images/8-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521" y="4350974"/>
            <a:ext cx="238125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04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>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Введение новой лексики и ее первичное закрепление.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4618856" cy="676671"/>
          </a:xfrm>
          <a:solidFill>
            <a:srgbClr val="FFFF00"/>
          </a:solidFill>
          <a:ln w="762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play </a:t>
            </a:r>
            <a:r>
              <a:rPr lang="en-US" b="1" i="1" dirty="0" smtClean="0">
                <a:solidFill>
                  <a:srgbClr val="FF0000"/>
                </a:solidFill>
              </a:rPr>
              <a:t>tennis [</a:t>
            </a:r>
            <a:r>
              <a:rPr lang="en-US" b="1" dirty="0" err="1">
                <a:solidFill>
                  <a:srgbClr val="FF0000"/>
                </a:solidFill>
              </a:rPr>
              <a:t>pleɪ</a:t>
            </a:r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US" b="1" dirty="0">
                <a:solidFill>
                  <a:srgbClr val="FF0000"/>
                </a:solidFill>
                <a:hlinkClick r:id="rId2"/>
              </a:rPr>
              <a:t>ˈ</a:t>
            </a:r>
            <a:r>
              <a:rPr lang="en-US" b="1" dirty="0" err="1">
                <a:solidFill>
                  <a:srgbClr val="FF0000"/>
                </a:solidFill>
                <a:hlinkClick r:id="rId2"/>
              </a:rPr>
              <a:t>tɛnəs</a:t>
            </a:r>
            <a:r>
              <a:rPr lang="en-US" b="1" i="1" dirty="0" smtClean="0">
                <a:solidFill>
                  <a:srgbClr val="FF0000"/>
                </a:solidFill>
              </a:rPr>
              <a:t>]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4904" y="4221088"/>
            <a:ext cx="5761514" cy="584775"/>
          </a:xfrm>
          <a:prstGeom prst="rect">
            <a:avLst/>
          </a:prstGeom>
          <a:solidFill>
            <a:srgbClr val="FFFF00"/>
          </a:solidFill>
          <a:ln w="57150"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 with a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dog [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wɔk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wɪð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ə 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dɔg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6090" y="5561712"/>
            <a:ext cx="5025735" cy="523220"/>
          </a:xfrm>
          <a:prstGeom prst="rect">
            <a:avLst/>
          </a:prstGeom>
          <a:solidFill>
            <a:srgbClr val="FFFF00"/>
          </a:solidFill>
          <a:ln w="76200"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 [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ˈ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hoʊmˌwɜrk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://www.microstocker.com.ua/upload/image/fotos/big/41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874" y="1412776"/>
            <a:ext cx="3956505" cy="395650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1217" y="2855254"/>
            <a:ext cx="6708888" cy="584775"/>
          </a:xfrm>
          <a:prstGeom prst="rect">
            <a:avLst/>
          </a:prstGeom>
          <a:solidFill>
            <a:srgbClr val="FFFF00"/>
          </a:solidFill>
          <a:ln w="76200"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 with a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friend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pleɪ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wɪð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ə 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frɛnd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2" name="Picture 6" descr="http://img.ugugu.ru/img/789463/deti-igrayu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573016"/>
            <a:ext cx="2844145" cy="30774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://multiup.ucoz.ru/_si/0/90398677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104" y="1412775"/>
            <a:ext cx="3755936" cy="281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http://us.cdn2.123rf.com/168nwm/alexbannykh/alexbannykh1301/alexbannykh130100052/17505380-%D0%A8%D0%BA%D0%BE%D0%BB%D1%8C%D0%BD%D0%B8%D0%BA-%D0%B8-%D1%88%D0%BA%D0%BE%D0%BB%D1%8C%D0%BD%D0%B8%D1%86%D0%B0-%D0%B4%D0%B5%D0%BB%D0%B0%D0%B5%D1%82-%D1%81%D0%B2%D0%BE%D1%8E-%D0%B4%D0%BE%D0%BC%D0%B0%D1%88%D0%BD%D1%8E%D1%8E-%D1%80%D0%B0%D0%B1%D0%BE%D1%82%D1%8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874" y="2367671"/>
            <a:ext cx="3500994" cy="243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93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1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5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p" animBg="1"/>
      <p:bldP spid="5" grpId="0" animBg="1"/>
      <p:bldP spid="5" grpId="1" animBg="1"/>
      <p:bldP spid="6" grpId="0" animBg="1"/>
      <p:bldP spid="6" grpId="1" animBg="1"/>
      <p:bldP spid="4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Развитие навыков устной речи по теме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708920"/>
            <a:ext cx="8208912" cy="2016224"/>
          </a:xfrm>
          <a:solidFill>
            <a:srgbClr val="FFFF00"/>
          </a:solidFill>
          <a:ln w="76200">
            <a:solidFill>
              <a:srgbClr val="FFC000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rgbClr val="FF0000"/>
                </a:solidFill>
                <a:latin typeface="Arial Black" panose="020B0A04020102020204" pitchFamily="34" charset="0"/>
              </a:rPr>
              <a:t>Read the task of exercise 6 on page 47. You will ask and answer the questions. </a:t>
            </a:r>
            <a:endParaRPr lang="ru-RU" sz="36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6146" name="Picture 2" descr="http://mschool1.ucoz.ru/razrab/inj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365104"/>
            <a:ext cx="2679581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66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Подведение итогов урока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132856"/>
            <a:ext cx="8208912" cy="2376264"/>
          </a:xfrm>
          <a:solidFill>
            <a:srgbClr val="FFFF00"/>
          </a:solidFill>
          <a:ln w="76200">
            <a:solidFill>
              <a:srgbClr val="FFC000"/>
            </a:solidFill>
          </a:ln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FF0000"/>
                </a:solidFill>
                <a:latin typeface="Arial Black" panose="020B0A04020102020204" pitchFamily="34" charset="0"/>
              </a:rPr>
              <a:t>Yellow picture I painted for mum:</a:t>
            </a:r>
            <a:endParaRPr lang="ru-RU" b="1" dirty="0" smtClean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Arial Black" panose="020B0A04020102020204" pitchFamily="34" charset="0"/>
              </a:rPr>
              <a:t>Yellow beach under the yellow sun,</a:t>
            </a:r>
            <a:endParaRPr lang="ru-RU" b="1" dirty="0" smtClean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Arial Black" panose="020B0A04020102020204" pitchFamily="34" charset="0"/>
              </a:rPr>
              <a:t>Yellow, yellow, yellow rays,</a:t>
            </a:r>
            <a:endParaRPr lang="ru-RU" b="1" dirty="0" smtClean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Arial Black" panose="020B0A04020102020204" pitchFamily="34" charset="0"/>
              </a:rPr>
              <a:t>Yellow yacht on the yellow waves!</a:t>
            </a:r>
            <a:endParaRPr lang="ru-RU" b="1" dirty="0" smtClean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063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Homework </a:t>
            </a:r>
            <a:endParaRPr lang="ru-RU" sz="60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676672"/>
          </a:xfrm>
          <a:solidFill>
            <a:srgbClr val="FFFF00"/>
          </a:solidFill>
          <a:ln w="76200">
            <a:solidFill>
              <a:srgbClr val="FFC000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GB" sz="4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Workbook</a:t>
            </a:r>
            <a:r>
              <a:rPr lang="ru-RU" sz="4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: </a:t>
            </a:r>
            <a:r>
              <a:rPr lang="en-GB" sz="4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Lesson 26</a:t>
            </a:r>
            <a:r>
              <a:rPr lang="ru-RU" sz="4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(</a:t>
            </a:r>
            <a:r>
              <a:rPr lang="en-GB" sz="4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</a:t>
            </a:r>
            <a:r>
              <a:rPr lang="ru-RU" sz="4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 </a:t>
            </a:r>
            <a:r>
              <a:rPr lang="ru-RU" sz="4400" dirty="0">
                <a:solidFill>
                  <a:srgbClr val="FF0000"/>
                </a:solidFill>
                <a:latin typeface="Arial Black" panose="020B0A04020102020204" pitchFamily="34" charset="0"/>
              </a:rPr>
              <a:t>30).</a:t>
            </a:r>
            <a:endParaRPr lang="ru-RU" sz="4400" dirty="0" smtClean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166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202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Любимое занятие в  воскресенье</vt:lpstr>
      <vt:lpstr>Фонетическая зарядка</vt:lpstr>
      <vt:lpstr>Let’s learn to count from 21 to 100</vt:lpstr>
      <vt:lpstr> Mr Rule has written the numerals in your textbooks, page 45. </vt:lpstr>
      <vt:lpstr> Физкультминутка </vt:lpstr>
      <vt:lpstr> Введение новой лексики и ее первичное закрепление. </vt:lpstr>
      <vt:lpstr>Развитие навыков устной речи по теме </vt:lpstr>
      <vt:lpstr>Подведение итогов урока</vt:lpstr>
      <vt:lpstr>Homework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Любимое занятие в  воскресенье</dc:title>
  <dc:creator>Ксюша</dc:creator>
  <cp:lastModifiedBy>Ксюша</cp:lastModifiedBy>
  <cp:revision>8</cp:revision>
  <dcterms:created xsi:type="dcterms:W3CDTF">2014-12-07T14:03:15Z</dcterms:created>
  <dcterms:modified xsi:type="dcterms:W3CDTF">2014-12-07T15:32:57Z</dcterms:modified>
</cp:coreProperties>
</file>