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63992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Начинаем, наш урок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математики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xn--7-7sb3aeo2d.xn--80aa7apdes.xn--p1ai/upload/medialibrary/5fe/5fe65859bf3d021d6ab15e826a0e32b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3771900" cy="3457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39268" y="5842337"/>
            <a:ext cx="4404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Наглядность  подготовил  </a:t>
            </a:r>
          </a:p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Учитель  </a:t>
            </a:r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нач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классов МОУ СОШ № 61</a:t>
            </a:r>
          </a:p>
          <a:p>
            <a:pPr algn="ctr"/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Грибанов.А.С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20927762">
            <a:off x="-375560" y="1411459"/>
            <a:ext cx="99570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Уравнение это равенство,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содержащее неизвестное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исло, которое надо найти. 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340768"/>
            <a:ext cx="2937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 + 4 = 12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 = 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340768"/>
            <a:ext cx="4867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это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уравнение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068960"/>
            <a:ext cx="32937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Проверка: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8+4=12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12=12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764704"/>
            <a:ext cx="259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№1 с.80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483768" y="1628800"/>
            <a:ext cx="1440160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9+х=14                    </a:t>
            </a:r>
          </a:p>
          <a:p>
            <a:pPr>
              <a:buNone/>
            </a:pPr>
            <a:r>
              <a:rPr lang="ru-RU" dirty="0" smtClean="0"/>
              <a:t>Х+3=10 </a:t>
            </a:r>
            <a:r>
              <a:rPr lang="ru-RU" dirty="0" smtClean="0">
                <a:solidFill>
                  <a:srgbClr val="FF0000"/>
                </a:solidFill>
              </a:rPr>
              <a:t>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7-х=2                       </a:t>
            </a:r>
          </a:p>
          <a:p>
            <a:pPr>
              <a:buNone/>
            </a:pPr>
            <a:r>
              <a:rPr lang="ru-RU" dirty="0" smtClean="0"/>
              <a:t>5-х=4                       </a:t>
            </a:r>
          </a:p>
          <a:p>
            <a:pPr>
              <a:buNone/>
            </a:pPr>
            <a:r>
              <a:rPr lang="ru-RU" dirty="0" smtClean="0"/>
              <a:t>Х-1=0  </a:t>
            </a:r>
            <a:r>
              <a:rPr lang="ru-RU" dirty="0" smtClean="0">
                <a:solidFill>
                  <a:srgbClr val="FF0000"/>
                </a:solidFill>
              </a:rPr>
              <a:t>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10-х=5                     </a:t>
            </a:r>
          </a:p>
          <a:p>
            <a:pPr>
              <a:buNone/>
            </a:pPr>
            <a:r>
              <a:rPr lang="ru-RU" dirty="0" smtClean="0"/>
              <a:t>Х+5=6       </a:t>
            </a:r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Х+3=4  </a:t>
            </a:r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700808"/>
            <a:ext cx="21602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9+</a:t>
            </a:r>
            <a:r>
              <a:rPr lang="ru-RU" sz="3200" dirty="0" smtClean="0">
                <a:solidFill>
                  <a:srgbClr val="FF0000"/>
                </a:solidFill>
              </a:rPr>
              <a:t>5</a:t>
            </a:r>
            <a:r>
              <a:rPr lang="ru-RU" sz="3200" dirty="0" smtClean="0"/>
              <a:t>=14 </a:t>
            </a:r>
            <a:r>
              <a:rPr lang="ru-RU" sz="3200" dirty="0" smtClean="0">
                <a:solidFill>
                  <a:srgbClr val="FF0000"/>
                </a:solidFill>
              </a:rPr>
              <a:t>                   </a:t>
            </a:r>
            <a:r>
              <a:rPr lang="ru-RU" sz="3200" dirty="0" smtClean="0">
                <a:solidFill>
                  <a:srgbClr val="FF0000"/>
                </a:solidFill>
              </a:rPr>
              <a:t>3</a:t>
            </a:r>
            <a:r>
              <a:rPr lang="ru-RU" sz="3200" dirty="0" smtClean="0"/>
              <a:t>+7=10</a:t>
            </a:r>
          </a:p>
          <a:p>
            <a:pPr>
              <a:buNone/>
            </a:pPr>
            <a:r>
              <a:rPr lang="ru-RU" sz="3200" dirty="0" smtClean="0"/>
              <a:t>7-</a:t>
            </a:r>
            <a:r>
              <a:rPr lang="ru-RU" sz="3200" dirty="0" smtClean="0">
                <a:solidFill>
                  <a:srgbClr val="FF0000"/>
                </a:solidFill>
              </a:rPr>
              <a:t>5</a:t>
            </a:r>
            <a:r>
              <a:rPr lang="ru-RU" sz="3200" dirty="0" smtClean="0"/>
              <a:t>=2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5-</a:t>
            </a:r>
            <a:r>
              <a:rPr lang="ru-RU" sz="3200" dirty="0" smtClean="0">
                <a:solidFill>
                  <a:srgbClr val="FF0000"/>
                </a:solidFill>
              </a:rPr>
              <a:t>1</a:t>
            </a:r>
            <a:r>
              <a:rPr lang="ru-RU" sz="3200" dirty="0" smtClean="0"/>
              <a:t>=4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1</a:t>
            </a:r>
            <a:r>
              <a:rPr lang="ru-RU" sz="3200" dirty="0" smtClean="0"/>
              <a:t>-1=0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10-</a:t>
            </a:r>
            <a:r>
              <a:rPr lang="ru-RU" sz="3200" dirty="0" smtClean="0">
                <a:solidFill>
                  <a:srgbClr val="FF0000"/>
                </a:solidFill>
              </a:rPr>
              <a:t>5</a:t>
            </a:r>
            <a:r>
              <a:rPr lang="ru-RU" sz="3200" dirty="0" smtClean="0"/>
              <a:t>=5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1</a:t>
            </a:r>
            <a:r>
              <a:rPr lang="ru-RU" sz="3200" dirty="0" smtClean="0"/>
              <a:t>+5=6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1</a:t>
            </a:r>
            <a:r>
              <a:rPr lang="ru-RU" sz="3200" dirty="0" smtClean="0"/>
              <a:t>+3=4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620688"/>
            <a:ext cx="3888432" cy="5040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С. 80 №2.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18+2=20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34-14=20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56-50=6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70-50=20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13-7=6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 81№6</a:t>
            </a:r>
          </a:p>
          <a:p>
            <a:pPr>
              <a:buNone/>
            </a:pPr>
            <a:r>
              <a:rPr lang="ru-RU" dirty="0" smtClean="0"/>
              <a:t>Тане.-5л.</a:t>
            </a:r>
          </a:p>
          <a:p>
            <a:pPr>
              <a:buNone/>
            </a:pPr>
            <a:r>
              <a:rPr lang="ru-RU" dirty="0" smtClean="0"/>
              <a:t>Мама.- ?л на 19л. б, чем  </a:t>
            </a:r>
          </a:p>
          <a:p>
            <a:pPr>
              <a:buNone/>
            </a:pPr>
            <a:r>
              <a:rPr lang="ru-RU" dirty="0" smtClean="0"/>
              <a:t>Папа. - ?л.</a:t>
            </a:r>
          </a:p>
          <a:p>
            <a:pPr>
              <a:buNone/>
            </a:pPr>
            <a:r>
              <a:rPr lang="ru-RU" dirty="0" smtClean="0"/>
              <a:t>1). 5+19=24(г.)- мама.</a:t>
            </a:r>
          </a:p>
          <a:p>
            <a:pPr>
              <a:buNone/>
            </a:pPr>
            <a:r>
              <a:rPr lang="ru-RU" dirty="0" smtClean="0"/>
              <a:t>2). 5+24=29 (л.)</a:t>
            </a:r>
          </a:p>
          <a:p>
            <a:pPr>
              <a:buNone/>
            </a:pPr>
            <a:r>
              <a:rPr lang="ru-RU" dirty="0" smtClean="0"/>
              <a:t>Ответ: 29 лет папе.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148064" y="2276872"/>
            <a:ext cx="64807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2699792" y="3645024"/>
            <a:ext cx="39604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660232" y="2924944"/>
            <a:ext cx="7200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6012160" y="2780928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860032" y="30689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292080" y="256490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3491880" y="256490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1412776"/>
            <a:ext cx="5559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Самостоятельная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501008"/>
            <a:ext cx="2643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81 №5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268760"/>
            <a:ext cx="357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Итог  урока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7164288" y="404664"/>
            <a:ext cx="72008" cy="60486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308304" y="404664"/>
            <a:ext cx="1127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16.12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40" name="Picture 4" descr="http://mospravda.ru/upload/iblock/fd6/fd60222af946b5d10123e5c08ee806c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4"/>
            <a:ext cx="4274840" cy="5040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5576" y="1268760"/>
            <a:ext cx="480490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Цифра с виду как игрушка -</a:t>
            </a:r>
            <a:b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Неваляшка-погремушка.</a:t>
            </a:r>
            <a:b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Не удариться ей о </a:t>
            </a:r>
            <a:r>
              <a:rPr lang="ru-RU" sz="2800" b="1" dirty="0" err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земь</a:t>
            </a: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Всем понятно - это...</a:t>
            </a:r>
            <a:endParaRPr lang="ru-RU" sz="2800" b="1" dirty="0" smtClean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76470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4684" y="2967335"/>
            <a:ext cx="4294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Устный счет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но 1 13"/>
          <p:cNvSpPr/>
          <p:nvPr/>
        </p:nvSpPr>
        <p:spPr>
          <a:xfrm>
            <a:off x="2143108" y="2428868"/>
            <a:ext cx="1914532" cy="19859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49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Расположи числа в порядке возрастания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9143999" y="1785926"/>
            <a:ext cx="45719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                 </a:t>
            </a:r>
            <a:r>
              <a:rPr lang="ru-RU" sz="5400" b="1" dirty="0" smtClean="0">
                <a:solidFill>
                  <a:schemeClr val="tx1"/>
                </a:solidFill>
              </a:rPr>
              <a:t>    </a:t>
            </a:r>
          </a:p>
          <a:p>
            <a:pPr algn="ctr">
              <a:buNone/>
            </a:pPr>
            <a:endParaRPr lang="ru-RU" sz="5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500702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17,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500702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25,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5500702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36,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5500702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49,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500702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ru-RU" sz="5400" b="1" dirty="0" smtClean="0"/>
              <a:t>,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5500702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83</a:t>
            </a:r>
            <a:r>
              <a:rPr lang="ru-RU" sz="5400" b="1" dirty="0" smtClean="0"/>
              <a:t>,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99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428596" y="3643314"/>
            <a:ext cx="1914532" cy="19859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36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4143372" y="1571612"/>
            <a:ext cx="1914532" cy="19859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17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6572264" y="3571876"/>
            <a:ext cx="1914532" cy="19859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99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285720" y="1142984"/>
            <a:ext cx="1914532" cy="19859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83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4000496" y="3714752"/>
            <a:ext cx="1914532" cy="19859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60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6643702" y="1285860"/>
            <a:ext cx="1914532" cy="19859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25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Засели жильцов в домики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2285992"/>
          <a:ext cx="1900222" cy="356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111"/>
                <a:gridCol w="950111"/>
              </a:tblGrid>
              <a:tr h="713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3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3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31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31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14744" y="1928803"/>
          <a:ext cx="2000264" cy="471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000132"/>
              </a:tblGrid>
              <a:tr h="6735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8" y="2285992"/>
          <a:ext cx="1976430" cy="414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15"/>
                <a:gridCol w="988215"/>
              </a:tblGrid>
              <a:tr h="690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  <a:tr h="690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  <a:tr h="690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  <a:tr h="690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  <a:tr h="690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  <a:tr h="690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500034" y="1142984"/>
            <a:ext cx="2500330" cy="1128714"/>
          </a:xfrm>
          <a:prstGeom prst="triangle">
            <a:avLst>
              <a:gd name="adj" fmla="val 51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428992" y="785794"/>
            <a:ext cx="2500330" cy="1128714"/>
          </a:xfrm>
          <a:prstGeom prst="triangle">
            <a:avLst>
              <a:gd name="adj" fmla="val 51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143636" y="1142984"/>
            <a:ext cx="2500330" cy="1128714"/>
          </a:xfrm>
          <a:prstGeom prst="triangle">
            <a:avLst>
              <a:gd name="adj" fmla="val 51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1538" y="51435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442913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37147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300037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2285992"/>
            <a:ext cx="4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57290" y="1428736"/>
            <a:ext cx="785818" cy="78581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00166" y="142873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00892" y="1428736"/>
            <a:ext cx="785818" cy="78581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00562" y="107154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68" y="142873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190" y="600076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96" y="52863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190" y="4643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496" y="392906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57686" y="1071546"/>
            <a:ext cx="785818" cy="78581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500562" y="107154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9190" y="3286124"/>
            <a:ext cx="4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571744"/>
            <a:ext cx="4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9190" y="1928802"/>
            <a:ext cx="4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5140" y="57150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3834" y="507207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5140" y="435769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3643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5140" y="300037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3834" y="22859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00232" y="51435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1538" y="442913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00232" y="37147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1538" y="300037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232" y="22859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00496" y="32861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00496" y="4643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00496" y="600076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9190" y="52863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29190" y="392906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29190" y="25717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00496" y="19288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43834" y="57150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5140" y="507207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43834" y="435769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15140" y="3643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43834" y="300037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15140" y="22859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Дополни до </a:t>
            </a:r>
            <a:r>
              <a:rPr lang="ru-RU" b="1" smtClean="0">
                <a:solidFill>
                  <a:srgbClr val="002060"/>
                </a:solidFill>
              </a:rPr>
              <a:t>круглого числа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26+    =         38+    =</a:t>
            </a:r>
          </a:p>
          <a:p>
            <a:pPr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15+    =         73+    =</a:t>
            </a:r>
          </a:p>
          <a:p>
            <a:pPr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49+    =         54+    =</a:t>
            </a:r>
          </a:p>
          <a:p>
            <a:pPr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67+    =         82+    =</a:t>
            </a:r>
          </a:p>
          <a:p>
            <a:pPr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21+    =         95+    =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142873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30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42873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50030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364331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71488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584233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250030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20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643314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50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4714884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70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584233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30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142873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2500306"/>
            <a:ext cx="6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3643314"/>
            <a:ext cx="6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4714884"/>
            <a:ext cx="6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5842337"/>
            <a:ext cx="6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2396" y="142873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40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2396" y="250030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80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96" y="3643314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60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2396" y="4714884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90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2396" y="5842337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Найдите значения выражений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85938" y="1214438"/>
            <a:ext cx="6900862" cy="4911725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None/>
            </a:pPr>
            <a:r>
              <a:rPr lang="ru-RU" sz="6000" smtClean="0"/>
              <a:t>32 + 2  =         </a:t>
            </a:r>
          </a:p>
          <a:p>
            <a:pPr>
              <a:buFont typeface="Arial" pitchFamily="34" charset="0"/>
              <a:buNone/>
            </a:pPr>
            <a:r>
              <a:rPr lang="ru-RU" sz="6000" smtClean="0"/>
              <a:t>13 + 20 = </a:t>
            </a:r>
          </a:p>
          <a:p>
            <a:pPr>
              <a:buFont typeface="Arial" pitchFamily="34" charset="0"/>
              <a:buNone/>
            </a:pPr>
            <a:r>
              <a:rPr lang="ru-RU" sz="6000" smtClean="0"/>
              <a:t>40 – 7  =      </a:t>
            </a:r>
          </a:p>
          <a:p>
            <a:pPr>
              <a:buFont typeface="Arial" pitchFamily="34" charset="0"/>
              <a:buNone/>
            </a:pPr>
            <a:r>
              <a:rPr lang="ru-RU" sz="6000" smtClean="0"/>
              <a:t>53 – 20 =</a:t>
            </a:r>
          </a:p>
          <a:p>
            <a:pPr>
              <a:buFont typeface="Arial" pitchFamily="34" charset="0"/>
              <a:buNone/>
            </a:pPr>
            <a:r>
              <a:rPr lang="ru-RU" sz="6000" smtClean="0"/>
              <a:t> х + 3 =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0716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0000" dirty="0" smtClean="0">
                <a:solidFill>
                  <a:schemeClr val="accent6">
                    <a:lumMod val="75000"/>
                  </a:schemeClr>
                </a:solidFill>
              </a:rPr>
              <a:t>УРАВНЕНИЕ</a:t>
            </a:r>
            <a:endParaRPr lang="ru-RU" sz="10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5857916" cy="57150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 – 4 = 6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+ … = 8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+ 3 = 7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9 - … = 5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85728"/>
            <a:ext cx="1643074" cy="4047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9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?</a:t>
            </a:r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292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Расположи числа в порядке возрастания</vt:lpstr>
      <vt:lpstr>Засели жильцов в домики</vt:lpstr>
      <vt:lpstr>Дополни до круглого числа</vt:lpstr>
      <vt:lpstr>Найдите значения выражений</vt:lpstr>
      <vt:lpstr>УРАВНЕНИЕ</vt:lpstr>
      <vt:lpstr>... – 4 = 6 2 + … = 8 … + 3 = 7 9 - … = 5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</dc:creator>
  <cp:lastModifiedBy>ал</cp:lastModifiedBy>
  <cp:revision>6</cp:revision>
  <dcterms:created xsi:type="dcterms:W3CDTF">2013-12-15T10:58:21Z</dcterms:created>
  <dcterms:modified xsi:type="dcterms:W3CDTF">2013-12-15T11:48:51Z</dcterms:modified>
</cp:coreProperties>
</file>