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0" autoAdjust="0"/>
  </p:normalViewPr>
  <p:slideViewPr>
    <p:cSldViewPr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DAE049-A172-4B22-9F8C-297BF950CA5D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AE049-A172-4B22-9F8C-297BF950CA5D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AE049-A172-4B22-9F8C-297BF950CA5D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AE049-A172-4B22-9F8C-297BF950CA5D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AE049-A172-4B22-9F8C-297BF950CA5D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AE049-A172-4B22-9F8C-297BF950CA5D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AE049-A172-4B22-9F8C-297BF950CA5D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AE049-A172-4B22-9F8C-297BF950CA5D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AE049-A172-4B22-9F8C-297BF950CA5D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AE049-A172-4B22-9F8C-297BF950CA5D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AE049-A172-4B22-9F8C-297BF950CA5D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F2DAE049-A172-4B22-9F8C-297BF950CA5D}" type="datetimeFigureOut">
              <a:rPr lang="ru-RU" smtClean="0"/>
              <a:pPr/>
              <a:t>30.11.2009</a:t>
            </a:fld>
            <a:endParaRPr lang="ru-RU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3540B50-7221-48D4-A41D-0200057E2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8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788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788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788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8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8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788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788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8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788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788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8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789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Родительское собрание – практикум «Воспитание и развитие нравственных качеств у ребёнка младшего школьного возраста»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14290"/>
            <a:ext cx="6870700" cy="1285884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Задачи родителей в воспитании культуры поведения у детей: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5800" y="1285860"/>
            <a:ext cx="7696200" cy="4786346"/>
          </a:xfrm>
        </p:spPr>
        <p:txBody>
          <a:bodyPr/>
          <a:lstStyle/>
          <a:p>
            <a:pPr lvl="0"/>
            <a:r>
              <a:rPr lang="ru-RU" sz="2800" dirty="0" smtClean="0"/>
              <a:t>Воспитание уважения к людям и результатам их труда.</a:t>
            </a:r>
          </a:p>
          <a:p>
            <a:pPr lvl="0"/>
            <a:r>
              <a:rPr lang="ru-RU" sz="2800" dirty="0" smtClean="0"/>
              <a:t>Правила поведения и хорошие манеры в гостях, дома, на улице, в общественных мустах.</a:t>
            </a:r>
          </a:p>
          <a:p>
            <a:pPr lvl="0"/>
            <a:r>
              <a:rPr lang="ru-RU" sz="2800" dirty="0" smtClean="0"/>
              <a:t>Культура речи ребёнка.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5" name="Picture 3" descr="F:\семья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3546483" cy="273050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556500" cy="2347906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Личный пример – это основное условие воспитания культуры у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семь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9973" y="1828800"/>
            <a:ext cx="4487853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116544">
            <a:off x="5882099" y="4902832"/>
            <a:ext cx="2125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семья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04832"/>
          </a:xfrm>
        </p:spPr>
        <p:txBody>
          <a:bodyPr/>
          <a:lstStyle/>
          <a:p>
            <a:r>
              <a:rPr lang="ru-RU" sz="3200" dirty="0" smtClean="0"/>
              <a:t>Педагогическая ситуация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455773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« У входа в школу стоит розовощёкая девочка – </a:t>
            </a:r>
            <a:r>
              <a:rPr lang="ru-RU" sz="2400" dirty="0" err="1" smtClean="0"/>
              <a:t>перво-классница</a:t>
            </a:r>
            <a:r>
              <a:rPr lang="ru-RU" sz="2400" dirty="0" smtClean="0"/>
              <a:t>. На ногах – резиновые сапожки. Мать, низко склонившись, отмывает их от грязи.</a:t>
            </a:r>
          </a:p>
          <a:p>
            <a:pPr>
              <a:buNone/>
            </a:pPr>
            <a:r>
              <a:rPr lang="ru-RU" sz="2400" dirty="0" smtClean="0"/>
              <a:t>Подхожу поближе, спрашиваю:</a:t>
            </a:r>
          </a:p>
          <a:p>
            <a:pPr>
              <a:buNone/>
            </a:pPr>
            <a:r>
              <a:rPr lang="ru-RU" sz="2400" dirty="0" smtClean="0"/>
              <a:t>- Чем ваша дочь болеет?</a:t>
            </a:r>
          </a:p>
          <a:p>
            <a:pPr>
              <a:buNone/>
            </a:pPr>
            <a:r>
              <a:rPr lang="ru-RU" sz="2400" dirty="0" smtClean="0"/>
              <a:t>- Моя дочь вполне здорова. Посмотрите, стоит, как королева!</a:t>
            </a:r>
          </a:p>
          <a:p>
            <a:pPr>
              <a:buNone/>
            </a:pPr>
            <a:r>
              <a:rPr lang="ru-RU" sz="2400" dirty="0" smtClean="0"/>
              <a:t>Тогда обращаюсь к девочке:</a:t>
            </a:r>
          </a:p>
          <a:p>
            <a:pPr>
              <a:buNone/>
            </a:pPr>
            <a:r>
              <a:rPr lang="ru-RU" sz="2400" dirty="0" smtClean="0"/>
              <a:t>- Разве ты сама не моешь обувь?</a:t>
            </a:r>
          </a:p>
          <a:p>
            <a:pPr>
              <a:buNone/>
            </a:pPr>
            <a:r>
              <a:rPr lang="ru-RU" sz="2400" dirty="0" smtClean="0"/>
              <a:t>             - А мне мама не разрешает мыть!</a:t>
            </a:r>
          </a:p>
          <a:p>
            <a:pPr>
              <a:buNone/>
            </a:pPr>
            <a:r>
              <a:rPr lang="ru-RU" sz="2400" dirty="0" smtClean="0"/>
              <a:t>                  Женщина смутилась, но в мою сторону </a:t>
            </a:r>
          </a:p>
          <a:p>
            <a:pPr>
              <a:buNone/>
            </a:pPr>
            <a:r>
              <a:rPr lang="ru-RU" sz="2400" dirty="0" smtClean="0"/>
              <a:t>                     посмотрела с укоризной»</a:t>
            </a:r>
          </a:p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21335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ВЫВОД: поведение родителей определяет поведение детей.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семья 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95500" y="1828800"/>
            <a:ext cx="48768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33394"/>
          </a:xfrm>
        </p:spPr>
        <p:txBody>
          <a:bodyPr/>
          <a:lstStyle/>
          <a:p>
            <a:r>
              <a:rPr lang="ru-RU" sz="3200" dirty="0" smtClean="0"/>
              <a:t>Нашим детям нельзя: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000528" cy="4343416"/>
          </a:xfrm>
        </p:spPr>
        <p:txBody>
          <a:bodyPr/>
          <a:lstStyle/>
          <a:p>
            <a:pPr lvl="0"/>
            <a:r>
              <a:rPr lang="ru-RU" sz="2400" dirty="0" smtClean="0"/>
              <a:t>Обижать маму – 1</a:t>
            </a:r>
          </a:p>
          <a:p>
            <a:pPr lvl="0"/>
            <a:r>
              <a:rPr lang="ru-RU" sz="2400" dirty="0" smtClean="0"/>
              <a:t>Нельзя трогать спички – 6</a:t>
            </a:r>
          </a:p>
          <a:p>
            <a:pPr marL="85725" lvl="0" indent="-85725"/>
            <a:r>
              <a:rPr lang="ru-RU" sz="2400" dirty="0" smtClean="0"/>
              <a:t>Смотреть телевизор и играть в компьютер – 1</a:t>
            </a:r>
          </a:p>
          <a:p>
            <a:pPr lvl="0"/>
            <a:r>
              <a:rPr lang="ru-RU" sz="2400" dirty="0" smtClean="0"/>
              <a:t>Трогать сигареты и зажигалку - 1</a:t>
            </a:r>
          </a:p>
          <a:p>
            <a:pPr lvl="0"/>
            <a:r>
              <a:rPr lang="ru-RU" sz="2400" dirty="0" smtClean="0"/>
              <a:t>Бегать – 1</a:t>
            </a:r>
          </a:p>
          <a:p>
            <a:pPr lvl="0"/>
            <a:r>
              <a:rPr lang="ru-RU" sz="2400" dirty="0" smtClean="0"/>
              <a:t>Всё можно – 1</a:t>
            </a:r>
          </a:p>
          <a:p>
            <a:pPr lvl="0"/>
            <a:r>
              <a:rPr lang="ru-RU" sz="2400" dirty="0" smtClean="0"/>
              <a:t>Бить посуду – 3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214422"/>
            <a:ext cx="4643470" cy="4271978"/>
          </a:xfrm>
        </p:spPr>
        <p:txBody>
          <a:bodyPr/>
          <a:lstStyle/>
          <a:p>
            <a:pPr lvl="0"/>
            <a:r>
              <a:rPr lang="ru-RU" sz="2400" dirty="0" smtClean="0"/>
              <a:t>Прыгать из окна – 1  </a:t>
            </a:r>
          </a:p>
          <a:p>
            <a:pPr lvl="0"/>
            <a:r>
              <a:rPr lang="ru-RU" sz="2400" dirty="0" smtClean="0"/>
              <a:t>Трогать плиту – 1</a:t>
            </a:r>
          </a:p>
          <a:p>
            <a:pPr lvl="0"/>
            <a:r>
              <a:rPr lang="ru-RU" sz="2400" dirty="0" smtClean="0"/>
              <a:t>Беситься - 5</a:t>
            </a:r>
          </a:p>
          <a:p>
            <a:pPr lvl="0"/>
            <a:r>
              <a:rPr lang="ru-RU" sz="2400" dirty="0" smtClean="0"/>
              <a:t>Нельзя кричать – 1</a:t>
            </a:r>
          </a:p>
          <a:p>
            <a:pPr lvl="0"/>
            <a:r>
              <a:rPr lang="ru-RU" sz="2400" dirty="0" smtClean="0"/>
              <a:t>Открывать дверь чужим – 2</a:t>
            </a:r>
          </a:p>
          <a:p>
            <a:pPr lvl="0"/>
            <a:r>
              <a:rPr lang="ru-RU" sz="2400" dirty="0" smtClean="0"/>
              <a:t>Слушать музыку – 2</a:t>
            </a:r>
          </a:p>
          <a:p>
            <a:pPr lvl="0"/>
            <a:r>
              <a:rPr lang="ru-RU" sz="2400" dirty="0" smtClean="0"/>
              <a:t>Играть в футбол – 1</a:t>
            </a:r>
          </a:p>
          <a:p>
            <a:pPr lvl="0"/>
            <a:r>
              <a:rPr lang="ru-RU" sz="2400" dirty="0" smtClean="0"/>
              <a:t>Играть в мяч с котом – 1  </a:t>
            </a:r>
          </a:p>
          <a:p>
            <a:pPr lvl="0"/>
            <a:r>
              <a:rPr lang="ru-RU" sz="2400" dirty="0" smtClean="0"/>
              <a:t>Долго играть в компьютер – 1</a:t>
            </a:r>
          </a:p>
          <a:p>
            <a:pPr lvl="0"/>
            <a:r>
              <a:rPr lang="ru-RU" sz="2400" dirty="0" smtClean="0"/>
              <a:t>Ссориться с сестрой – 1</a:t>
            </a:r>
          </a:p>
          <a:p>
            <a:pPr>
              <a:buNone/>
            </a:pP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256222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ВЫВОД: Будь к своему ребёнку в меру добр и требователен, если хочешь чего-то добиться. Сохрани в себе всё хорошее и передай это детям.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 descr="F:\семья 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643182"/>
            <a:ext cx="585216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33394"/>
          </a:xfrm>
        </p:spPr>
        <p:txBody>
          <a:bodyPr/>
          <a:lstStyle/>
          <a:p>
            <a:r>
              <a:rPr lang="ru-RU" sz="3200" dirty="0" smtClean="0"/>
              <a:t>Педагогическая ситуация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215370" cy="535785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«В комнате играли мальчики – сын Андрей и его друзья. Вначале играли дружно, потом послышался шум. Петя возмущался: «Это ты, Андрей, взял мою нитку. Отдай сейчас же!». Андрей отвечал: «Я не брал твою нитку!». Завязалась драка. Андрей подмял под себя «противника», бил его кулаками и ногами, а друзья стояли притихшие. «Андрей, отпусти его!» - закричала я, растащила ребят и увидела полные злобы глаза. Петя схватил куртку и убежал.</a:t>
            </a:r>
          </a:p>
          <a:p>
            <a:pPr>
              <a:buNone/>
            </a:pPr>
            <a:r>
              <a:rPr lang="ru-RU" sz="2400" dirty="0" smtClean="0"/>
              <a:t>Когда муж узнал о случившемся, он сказал: «Из Андрея получился смелый человек, сумеет        постоять за себя. Так что не упрекай его».</a:t>
            </a:r>
          </a:p>
          <a:p>
            <a:pPr marL="0" indent="0">
              <a:buNone/>
            </a:pPr>
            <a:endParaRPr lang="ru-R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28479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ВЫВОД: прежде чем дать оценку действиям, постарайся вникнуть в ситуацию. Не делай поспешных выводов!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F:\семья 1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40318" y="2571744"/>
            <a:ext cx="517495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47708"/>
          </a:xfrm>
        </p:spPr>
        <p:txBody>
          <a:bodyPr/>
          <a:lstStyle/>
          <a:p>
            <a:r>
              <a:rPr lang="ru-RU" sz="3200" dirty="0" smtClean="0"/>
              <a:t>Педагогическая ситуация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Как можно избежать конфликта?</a:t>
            </a:r>
          </a:p>
          <a:p>
            <a:pPr marL="0" indent="0">
              <a:buNone/>
            </a:pPr>
            <a:r>
              <a:rPr lang="ru-RU" sz="2800" dirty="0" smtClean="0"/>
              <a:t>Семилетний Миша только что получил подарок от тёти. Он сильно сдавливает коробку, чтобы узнать, что там внутри.</a:t>
            </a:r>
          </a:p>
          <a:p>
            <a:pPr>
              <a:buNone/>
            </a:pPr>
            <a:r>
              <a:rPr lang="ru-RU" sz="2800" dirty="0" smtClean="0"/>
              <a:t>М а т </a:t>
            </a:r>
            <a:r>
              <a:rPr lang="ru-RU" sz="2800" dirty="0" err="1" smtClean="0"/>
              <a:t>ь</a:t>
            </a:r>
            <a:r>
              <a:rPr lang="ru-RU" sz="2800" dirty="0" smtClean="0"/>
              <a:t>. Миша, сейчас же перестань! Ты испортишь подарок! Что надо сказать?</a:t>
            </a:r>
          </a:p>
          <a:p>
            <a:pPr>
              <a:buNone/>
            </a:pPr>
            <a:r>
              <a:rPr lang="ru-RU" sz="2800" dirty="0" smtClean="0"/>
              <a:t>           М и </a:t>
            </a:r>
            <a:r>
              <a:rPr lang="ru-RU" sz="2800" dirty="0" err="1" smtClean="0"/>
              <a:t>ш</a:t>
            </a:r>
            <a:r>
              <a:rPr lang="ru-RU" sz="2800" dirty="0" smtClean="0"/>
              <a:t> а (</a:t>
            </a:r>
            <a:r>
              <a:rPr lang="ru-RU" sz="2800" i="1" dirty="0" smtClean="0"/>
              <a:t>сердито).</a:t>
            </a:r>
            <a:r>
              <a:rPr lang="ru-RU" sz="2800" dirty="0" smtClean="0"/>
              <a:t> Спасибо!</a:t>
            </a:r>
          </a:p>
          <a:p>
            <a:pPr>
              <a:buNone/>
            </a:pPr>
            <a:r>
              <a:rPr lang="ru-RU" sz="2800" dirty="0" smtClean="0"/>
              <a:t>           М а т </a:t>
            </a:r>
            <a:r>
              <a:rPr lang="ru-RU" sz="2800" dirty="0" err="1" smtClean="0"/>
              <a:t>ь</a:t>
            </a:r>
            <a:r>
              <a:rPr lang="ru-RU" sz="2800" dirty="0" smtClean="0"/>
              <a:t>. Вот и хорошо.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847840"/>
          </a:xfrm>
        </p:spPr>
        <p:txBody>
          <a:bodyPr/>
          <a:lstStyle/>
          <a:p>
            <a:r>
              <a:rPr lang="ru-RU" sz="3200" dirty="0" smtClean="0"/>
              <a:t>Школа – общественное место, где в одно время присутствует много ребят и происходит много конфликтных ситуаций.</a:t>
            </a:r>
            <a:endParaRPr lang="ru-RU" sz="3200" dirty="0"/>
          </a:p>
        </p:txBody>
      </p:sp>
      <p:pic>
        <p:nvPicPr>
          <p:cNvPr id="30722" name="Picture 2" descr="C:\Documents and Settings\S\Мои документы\Мои рисунки\Образование\j0343353[1]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071678"/>
            <a:ext cx="4429156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47708"/>
          </a:xfrm>
        </p:spPr>
        <p:txBody>
          <a:bodyPr/>
          <a:lstStyle/>
          <a:p>
            <a:r>
              <a:rPr lang="ru-RU" sz="3600" dirty="0" smtClean="0"/>
              <a:t>Повестка собрания: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85800" y="1000108"/>
            <a:ext cx="8243918" cy="55721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sz="2800" dirty="0" smtClean="0"/>
              <a:t>. Вступительное слово классного руководителя «Задачи родителей в воспитании культуры поведения у детей»</a:t>
            </a:r>
          </a:p>
          <a:p>
            <a:pPr>
              <a:buNone/>
            </a:pPr>
            <a:r>
              <a:rPr lang="ru-RU" sz="2800" dirty="0" smtClean="0"/>
              <a:t>2. Работа в группах.</a:t>
            </a:r>
          </a:p>
          <a:p>
            <a:pPr>
              <a:buNone/>
            </a:pPr>
            <a:r>
              <a:rPr lang="ru-RU" sz="2800" dirty="0" smtClean="0"/>
              <a:t>3. Результаты анкетирования учащихся.</a:t>
            </a:r>
          </a:p>
          <a:p>
            <a:pPr>
              <a:buNone/>
            </a:pPr>
            <a:r>
              <a:rPr lang="ru-RU" sz="2800" dirty="0" smtClean="0"/>
              <a:t>4. Выступление психолога школы Харловой Н.Н. «Формирование ценностных семейных отношений». Анализ рисунков учащихся на тему «Моя семья».     </a:t>
            </a:r>
          </a:p>
          <a:p>
            <a:pPr>
              <a:buNone/>
            </a:pPr>
            <a:r>
              <a:rPr lang="ru-RU" sz="2800" dirty="0" smtClean="0"/>
              <a:t>           5. Отчёт родительского комитета: </a:t>
            </a:r>
          </a:p>
          <a:p>
            <a:pPr>
              <a:buNone/>
            </a:pPr>
            <a:r>
              <a:rPr lang="ru-RU" sz="2800" dirty="0" smtClean="0"/>
              <a:t>                Расходование денежных средств. </a:t>
            </a:r>
          </a:p>
          <a:p>
            <a:pPr>
              <a:buNone/>
            </a:pPr>
            <a:r>
              <a:rPr lang="ru-RU" sz="2800" dirty="0" smtClean="0"/>
              <a:t>                 Подарки к новому году.                                     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76270"/>
          </a:xfrm>
        </p:spPr>
        <p:txBody>
          <a:bodyPr/>
          <a:lstStyle/>
          <a:p>
            <a:r>
              <a:rPr lang="ru-RU" sz="2800" dirty="0" smtClean="0"/>
              <a:t>Что было бы, если бы ты стал взрослым?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28670"/>
            <a:ext cx="8172480" cy="571504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Поступил в институт – 1</a:t>
            </a:r>
          </a:p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Женился, вышла замуж – 5</a:t>
            </a:r>
          </a:p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Устроился (</a:t>
            </a: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лась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на работу  – 8</a:t>
            </a:r>
          </a:p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Купила бы дом – 1 </a:t>
            </a:r>
          </a:p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Буду заниматься спортом – 1 </a:t>
            </a:r>
          </a:p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Родил(а) детей – 2</a:t>
            </a:r>
          </a:p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Служил бы в спецназе – 1 </a:t>
            </a:r>
          </a:p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Буду заниматься танцами – 1 </a:t>
            </a:r>
          </a:p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Был бы президентом – 1 </a:t>
            </a:r>
          </a:p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Вставлял бы окна – 1 </a:t>
            </a:r>
          </a:p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Сделал 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бы так, чтобы мама была счастлива – 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ru-RU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Устроилась 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работу в суд – 1 </a:t>
            </a:r>
          </a:p>
          <a:p>
            <a:pPr lvl="0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Стал 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бы пилотом – 1 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S\Мои документы\Мои рисунки\Образование\j023213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214554"/>
            <a:ext cx="2068513" cy="212248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133460"/>
          </a:xfrm>
        </p:spPr>
        <p:txBody>
          <a:bodyPr/>
          <a:lstStyle/>
          <a:p>
            <a:r>
              <a:rPr lang="ru-RU" sz="3200" dirty="0" smtClean="0"/>
              <a:t>«Словарь русского языка» С.И. Ожегова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85860"/>
            <a:ext cx="7167586" cy="420054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Воспитание </a:t>
            </a:r>
            <a:r>
              <a:rPr lang="ru-RU" sz="2800" dirty="0" smtClean="0"/>
              <a:t>– навыки поведения, привитые семьёй, школой, средой и проявляющиеся в общественной жизни.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Нравственность</a:t>
            </a:r>
            <a:r>
              <a:rPr lang="ru-RU" sz="2800" dirty="0" smtClean="0"/>
              <a:t> – правила, определяющие поведение, духовные и душевные качества, необходимые человеку в обществе, а также выполнение этих правил, поведение. 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Мораль</a:t>
            </a:r>
            <a:r>
              <a:rPr lang="ru-RU" sz="2800" dirty="0" smtClean="0"/>
              <a:t> – правила нравственности, а   также сама нравственность.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919146"/>
          </a:xfrm>
        </p:spPr>
        <p:txBody>
          <a:bodyPr/>
          <a:lstStyle/>
          <a:p>
            <a:r>
              <a:rPr lang="ru-RU" sz="2800" dirty="0" smtClean="0"/>
              <a:t>Василий Александрович Сухомлинский</a:t>
            </a:r>
            <a:endParaRPr lang="ru-RU" sz="2800" dirty="0"/>
          </a:p>
        </p:txBody>
      </p:sp>
      <p:pic>
        <p:nvPicPr>
          <p:cNvPr id="1027" name="Picture 3" descr="F:\Сухомлинский_В_(портрет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3258" r="24242"/>
          <a:stretch>
            <a:fillRect/>
          </a:stretch>
        </p:blipFill>
        <p:spPr bwMode="auto">
          <a:xfrm>
            <a:off x="428596" y="1142984"/>
            <a:ext cx="321471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857620" y="1428736"/>
            <a:ext cx="4857784" cy="4714908"/>
          </a:xfrm>
        </p:spPr>
        <p:txBody>
          <a:bodyPr/>
          <a:lstStyle/>
          <a:p>
            <a:pPr marL="85725" indent="-85725">
              <a:buNone/>
            </a:pPr>
            <a:r>
              <a:rPr lang="ru-RU" sz="3200" i="1" dirty="0" smtClean="0">
                <a:latin typeface="Monotype Corsiva" pitchFamily="66" charset="0"/>
              </a:rPr>
              <a:t>    Воспитание – это постепенное обогащение ребёнка знаниями, умениями, опытом, это развитие ума и формирование отношения к добру и злу, подготовка к борьбе против всего, что идёт вразрез с принятыми в обществе моральными устоями.</a:t>
            </a:r>
            <a:endParaRPr lang="ru-RU" sz="3200" i="1" dirty="0">
              <a:latin typeface="Monotype Corsiva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556500" cy="1600200"/>
          </a:xfrm>
        </p:spPr>
        <p:txBody>
          <a:bodyPr/>
          <a:lstStyle/>
          <a:p>
            <a:r>
              <a:rPr lang="ru-RU" sz="2800" dirty="0" smtClean="0"/>
              <a:t>Основным содержанием нравственного воспитания В. А. Сухомлинский считал формирование таких качеств личности как: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890990" cy="4171968"/>
          </a:xfrm>
        </p:spPr>
        <p:txBody>
          <a:bodyPr/>
          <a:lstStyle/>
          <a:p>
            <a:r>
              <a:rPr lang="ru-RU" dirty="0" smtClean="0"/>
              <a:t>идейность</a:t>
            </a:r>
          </a:p>
          <a:p>
            <a:r>
              <a:rPr lang="ru-RU" dirty="0" smtClean="0"/>
              <a:t>гуманизм</a:t>
            </a:r>
          </a:p>
          <a:p>
            <a:r>
              <a:rPr lang="ru-RU" dirty="0" smtClean="0"/>
              <a:t>гражданственность</a:t>
            </a:r>
          </a:p>
          <a:p>
            <a:r>
              <a:rPr lang="ru-RU" dirty="0" smtClean="0"/>
              <a:t>ответственность</a:t>
            </a:r>
          </a:p>
          <a:p>
            <a:r>
              <a:rPr lang="ru-RU" dirty="0" smtClean="0"/>
              <a:t>трудолюбие</a:t>
            </a:r>
          </a:p>
          <a:p>
            <a:r>
              <a:rPr lang="ru-RU" dirty="0" smtClean="0"/>
              <a:t>благородство</a:t>
            </a:r>
          </a:p>
          <a:p>
            <a:r>
              <a:rPr lang="ru-RU" dirty="0" smtClean="0"/>
              <a:t>умение управлять собой.</a:t>
            </a:r>
          </a:p>
          <a:p>
            <a:endParaRPr lang="ru-RU" dirty="0"/>
          </a:p>
        </p:txBody>
      </p:sp>
      <p:pic>
        <p:nvPicPr>
          <p:cNvPr id="5" name="Picture 3" descr="F:\Сухомлинский_В_(портрет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3258" r="24242"/>
          <a:stretch>
            <a:fillRect/>
          </a:stretch>
        </p:blipFill>
        <p:spPr bwMode="auto">
          <a:xfrm>
            <a:off x="1044189" y="1828800"/>
            <a:ext cx="3055121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47708"/>
          </a:xfrm>
        </p:spPr>
        <p:txBody>
          <a:bodyPr/>
          <a:lstStyle/>
          <a:p>
            <a:r>
              <a:rPr lang="ru-RU" sz="2800" dirty="0" smtClean="0"/>
              <a:t>Писатель и педагог Семён Львович Соловейчик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142984"/>
            <a:ext cx="4786346" cy="507209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Monotype Corsiva" pitchFamily="66" charset="0"/>
              </a:rPr>
              <a:t>«Воспитание - это обучение нравственной жизни, то есть обучение нравственным средствам. Воспитывая детей, мы учим их добиваться своих целей за свой счёт – пользуясь лишь нравственными средствами»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2050" name="Picture 2" descr="F:\С.А. Соловейч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071546"/>
            <a:ext cx="250033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емья 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643438" y="1214422"/>
            <a:ext cx="2928957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000100" y="571480"/>
            <a:ext cx="3829048" cy="5554683"/>
          </a:xfrm>
        </p:spPr>
        <p:txBody>
          <a:bodyPr/>
          <a:lstStyle/>
          <a:p>
            <a:r>
              <a:rPr lang="ru-RU" sz="3200" dirty="0" smtClean="0"/>
              <a:t>Семья – это особого рода коллектив, играющий в воспитании основную, долговременную и важнейшую роль.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500042"/>
            <a:ext cx="6870700" cy="776270"/>
          </a:xfrm>
        </p:spPr>
        <p:txBody>
          <a:bodyPr/>
          <a:lstStyle/>
          <a:p>
            <a:r>
              <a:rPr lang="ru-RU" sz="3200" dirty="0" smtClean="0"/>
              <a:t>Василий Васильевич Розанов - философ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71472" y="1357298"/>
            <a:ext cx="4029104" cy="441485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Monotype Corsiva" pitchFamily="66" charset="0"/>
              </a:rPr>
              <a:t>«… лишь семья, лишь она одна может воспитать в детях существеннейшие стороны культуры, привить её самые одухотворённые, эфирные частицы…»</a:t>
            </a:r>
          </a:p>
          <a:p>
            <a:endParaRPr lang="ru-RU" dirty="0"/>
          </a:p>
        </p:txBody>
      </p:sp>
      <p:pic>
        <p:nvPicPr>
          <p:cNvPr id="4098" name="Picture 2" descr="F:\И.А. Розанов - филос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3033" y="1828800"/>
            <a:ext cx="3286034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Иван Александрович Ильин - философ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4176742" cy="4386282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Monotype Corsiva" pitchFamily="66" charset="0"/>
              </a:rPr>
              <a:t>«Духовная атмосфера здоровой семьи призвана привить ребёнку потребность в чистой любви, склонность к мужественной искренности и способность к спокойной и достойной дисциплине» 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122" name="Picture 2" descr="F:\филосов И.А. Иль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14554"/>
            <a:ext cx="271464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0.xml><?xml version="1.0" encoding="utf-8"?>
<a:themeOverride xmlns:a="http://schemas.openxmlformats.org/drawingml/2006/main">
  <a:clrScheme name="Пастель 7">
    <a:dk1>
      <a:srgbClr val="000000"/>
    </a:dk1>
    <a:lt1>
      <a:srgbClr val="FFFFFF"/>
    </a:lt1>
    <a:dk2>
      <a:srgbClr val="800080"/>
    </a:dk2>
    <a:lt2>
      <a:srgbClr val="FFFFFF"/>
    </a:lt2>
    <a:accent1>
      <a:srgbClr val="CC66FF"/>
    </a:accent1>
    <a:accent2>
      <a:srgbClr val="990099"/>
    </a:accent2>
    <a:accent3>
      <a:srgbClr val="C0AAC0"/>
    </a:accent3>
    <a:accent4>
      <a:srgbClr val="DADADA"/>
    </a:accent4>
    <a:accent5>
      <a:srgbClr val="E2B8FF"/>
    </a:accent5>
    <a:accent6>
      <a:srgbClr val="8A008A"/>
    </a:accent6>
    <a:hlink>
      <a:srgbClr val="FF9900"/>
    </a:hlink>
    <a:folHlink>
      <a:srgbClr val="FF3300"/>
    </a:folHlink>
  </a:clrScheme>
</a:themeOverride>
</file>

<file path=ppt/theme/themeOverride11.xml><?xml version="1.0" encoding="utf-8"?>
<a:themeOverride xmlns:a="http://schemas.openxmlformats.org/drawingml/2006/main">
  <a:clrScheme name="Пастель 8">
    <a:dk1>
      <a:srgbClr val="FF3300"/>
    </a:dk1>
    <a:lt1>
      <a:srgbClr val="FFFFFF"/>
    </a:lt1>
    <a:dk2>
      <a:srgbClr val="800000"/>
    </a:dk2>
    <a:lt2>
      <a:srgbClr val="FFFFCC"/>
    </a:lt2>
    <a:accent1>
      <a:srgbClr val="FF7C80"/>
    </a:accent1>
    <a:accent2>
      <a:srgbClr val="990000"/>
    </a:accent2>
    <a:accent3>
      <a:srgbClr val="C0AAAA"/>
    </a:accent3>
    <a:accent4>
      <a:srgbClr val="DADADA"/>
    </a:accent4>
    <a:accent5>
      <a:srgbClr val="FFBFC0"/>
    </a:accent5>
    <a:accent6>
      <a:srgbClr val="8A0000"/>
    </a:accent6>
    <a:hlink>
      <a:srgbClr val="FF66CC"/>
    </a:hlink>
    <a:folHlink>
      <a:srgbClr val="FFCC00"/>
    </a:folHlink>
  </a:clrScheme>
</a:themeOverride>
</file>

<file path=ppt/theme/themeOverride1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002060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Пастель 2">
    <a:dk1>
      <a:srgbClr val="000000"/>
    </a:dk1>
    <a:lt1>
      <a:srgbClr val="FFFFFF"/>
    </a:lt1>
    <a:dk2>
      <a:srgbClr val="000000"/>
    </a:dk2>
    <a:lt2>
      <a:srgbClr val="99CCFF"/>
    </a:lt2>
    <a:accent1>
      <a:srgbClr val="CCCCFF"/>
    </a:accent1>
    <a:accent2>
      <a:srgbClr val="000066"/>
    </a:accent2>
    <a:accent3>
      <a:srgbClr val="FFFFFF"/>
    </a:accent3>
    <a:accent4>
      <a:srgbClr val="000000"/>
    </a:accent4>
    <a:accent5>
      <a:srgbClr val="E2E2FF"/>
    </a:accent5>
    <a:accent6>
      <a:srgbClr val="00005C"/>
    </a:accent6>
    <a:hlink>
      <a:srgbClr val="00B200"/>
    </a:hlink>
    <a:folHlink>
      <a:srgbClr val="CCFF33"/>
    </a:folHlink>
  </a:clrScheme>
</a:themeOverride>
</file>

<file path=ppt/theme/themeOverride8.xml><?xml version="1.0" encoding="utf-8"?>
<a:themeOverride xmlns:a="http://schemas.openxmlformats.org/drawingml/2006/main">
  <a:clrScheme name="Пастель 4">
    <a:dk1>
      <a:srgbClr val="808000"/>
    </a:dk1>
    <a:lt1>
      <a:srgbClr val="FFFFFF"/>
    </a:lt1>
    <a:dk2>
      <a:srgbClr val="336600"/>
    </a:dk2>
    <a:lt2>
      <a:srgbClr val="FFFFFF"/>
    </a:lt2>
    <a:accent1>
      <a:srgbClr val="99CC00"/>
    </a:accent1>
    <a:accent2>
      <a:srgbClr val="003300"/>
    </a:accent2>
    <a:accent3>
      <a:srgbClr val="ADB8AA"/>
    </a:accent3>
    <a:accent4>
      <a:srgbClr val="DADADA"/>
    </a:accent4>
    <a:accent5>
      <a:srgbClr val="CAE2AA"/>
    </a:accent5>
    <a:accent6>
      <a:srgbClr val="002D00"/>
    </a:accent6>
    <a:hlink>
      <a:srgbClr val="CCCC00"/>
    </a:hlink>
    <a:folHlink>
      <a:srgbClr val="CCFF33"/>
    </a:folHlink>
  </a:clrScheme>
</a:themeOverride>
</file>

<file path=ppt/theme/themeOverride9.xml><?xml version="1.0" encoding="utf-8"?>
<a:themeOverride xmlns:a="http://schemas.openxmlformats.org/drawingml/2006/main">
  <a:clrScheme name="Пастель 5">
    <a:dk1>
      <a:srgbClr val="808080"/>
    </a:dk1>
    <a:lt1>
      <a:srgbClr val="FFFFFF"/>
    </a:lt1>
    <a:dk2>
      <a:srgbClr val="003366"/>
    </a:dk2>
    <a:lt2>
      <a:srgbClr val="CCECFF"/>
    </a:lt2>
    <a:accent1>
      <a:srgbClr val="33CCCC"/>
    </a:accent1>
    <a:accent2>
      <a:srgbClr val="006699"/>
    </a:accent2>
    <a:accent3>
      <a:srgbClr val="AAADB8"/>
    </a:accent3>
    <a:accent4>
      <a:srgbClr val="DADADA"/>
    </a:accent4>
    <a:accent5>
      <a:srgbClr val="ADE2E2"/>
    </a:accent5>
    <a:accent6>
      <a:srgbClr val="005C8A"/>
    </a:accent6>
    <a:hlink>
      <a:srgbClr val="00FF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222</TotalTime>
  <Words>883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Тема5</vt:lpstr>
      <vt:lpstr>Родительское собрание – практикум «Воспитание и развитие нравственных качеств у ребёнка младшего школьного возраста»</vt:lpstr>
      <vt:lpstr>Повестка собрания:</vt:lpstr>
      <vt:lpstr>«Словарь русского языка» С.И. Ожегова</vt:lpstr>
      <vt:lpstr>Василий Александрович Сухомлинский</vt:lpstr>
      <vt:lpstr>Основным содержанием нравственного воспитания В. А. Сухомлинский считал формирование таких качеств личности как:</vt:lpstr>
      <vt:lpstr>Писатель и педагог Семён Львович Соловейчик</vt:lpstr>
      <vt:lpstr>Слайд 7</vt:lpstr>
      <vt:lpstr>Василий Васильевич Розанов - философ</vt:lpstr>
      <vt:lpstr>Иван Александрович Ильин - философ</vt:lpstr>
      <vt:lpstr> Задачи родителей в воспитании культуры поведения у детей: </vt:lpstr>
      <vt:lpstr>    Личный пример – это основное условие воспитания культуры у детей. </vt:lpstr>
      <vt:lpstr>Педагогическая ситуация</vt:lpstr>
      <vt:lpstr>ВЫВОД: поведение родителей определяет поведение детей. </vt:lpstr>
      <vt:lpstr>Нашим детям нельзя:</vt:lpstr>
      <vt:lpstr>ВЫВОД: Будь к своему ребёнку в меру добр и требователен, если хочешь чего-то добиться. Сохрани в себе всё хорошее и передай это детям. </vt:lpstr>
      <vt:lpstr>Педагогическая ситуация</vt:lpstr>
      <vt:lpstr>ВЫВОД: прежде чем дать оценку действиям, постарайся вникнуть в ситуацию. Не делай поспешных выводов! </vt:lpstr>
      <vt:lpstr>Педагогическая ситуация</vt:lpstr>
      <vt:lpstr>Школа – общественное место, где в одно время присутствует много ребят и происходит много конфликтных ситуаций.</vt:lpstr>
      <vt:lpstr>Что было бы, если бы ты стал взрослым?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– практикум «Воспитание и развитие нравственных качеств у ребёнка младшего школьного возраста»</dc:title>
  <dc:creator>Светлана</dc:creator>
  <cp:lastModifiedBy>Светлана</cp:lastModifiedBy>
  <cp:revision>23</cp:revision>
  <dcterms:created xsi:type="dcterms:W3CDTF">2009-11-26T08:56:27Z</dcterms:created>
  <dcterms:modified xsi:type="dcterms:W3CDTF">2009-11-30T10:09:46Z</dcterms:modified>
</cp:coreProperties>
</file>