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7FC0-12AA-4A5A-B5EA-A3433003DF53}" type="datetimeFigureOut">
              <a:rPr lang="ru-RU" smtClean="0"/>
              <a:t>05.12.2014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0F231-D55D-4DA2-93B5-1B55075100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1205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7FC0-12AA-4A5A-B5EA-A3433003DF53}" type="datetimeFigureOut">
              <a:rPr lang="ru-RU" smtClean="0"/>
              <a:t>05.12.2014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0F231-D55D-4DA2-93B5-1B55075100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4866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7FC0-12AA-4A5A-B5EA-A3433003DF53}" type="datetimeFigureOut">
              <a:rPr lang="ru-RU" smtClean="0"/>
              <a:t>05.12.2014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0F231-D55D-4DA2-93B5-1B55075100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709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7FC0-12AA-4A5A-B5EA-A3433003DF53}" type="datetimeFigureOut">
              <a:rPr lang="ru-RU" smtClean="0"/>
              <a:t>05.12.2014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0F231-D55D-4DA2-93B5-1B55075100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310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7FC0-12AA-4A5A-B5EA-A3433003DF53}" type="datetimeFigureOut">
              <a:rPr lang="ru-RU" smtClean="0"/>
              <a:t>05.12.2014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0F231-D55D-4DA2-93B5-1B55075100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7611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7FC0-12AA-4A5A-B5EA-A3433003DF53}" type="datetimeFigureOut">
              <a:rPr lang="ru-RU" smtClean="0"/>
              <a:t>05.12.2014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0F231-D55D-4DA2-93B5-1B55075100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100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7FC0-12AA-4A5A-B5EA-A3433003DF53}" type="datetimeFigureOut">
              <a:rPr lang="ru-RU" smtClean="0"/>
              <a:t>05.12.2014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0F231-D55D-4DA2-93B5-1B55075100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7625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7FC0-12AA-4A5A-B5EA-A3433003DF53}" type="datetimeFigureOut">
              <a:rPr lang="ru-RU" smtClean="0"/>
              <a:t>05.12.2014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0F231-D55D-4DA2-93B5-1B55075100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5871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7FC0-12AA-4A5A-B5EA-A3433003DF53}" type="datetimeFigureOut">
              <a:rPr lang="ru-RU" smtClean="0"/>
              <a:t>05.12.2014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0F231-D55D-4DA2-93B5-1B55075100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5337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7FC0-12AA-4A5A-B5EA-A3433003DF53}" type="datetimeFigureOut">
              <a:rPr lang="ru-RU" smtClean="0"/>
              <a:t>05.12.2014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0F231-D55D-4DA2-93B5-1B55075100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449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7FC0-12AA-4A5A-B5EA-A3433003DF53}" type="datetimeFigureOut">
              <a:rPr lang="ru-RU" smtClean="0"/>
              <a:t>05.12.2014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0F231-D55D-4DA2-93B5-1B55075100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7139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07FC0-12AA-4A5A-B5EA-A3433003DF53}" type="datetimeFigureOut">
              <a:rPr lang="ru-RU" smtClean="0"/>
              <a:t>05.12.2014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0F231-D55D-4DA2-93B5-1B55075100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007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alphaModFix amt="81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45238" y="2716360"/>
            <a:ext cx="9144000" cy="1405720"/>
          </a:xfrm>
        </p:spPr>
        <p:txBody>
          <a:bodyPr/>
          <a:lstStyle/>
          <a:p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 can/ I can`t</a:t>
            </a:r>
            <a:endParaRPr lang="ru-RU" dirty="0">
              <a:cs typeface="Andalus" panose="02020603050405020304" pitchFamily="18" charset="-78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5238" y="5228684"/>
            <a:ext cx="9025719" cy="122829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Saint-Petersburg</a:t>
            </a:r>
            <a:endParaRPr lang="ru-RU" dirty="0" smtClean="0">
              <a:cs typeface="Andalus" panose="02020603050405020304" pitchFamily="18" charset="-78"/>
            </a:endParaRPr>
          </a:p>
          <a:p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School</a:t>
            </a:r>
            <a:r>
              <a:rPr lang="ru-RU" dirty="0" smtClean="0">
                <a:cs typeface="Andalus" panose="02020603050405020304" pitchFamily="18" charset="-78"/>
              </a:rPr>
              <a:t>: № 349</a:t>
            </a:r>
            <a:endParaRPr lang="en-US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Teacher</a:t>
            </a:r>
            <a:r>
              <a:rPr lang="ru-RU" dirty="0" smtClean="0">
                <a:cs typeface="Andalus" panose="02020603050405020304" pitchFamily="18" charset="-78"/>
              </a:rPr>
              <a:t>: </a:t>
            </a:r>
            <a:r>
              <a:rPr lang="en-US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Borisova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M. A.</a:t>
            </a:r>
            <a:endParaRPr lang="ru-RU" dirty="0">
              <a:cs typeface="Andalus" panose="02020603050405020304" pitchFamily="18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55724" y="2583135"/>
            <a:ext cx="89938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English lesson in second form</a:t>
            </a:r>
            <a:endParaRPr lang="ru-RU" sz="4400" dirty="0"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8880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Let`s watch “</a:t>
            </a:r>
            <a:r>
              <a:rPr lang="en-US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Gogo</a:t>
            </a:r>
            <a:r>
              <a:rPr lang="en-US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” and learn the new words:</a:t>
            </a:r>
            <a:br>
              <a:rPr lang="en-US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to climb, to catch, to act, to fly, to read</a:t>
            </a:r>
            <a:endParaRPr lang="ru-RU" b="1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reflection blurRad="6350" stA="53000" endA="300" endPos="35500" dir="5400000" sy="-90000" algn="bl" rotWithShape="0"/>
              </a:effectLst>
              <a:cs typeface="Andalus" panose="02020603050405020304" pitchFamily="18" charset="-78"/>
            </a:endParaRPr>
          </a:p>
        </p:txBody>
      </p:sp>
      <p:pic>
        <p:nvPicPr>
          <p:cNvPr id="2050" name="Picture 2" descr="http://www.cfcqenglish.com/Article/UploadFiles/201210/201210221637522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24532" y="2788511"/>
            <a:ext cx="7623264" cy="3966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5927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Let`s watch a song “I can run”. Listen and repeat!</a:t>
            </a:r>
            <a:endParaRPr lang="ru-RU" b="1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reflection blurRad="6350" stA="53000" endA="300" endPos="35500" dir="5400000" sy="-90000" algn="bl" rotWithShape="0"/>
              </a:effectLst>
              <a:cs typeface="Andalus" panose="02020603050405020304" pitchFamily="18" charset="-78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267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Translate into English:</a:t>
            </a:r>
            <a:endParaRPr lang="ru-RU" sz="5400" b="1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reflection blurRad="6350" stA="53000" endA="300" endPos="35500" dir="5400000" sy="-90000" algn="bl" rotWithShape="0"/>
              </a:effectLst>
              <a:cs typeface="Andalus" panose="02020603050405020304" pitchFamily="18" charset="-78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29411"/>
            <a:ext cx="10515600" cy="48327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  <a:cs typeface="Andalus" panose="02020603050405020304" pitchFamily="18" charset="-78"/>
              </a:rPr>
              <a:t>Я умею бегать.</a:t>
            </a:r>
          </a:p>
          <a:p>
            <a:pPr marL="0" indent="0">
              <a:buNone/>
            </a:pPr>
            <a:r>
              <a:rPr lang="ru-RU" sz="32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  <a:cs typeface="Andalus" panose="02020603050405020304" pitchFamily="18" charset="-78"/>
              </a:rPr>
              <a:t>Он не умеет танцевать.</a:t>
            </a:r>
          </a:p>
          <a:p>
            <a:pPr marL="0" indent="0">
              <a:buNone/>
            </a:pPr>
            <a:r>
              <a:rPr lang="ru-RU" sz="32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  <a:cs typeface="Andalus" panose="02020603050405020304" pitchFamily="18" charset="-78"/>
              </a:rPr>
              <a:t>Она умеет прыгать через скакалку.</a:t>
            </a:r>
          </a:p>
          <a:p>
            <a:pPr marL="0" indent="0">
              <a:buNone/>
            </a:pPr>
            <a:r>
              <a:rPr lang="ru-RU" sz="32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  <a:cs typeface="Andalus" panose="02020603050405020304" pitchFamily="18" charset="-78"/>
              </a:rPr>
              <a:t>Я не умею плавать.</a:t>
            </a:r>
          </a:p>
          <a:p>
            <a:pPr marL="0" indent="0">
              <a:buNone/>
            </a:pPr>
            <a:r>
              <a:rPr lang="ru-RU" sz="32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  <a:cs typeface="Andalus" panose="02020603050405020304" pitchFamily="18" charset="-78"/>
              </a:rPr>
              <a:t>Я умею играть.</a:t>
            </a:r>
          </a:p>
          <a:p>
            <a:pPr marL="0" indent="0">
              <a:buNone/>
            </a:pPr>
            <a:r>
              <a:rPr lang="ru-RU" sz="32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  <a:cs typeface="Andalus" panose="02020603050405020304" pitchFamily="18" charset="-78"/>
              </a:rPr>
              <a:t>Гого</a:t>
            </a:r>
            <a:r>
              <a:rPr lang="ru-RU" sz="32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  <a:cs typeface="Andalus" panose="02020603050405020304" pitchFamily="18" charset="-78"/>
              </a:rPr>
              <a:t> умеет летать.</a:t>
            </a:r>
          </a:p>
          <a:p>
            <a:pPr marL="0" indent="0">
              <a:buNone/>
            </a:pPr>
            <a:r>
              <a:rPr lang="ru-RU" sz="32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  <a:cs typeface="Andalus" panose="02020603050405020304" pitchFamily="18" charset="-78"/>
              </a:rPr>
              <a:t>Гого</a:t>
            </a:r>
            <a:r>
              <a:rPr lang="ru-RU" sz="32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  <a:cs typeface="Andalus" panose="02020603050405020304" pitchFamily="18" charset="-78"/>
              </a:rPr>
              <a:t> не умеет петь.</a:t>
            </a:r>
          </a:p>
          <a:p>
            <a:pPr marL="0" indent="0">
              <a:buNone/>
            </a:pPr>
            <a:r>
              <a:rPr lang="ru-RU" sz="32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  <a:cs typeface="Andalus" panose="02020603050405020304" pitchFamily="18" charset="-78"/>
              </a:rPr>
              <a:t>Гого</a:t>
            </a:r>
            <a:r>
              <a:rPr lang="ru-RU" sz="32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  <a:cs typeface="Andalus" panose="02020603050405020304" pitchFamily="18" charset="-78"/>
              </a:rPr>
              <a:t> умеет читать. Я умею читать. Он умеет читать. Она умеет читать.</a:t>
            </a:r>
            <a:endParaRPr lang="ru-RU" sz="3200" b="1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reflection blurRad="6350" stA="53000" endA="300" endPos="35500" dir="5400000" sy="-90000" algn="bl" rotWithShape="0"/>
              </a:effectLst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70884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</a:rPr>
              <a:t>Let`s remember </a:t>
            </a:r>
            <a:r>
              <a:rPr lang="ru-RU" sz="48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</a:rPr>
              <a:t>(Давайте вспомним)</a:t>
            </a:r>
            <a:endParaRPr lang="ru-RU" sz="4800" b="1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71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8505" y="3388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3000" endA="300" endPos="35500" dir="5400000" sy="-90000" algn="bl" rotWithShape="0"/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I can</a:t>
            </a:r>
            <a:r>
              <a:rPr lang="ru-RU" sz="6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3000" endA="300" endPos="35500" dir="5400000" sy="-90000" algn="bl" rotWithShape="0"/>
                </a:effectLst>
                <a:cs typeface="Andalus" panose="02020603050405020304" pitchFamily="18" charset="-78"/>
              </a:rPr>
              <a:t>…</a:t>
            </a:r>
            <a:endParaRPr lang="ru-RU" sz="6000" b="1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3000" endA="300" endPos="35500" dir="5400000" sy="-90000" algn="bl" rotWithShape="0"/>
              </a:effectLst>
              <a:cs typeface="Andalus" panose="02020603050405020304" pitchFamily="18" charset="-78"/>
            </a:endParaRPr>
          </a:p>
        </p:txBody>
      </p:sp>
      <p:pic>
        <p:nvPicPr>
          <p:cNvPr id="1026" name="Picture 2" descr="http://www.quia.com/files/quia/users/kchamney-gingras/Ju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8200" y="2218386"/>
            <a:ext cx="2562225" cy="429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83334" y="1471205"/>
            <a:ext cx="22280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I can jump</a:t>
            </a:r>
            <a:r>
              <a:rPr lang="ru-RU" sz="32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cs typeface="Andalus" panose="02020603050405020304" pitchFamily="18" charset="-78"/>
              </a:rPr>
              <a:t>!</a:t>
            </a:r>
            <a:endParaRPr lang="ru-RU" sz="3200" b="1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cs typeface="Andalus" panose="02020603050405020304" pitchFamily="18" charset="-78"/>
            </a:endParaRPr>
          </a:p>
        </p:txBody>
      </p:sp>
      <p:pic>
        <p:nvPicPr>
          <p:cNvPr id="1028" name="Picture 4" descr="http://s.pikabu.ru/images/big_size_comm/2012-06_3/13394855199166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76430" y="338825"/>
            <a:ext cx="4257675" cy="458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925059" y="5370490"/>
            <a:ext cx="18902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I can hop</a:t>
            </a:r>
            <a:r>
              <a:rPr lang="ru-RU" sz="32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cs typeface="Andalus" panose="02020603050405020304" pitchFamily="18" charset="-78"/>
              </a:rPr>
              <a:t>!</a:t>
            </a:r>
            <a:endParaRPr lang="ru-RU" sz="3200" b="1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38640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5321" y="23470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He can</a:t>
            </a:r>
            <a:r>
              <a:rPr lang="ru-RU" sz="6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  <a:cs typeface="Andalus" panose="02020603050405020304" pitchFamily="18" charset="-78"/>
              </a:rPr>
              <a:t>…</a:t>
            </a:r>
            <a:endParaRPr lang="ru-RU" sz="6000" b="1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reflection blurRad="6350" stA="53000" endA="300" endPos="35500" dir="5400000" sy="-90000" algn="bl" rotWithShape="0"/>
              </a:effectLst>
              <a:cs typeface="Andalus" panose="02020603050405020304" pitchFamily="18" charset="-78"/>
            </a:endParaRPr>
          </a:p>
        </p:txBody>
      </p:sp>
      <p:pic>
        <p:nvPicPr>
          <p:cNvPr id="1026" name="Picture 2" descr="http://zdorovie36i6.ru/wp-content/img/swimmi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4045" y="930172"/>
            <a:ext cx="5091708" cy="2585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69700" y="3515932"/>
            <a:ext cx="37863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He can swim</a:t>
            </a:r>
            <a:r>
              <a:rPr lang="ru-RU" sz="4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cs typeface="Andalus" panose="02020603050405020304" pitchFamily="18" charset="-78"/>
              </a:rPr>
              <a:t>!</a:t>
            </a:r>
            <a:endParaRPr lang="ru-RU" sz="4000" b="1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cs typeface="Andalus" panose="02020603050405020304" pitchFamily="18" charset="-78"/>
            </a:endParaRPr>
          </a:p>
        </p:txBody>
      </p:sp>
      <p:pic>
        <p:nvPicPr>
          <p:cNvPr id="3" name="Picture 2" descr="http://www.clipartbest.com/cliparts/Bdc/raa/BdcraaqT9.gi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25753" y="2255735"/>
            <a:ext cx="3656572" cy="442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905738" y="4726547"/>
            <a:ext cx="27029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He can run</a:t>
            </a:r>
            <a:r>
              <a:rPr lang="ru-RU" sz="4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cs typeface="Andalus" panose="02020603050405020304" pitchFamily="18" charset="-78"/>
              </a:rPr>
              <a:t>!</a:t>
            </a:r>
            <a:endParaRPr lang="ru-RU" sz="4000" b="1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47027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1079" y="19057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She can</a:t>
            </a:r>
            <a:r>
              <a:rPr lang="ru-RU" sz="54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…</a:t>
            </a:r>
            <a:endParaRPr lang="ru-RU" sz="5400" b="1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reflection blurRad="6350" stA="53000" endA="300" endPos="35500" dir="5400000" sy="-90000" algn="bl" rotWithShape="0"/>
              </a:effectLst>
              <a:cs typeface="Andalus" panose="02020603050405020304" pitchFamily="18" charset="-78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676" y="1100772"/>
            <a:ext cx="5568633" cy="556863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51079" y="853358"/>
            <a:ext cx="35356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She can sing! </a:t>
            </a:r>
            <a:endParaRPr lang="ru-RU" sz="4000" b="1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cs typeface="Andalus" panose="02020603050405020304" pitchFamily="18" charset="-78"/>
            </a:endParaRPr>
          </a:p>
        </p:txBody>
      </p:sp>
      <p:pic>
        <p:nvPicPr>
          <p:cNvPr id="2050" name="Picture 2" descr="http://tx.english-ch.com/teacher/ackie/skip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36417" y="1815344"/>
            <a:ext cx="3757097" cy="4854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208645" y="5087155"/>
            <a:ext cx="29482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She can skip</a:t>
            </a:r>
            <a:r>
              <a:rPr lang="ru-RU" sz="4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cs typeface="Andalus" panose="02020603050405020304" pitchFamily="18" charset="-78"/>
              </a:rPr>
              <a:t>!</a:t>
            </a:r>
            <a:endParaRPr lang="ru-RU" sz="4000" b="1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30401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How to ask the question</a:t>
            </a:r>
            <a:r>
              <a:rPr lang="ru-RU" sz="54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  <a:cs typeface="Andalus" panose="02020603050405020304" pitchFamily="18" charset="-78"/>
              </a:rPr>
              <a:t>?</a:t>
            </a:r>
            <a:endParaRPr lang="ru-RU" sz="5400" b="1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reflection blurRad="6350" stA="53000" endA="300" endPos="35500" dir="5400000" sy="-90000" algn="bl" rotWithShape="0"/>
              </a:effectLst>
              <a:cs typeface="Andalus" panose="02020603050405020304" pitchFamily="18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25032" y="2034487"/>
            <a:ext cx="53539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Can + You/</a:t>
            </a:r>
            <a:r>
              <a:rPr lang="en-US" sz="32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He/She</a:t>
            </a:r>
            <a:r>
              <a:rPr lang="en-US" sz="32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ru-RU" sz="32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cs typeface="Andalus" panose="02020603050405020304" pitchFamily="18" charset="-78"/>
              </a:rPr>
              <a:t>+ </a:t>
            </a:r>
            <a:r>
              <a:rPr lang="en-US" sz="32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verb </a:t>
            </a:r>
            <a:r>
              <a:rPr lang="ru-RU" sz="32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cs typeface="Andalus" panose="02020603050405020304" pitchFamily="18" charset="-78"/>
              </a:rPr>
              <a:t>(глагол)</a:t>
            </a:r>
            <a:endParaRPr lang="ru-RU" sz="3200" b="1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cs typeface="Andalus" panose="02020603050405020304" pitchFamily="18" charset="-78"/>
            </a:endParaRPr>
          </a:p>
        </p:txBody>
      </p:sp>
      <p:pic>
        <p:nvPicPr>
          <p:cNvPr id="2050" name="Picture 2" descr="https://beta.lds.org/bc/content/shared/content/images/magazines/liahona/2013/03/ne13mar13-ALL-my-brother-believed-in-me-L13MenCA51Aa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5819" y="3472070"/>
            <a:ext cx="6092634" cy="3249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321285" y="3829878"/>
            <a:ext cx="344556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Can </a:t>
            </a:r>
            <a:r>
              <a:rPr lang="en-US" sz="3200" b="1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he</a:t>
            </a:r>
            <a:r>
              <a:rPr lang="en-US" sz="32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 sing</a:t>
            </a:r>
            <a:r>
              <a:rPr lang="ru-RU" sz="32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cs typeface="Andalus" panose="02020603050405020304" pitchFamily="18" charset="-78"/>
              </a:rPr>
              <a:t>?</a:t>
            </a:r>
            <a:endParaRPr lang="en-US" sz="3200" b="1" dirty="0" smtClean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ru-RU" sz="32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cs typeface="Andalus" panose="02020603050405020304" pitchFamily="18" charset="-78"/>
              </a:rPr>
              <a:t>(он умеет петь?)</a:t>
            </a:r>
          </a:p>
          <a:p>
            <a:endParaRPr lang="ru-RU" sz="3200" b="1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37988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How to answer the questions</a:t>
            </a:r>
            <a:r>
              <a:rPr lang="ru-RU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  <a:cs typeface="Andalus" panose="02020603050405020304" pitchFamily="18" charset="-78"/>
              </a:rPr>
              <a:t>?</a:t>
            </a:r>
            <a:endParaRPr lang="ru-RU" b="1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reflection blurRad="6350" stA="53000" endA="300" endPos="35500" dir="5400000" sy="-90000" algn="bl" rotWithShape="0"/>
              </a:effectLst>
              <a:cs typeface="Andalus" panose="02020603050405020304" pitchFamily="18" charset="-78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+ Yes, I/ He/ She can.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3074" name="Picture 2" descr="http://marathonec.ru/wp-content/uploads/2013/11/Depositphotos_6420662_m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9411" y="2508184"/>
            <a:ext cx="5227750" cy="3721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27636" y="3879727"/>
            <a:ext cx="252665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Can he run</a:t>
            </a:r>
            <a:r>
              <a:rPr lang="ru-RU" sz="36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cs typeface="Andalus" panose="02020603050405020304" pitchFamily="18" charset="-78"/>
              </a:rPr>
              <a:t>?</a:t>
            </a:r>
          </a:p>
          <a:p>
            <a:r>
              <a:rPr lang="en-US" sz="36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Yes, he can</a:t>
            </a:r>
            <a:r>
              <a:rPr lang="ru-RU" sz="36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cs typeface="Andalus" panose="02020603050405020304" pitchFamily="18" charset="-78"/>
              </a:rPr>
              <a:t>!</a:t>
            </a:r>
            <a:endParaRPr lang="ru-RU" sz="3600" b="1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4805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n w="0"/>
                <a:gradFill>
                  <a:gsLst>
                    <a:gs pos="0">
                      <a:srgbClr val="4472C4">
                        <a:lumMod val="50000"/>
                      </a:srgbClr>
                    </a:gs>
                    <a:gs pos="50000">
                      <a:srgbClr val="4472C4"/>
                    </a:gs>
                    <a:gs pos="100000">
                      <a:srgbClr val="4472C4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glow rad="101600">
                    <a:srgbClr val="4472C4">
                      <a:satMod val="175000"/>
                      <a:alpha val="40000"/>
                    </a:srgbClr>
                  </a:glow>
                  <a:reflection blurRad="6350" stA="53000" endA="300" endPos="35500" dir="5400000" sy="-90000" algn="bl" rotWithShape="0"/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How to answer the questions</a:t>
            </a:r>
            <a:r>
              <a:rPr lang="ru-RU" b="1" dirty="0">
                <a:ln w="0"/>
                <a:gradFill>
                  <a:gsLst>
                    <a:gs pos="0">
                      <a:srgbClr val="4472C4">
                        <a:lumMod val="50000"/>
                      </a:srgbClr>
                    </a:gs>
                    <a:gs pos="50000">
                      <a:srgbClr val="4472C4"/>
                    </a:gs>
                    <a:gs pos="100000">
                      <a:srgbClr val="4472C4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glow rad="101600">
                    <a:srgbClr val="4472C4">
                      <a:satMod val="175000"/>
                      <a:alpha val="40000"/>
                    </a:srgbClr>
                  </a:glow>
                  <a:reflection blurRad="6350" stA="53000" endA="300" endPos="35500" dir="5400000" sy="-90000" algn="bl" rotWithShape="0"/>
                </a:effectLst>
                <a:cs typeface="Andalus" panose="02020603050405020304" pitchFamily="18" charset="-78"/>
              </a:rPr>
              <a:t>?</a:t>
            </a:r>
            <a:endParaRPr lang="ru-RU" dirty="0">
              <a:cs typeface="Andalus" panose="02020603050405020304" pitchFamily="18" charset="-78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sz="40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- No, I/ He/ She can`t. </a:t>
            </a:r>
            <a:endParaRPr lang="ru-RU" sz="400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reflection blurRad="6350" stA="53000" endA="300" endPos="35500" dir="5400000" sy="-90000" algn="bl" rotWithShape="0"/>
              </a:effectLst>
              <a:cs typeface="Andalus" panose="02020603050405020304" pitchFamily="18" charset="-78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15214" y="2263003"/>
            <a:ext cx="5538586" cy="40488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00280" y="5044102"/>
            <a:ext cx="28225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Can he swim</a:t>
            </a:r>
            <a:r>
              <a:rPr lang="ru-RU" sz="36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  <a:cs typeface="Andalus" panose="02020603050405020304" pitchFamily="18" charset="-78"/>
              </a:rPr>
              <a:t>?</a:t>
            </a:r>
          </a:p>
          <a:p>
            <a:r>
              <a:rPr lang="en-US" sz="36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No, he can`t</a:t>
            </a:r>
            <a:r>
              <a:rPr lang="ru-RU" sz="36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  <a:cs typeface="Andalus" panose="02020603050405020304" pitchFamily="18" charset="-78"/>
              </a:rPr>
              <a:t>!</a:t>
            </a:r>
            <a:endParaRPr lang="ru-RU" sz="3600" b="1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reflection blurRad="6350" stA="53000" endA="300" endPos="35500" dir="5400000" sy="-90000" algn="bl" rotWithShape="0"/>
              </a:effectLst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7477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Answer</a:t>
            </a:r>
            <a:r>
              <a:rPr lang="ru-RU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  <a:cs typeface="Andalus" panose="02020603050405020304" pitchFamily="18" charset="-78"/>
              </a:rPr>
              <a:t>:</a:t>
            </a:r>
            <a:endParaRPr lang="ru-RU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reflection blurRad="6350" stA="53000" endA="300" endPos="35500" dir="5400000" sy="-90000" algn="bl" rotWithShape="0"/>
              </a:effectLst>
              <a:cs typeface="Andalus" panose="02020603050405020304" pitchFamily="18" charset="-78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Can you dance?</a:t>
            </a:r>
          </a:p>
          <a:p>
            <a:pPr marL="0" indent="0">
              <a:buNone/>
            </a:pPr>
            <a:r>
              <a:rPr lang="en-US" sz="36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Can you sing?</a:t>
            </a:r>
          </a:p>
          <a:p>
            <a:pPr marL="0" indent="0">
              <a:buNone/>
            </a:pPr>
            <a:r>
              <a:rPr lang="en-US" sz="36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Can you swim?</a:t>
            </a:r>
          </a:p>
          <a:p>
            <a:pPr marL="0" indent="0">
              <a:buNone/>
            </a:pPr>
            <a:r>
              <a:rPr lang="en-US" sz="36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Can you skip?</a:t>
            </a:r>
          </a:p>
          <a:p>
            <a:pPr marL="0" indent="0">
              <a:buNone/>
            </a:pPr>
            <a:r>
              <a:rPr lang="en-US" sz="36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Can you hop?</a:t>
            </a:r>
          </a:p>
          <a:p>
            <a:pPr marL="0" indent="0">
              <a:buNone/>
            </a:pPr>
            <a:r>
              <a:rPr lang="en-US" sz="36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Can you jump?</a:t>
            </a:r>
          </a:p>
          <a:p>
            <a:pPr marL="0" indent="0">
              <a:buNone/>
            </a:pPr>
            <a:r>
              <a:rPr lang="en-US" sz="36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Can you run?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026" name="Picture 2" descr="http://www.verticalmeasures.com/wp-content/uploads/2008/12/question-and-answer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87923" y="1825625"/>
            <a:ext cx="4738172" cy="4696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3770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241</Words>
  <Application>Microsoft Office PowerPoint</Application>
  <PresentationFormat>Широкоэкранный</PresentationFormat>
  <Paragraphs>49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Andalus</vt:lpstr>
      <vt:lpstr>Arial</vt:lpstr>
      <vt:lpstr>Calibri</vt:lpstr>
      <vt:lpstr>Calibri Light</vt:lpstr>
      <vt:lpstr>Тема Office</vt:lpstr>
      <vt:lpstr>I can/ I can`t</vt:lpstr>
      <vt:lpstr>Let`s remember (Давайте вспомним)</vt:lpstr>
      <vt:lpstr>I can…</vt:lpstr>
      <vt:lpstr>He can…</vt:lpstr>
      <vt:lpstr>She can…</vt:lpstr>
      <vt:lpstr>How to ask the question?</vt:lpstr>
      <vt:lpstr>How to answer the questions?</vt:lpstr>
      <vt:lpstr>How to answer the questions?</vt:lpstr>
      <vt:lpstr>Answer:</vt:lpstr>
      <vt:lpstr>Let`s watch “Gogo” and learn the new words: to climb, to catch, to act, to fly, to read</vt:lpstr>
      <vt:lpstr>Let`s watch a song “I can run”. Listen and repeat!</vt:lpstr>
      <vt:lpstr>Translate into English: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can/ I can`t</dc:title>
  <dc:creator>Учетная запись Майкрософт</dc:creator>
  <cp:lastModifiedBy>Учетная запись Майкрософт</cp:lastModifiedBy>
  <cp:revision>17</cp:revision>
  <dcterms:created xsi:type="dcterms:W3CDTF">2014-11-15T13:53:07Z</dcterms:created>
  <dcterms:modified xsi:type="dcterms:W3CDTF">2014-12-05T19:55:41Z</dcterms:modified>
</cp:coreProperties>
</file>