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70" r:id="rId5"/>
    <p:sldId id="262" r:id="rId6"/>
    <p:sldId id="263" r:id="rId7"/>
    <p:sldId id="264" r:id="rId8"/>
    <p:sldId id="267" r:id="rId9"/>
    <p:sldId id="265" r:id="rId10"/>
    <p:sldId id="266" r:id="rId11"/>
    <p:sldId id="268" r:id="rId12"/>
    <p:sldId id="258" r:id="rId13"/>
    <p:sldId id="269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F5226-A262-447D-A284-1496B95491F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D09EE-A5D6-465D-B0E0-F238892FD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D09EE-A5D6-465D-B0E0-F238892FD4F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lowing-Stars-Hell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28736"/>
            <a:ext cx="5819076" cy="351533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786081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Sixteen, twenty, seventeen, twenty-one, fourteen, thirty.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ennis_bi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2330" y="5143512"/>
            <a:ext cx="1723069" cy="13581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72386" cy="4691063"/>
          </a:xfrm>
        </p:spPr>
        <p:txBody>
          <a:bodyPr>
            <a:noAutofit/>
          </a:bodyPr>
          <a:lstStyle/>
          <a:p>
            <a:r>
              <a:rPr lang="en-US" sz="5400" dirty="0" smtClean="0"/>
              <a:t>play tennis </a:t>
            </a:r>
          </a:p>
          <a:p>
            <a:r>
              <a:rPr lang="en-US" sz="5400" dirty="0" smtClean="0"/>
              <a:t>play with a friend </a:t>
            </a:r>
          </a:p>
          <a:p>
            <a:r>
              <a:rPr lang="en-US" sz="5400" dirty="0" smtClean="0"/>
              <a:t>walk with a dog </a:t>
            </a:r>
          </a:p>
          <a:p>
            <a:r>
              <a:rPr lang="en-US" sz="5400" dirty="0" smtClean="0"/>
              <a:t>do homework</a:t>
            </a:r>
            <a:endParaRPr lang="ru-RU" sz="5400" dirty="0"/>
          </a:p>
        </p:txBody>
      </p:sp>
      <p:pic>
        <p:nvPicPr>
          <p:cNvPr id="1026" name="Picture 2" descr="E:\Английский язык\Фотографии\глаголы действия\play with a frie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42"/>
            <a:ext cx="1714511" cy="1285884"/>
          </a:xfrm>
          <a:prstGeom prst="rect">
            <a:avLst/>
          </a:prstGeom>
          <a:noFill/>
        </p:spPr>
      </p:pic>
      <p:pic>
        <p:nvPicPr>
          <p:cNvPr id="1027" name="Picture 3" descr="E:\Английский язык\Фотографии\глаголы действия\do homework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857364"/>
            <a:ext cx="1500198" cy="1541488"/>
          </a:xfrm>
          <a:prstGeom prst="rect">
            <a:avLst/>
          </a:prstGeom>
          <a:noFill/>
        </p:spPr>
      </p:pic>
      <p:pic>
        <p:nvPicPr>
          <p:cNvPr id="1028" name="Picture 4" descr="E:\Английский язык\Фотографии\глаголы действия\walk with a dog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571876"/>
            <a:ext cx="15430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38333 -0.569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7031 0.2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-0.21268 -0.0419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29219 0.410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34094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14800"/>
                <a:gridCol w="4114800"/>
              </a:tblGrid>
              <a:tr h="821537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1. do homework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a) </a:t>
                      </a:r>
                      <a:r>
                        <a:rPr lang="ru-RU" sz="2800" b="0" dirty="0" smtClean="0"/>
                        <a:t>играть</a:t>
                      </a:r>
                      <a:r>
                        <a:rPr lang="ru-RU" sz="2800" b="0" baseline="0" dirty="0" smtClean="0"/>
                        <a:t> в теннис</a:t>
                      </a:r>
                      <a:endParaRPr lang="ru-RU" sz="2800" b="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2. play tennis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b) </a:t>
                      </a:r>
                      <a:r>
                        <a:rPr lang="ru-RU" sz="2800" b="0" dirty="0" smtClean="0"/>
                        <a:t>играть с другом</a:t>
                      </a:r>
                      <a:endParaRPr lang="ru-RU" sz="2800" b="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3. walk with a</a:t>
                      </a:r>
                      <a:r>
                        <a:rPr lang="en-US" sz="2800" b="0" baseline="0" dirty="0" smtClean="0"/>
                        <a:t> dog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c) </a:t>
                      </a:r>
                      <a:r>
                        <a:rPr lang="ru-RU" sz="2800" b="0" dirty="0" smtClean="0"/>
                        <a:t>делать домашнюю</a:t>
                      </a:r>
                      <a:r>
                        <a:rPr lang="ru-RU" sz="2800" b="0" baseline="0" dirty="0" smtClean="0"/>
                        <a:t> работу</a:t>
                      </a:r>
                      <a:endParaRPr lang="ru-RU" sz="2800" b="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4. play with a friend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d) </a:t>
                      </a:r>
                      <a:r>
                        <a:rPr lang="ru-RU" sz="2800" b="0" dirty="0" smtClean="0"/>
                        <a:t>гулять с собакой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28604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Match the expressions to the right translation.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3071802" y="2285992"/>
            <a:ext cx="1571636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71736" y="2357430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14678" y="3929066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178959" y="3393281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45720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500063" y="2714625"/>
            <a:ext cx="5420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слова выучить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</a:b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30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у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1, 2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(р.т.)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1928813" y="928688"/>
            <a:ext cx="4929203" cy="100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Triangle">
              <a:avLst/>
            </a:prstTxWarp>
            <a:spAutoFit/>
          </a:bodyPr>
          <a:lstStyle/>
          <a:p>
            <a:pPr algn="ctr"/>
            <a:r>
              <a:rPr lang="en-US" sz="4400" b="1" dirty="0" err="1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Hometask</a:t>
            </a:r>
            <a:r>
              <a:rPr lang="en-US" u="sng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 </a:t>
            </a:r>
            <a:endParaRPr lang="ru-RU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b28da1bc4535871e172498fbe28d5c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500174"/>
            <a:ext cx="4628296" cy="333119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_by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7" y="1500174"/>
            <a:ext cx="5541715" cy="37147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p0LWtb02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000108"/>
            <a:ext cx="4906187" cy="49061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357166"/>
            <a:ext cx="3500462" cy="35239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71744"/>
            <a:ext cx="7758138" cy="3554419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Apple-tree</a:t>
            </a:r>
            <a:r>
              <a:rPr lang="en-US" sz="4400" dirty="0" smtClean="0"/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apple – tree</a:t>
            </a:r>
            <a:r>
              <a:rPr lang="en-US" sz="4400" dirty="0" smtClean="0"/>
              <a:t>, </a:t>
            </a:r>
          </a:p>
          <a:p>
            <a:r>
              <a:rPr lang="en-US" sz="4400" dirty="0" smtClean="0"/>
              <a:t>Give your </a:t>
            </a:r>
            <a:r>
              <a:rPr lang="en-US" sz="4400" b="1" dirty="0" smtClean="0">
                <a:solidFill>
                  <a:srgbClr val="FF0000"/>
                </a:solidFill>
              </a:rPr>
              <a:t>apples</a:t>
            </a:r>
            <a:r>
              <a:rPr lang="en-US" sz="4400" dirty="0" smtClean="0"/>
              <a:t>, please, to me! </a:t>
            </a:r>
          </a:p>
          <a:p>
            <a:r>
              <a:rPr lang="en-US" sz="4400" dirty="0" smtClean="0"/>
              <a:t>Shake your branches, don’t wait, </a:t>
            </a:r>
          </a:p>
          <a:p>
            <a:r>
              <a:rPr lang="en-US" sz="4400" dirty="0" smtClean="0"/>
              <a:t>Put the </a:t>
            </a:r>
            <a:r>
              <a:rPr lang="en-US" sz="4400" b="1" dirty="0" smtClean="0">
                <a:solidFill>
                  <a:srgbClr val="FF0000"/>
                </a:solidFill>
              </a:rPr>
              <a:t>apples</a:t>
            </a:r>
            <a:r>
              <a:rPr lang="en-US" sz="4400" dirty="0" smtClean="0"/>
              <a:t> on the plate.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304800"/>
            <a:ext cx="8215313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20 </a:t>
            </a:r>
            <a:r>
              <a:rPr lang="en-US" sz="8900" dirty="0" smtClean="0">
                <a:solidFill>
                  <a:srgbClr val="00B050"/>
                </a:solidFill>
              </a:rPr>
              <a:t>twenty [</a:t>
            </a:r>
            <a:r>
              <a:rPr lang="en-US" sz="8900" dirty="0" err="1" smtClean="0">
                <a:solidFill>
                  <a:srgbClr val="00B050"/>
                </a:solidFill>
              </a:rPr>
              <a:t>twenti</a:t>
            </a:r>
            <a:r>
              <a:rPr lang="en-US" sz="8900" dirty="0" smtClean="0">
                <a:solidFill>
                  <a:srgbClr val="00B050"/>
                </a:solidFill>
              </a:rPr>
              <a:t>]</a:t>
            </a:r>
            <a:endParaRPr lang="ru-RU" sz="8900" dirty="0" smtClean="0">
              <a:solidFill>
                <a:srgbClr val="00B050"/>
              </a:solidFill>
            </a:endParaRPr>
          </a:p>
        </p:txBody>
      </p:sp>
      <p:pic>
        <p:nvPicPr>
          <p:cNvPr id="11268" name="Picture 4" descr="j03183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64008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8200" y="1447800"/>
            <a:ext cx="39624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800" b="1">
                <a:solidFill>
                  <a:srgbClr val="A50021"/>
                </a:solidFill>
                <a:latin typeface="Calibri" pitchFamily="34" charset="0"/>
              </a:rPr>
              <a:t>+ty</a:t>
            </a:r>
            <a:endParaRPr lang="ru-RU" sz="18800" b="1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2895600"/>
            <a:ext cx="4953000" cy="1752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latin typeface="Calibri" pitchFamily="34" charset="0"/>
              </a:rPr>
              <a:t>Two → twen</a:t>
            </a:r>
            <a:endParaRPr lang="ru-RU" sz="7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/>
      <p:bldP spid="112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52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latin typeface="Calibri" pitchFamily="34" charset="0"/>
              </a:rPr>
              <a:t>30</a:t>
            </a:r>
            <a:endParaRPr lang="ru-RU" sz="9600" b="1">
              <a:latin typeface="Calibri" pitchFamily="34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8153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>
                <a:latin typeface="Calibri" pitchFamily="34" charset="0"/>
              </a:rPr>
              <a:t>Three → </a:t>
            </a:r>
            <a:r>
              <a:rPr lang="en-US" sz="9600">
                <a:solidFill>
                  <a:srgbClr val="FF0000"/>
                </a:solidFill>
                <a:latin typeface="Calibri" pitchFamily="34" charset="0"/>
              </a:rPr>
              <a:t>Thirty</a:t>
            </a:r>
          </a:p>
          <a:p>
            <a:pPr>
              <a:spcBef>
                <a:spcPct val="50000"/>
              </a:spcBef>
            </a:pPr>
            <a:r>
              <a:rPr lang="en-US" sz="8000">
                <a:latin typeface="Calibri" pitchFamily="34" charset="0"/>
              </a:rPr>
              <a:t>                    </a:t>
            </a:r>
            <a:r>
              <a:rPr lang="en-US" sz="8000">
                <a:solidFill>
                  <a:srgbClr val="FF0000"/>
                </a:solidFill>
                <a:latin typeface="Calibri" pitchFamily="34" charset="0"/>
              </a:rPr>
              <a:t>[</a:t>
            </a:r>
            <a:r>
              <a:rPr lang="ru-RU" sz="8000">
                <a:solidFill>
                  <a:srgbClr val="FF0000"/>
                </a:solidFill>
                <a:latin typeface="Calibri" pitchFamily="34" charset="0"/>
              </a:rPr>
              <a:t>θə</a:t>
            </a:r>
            <a:r>
              <a:rPr lang="en-US" sz="8000">
                <a:solidFill>
                  <a:srgbClr val="FF0000"/>
                </a:solidFill>
                <a:latin typeface="Calibri" pitchFamily="34" charset="0"/>
              </a:rPr>
              <a:t>:ti]</a:t>
            </a:r>
            <a:endParaRPr lang="ru-RU" sz="8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40, 50, 60, 70, 80, 90</a:t>
            </a:r>
            <a:endParaRPr lang="ru-RU" sz="6000" smtClean="0"/>
          </a:p>
        </p:txBody>
      </p:sp>
      <p:pic>
        <p:nvPicPr>
          <p:cNvPr id="10244" name="Picture 4" descr="j02872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1628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81600" y="2209800"/>
            <a:ext cx="39624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800" b="1">
                <a:solidFill>
                  <a:srgbClr val="A50021"/>
                </a:solidFill>
                <a:latin typeface="Calibri" pitchFamily="34" charset="0"/>
              </a:rPr>
              <a:t>+ty</a:t>
            </a:r>
            <a:endParaRPr lang="ru-RU" sz="18800" b="1"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10246" name="Picture 6" descr="j01783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9957">
            <a:off x="609600" y="34290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1783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85921">
            <a:off x="1447800" y="3962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j01783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667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j01783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191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j017830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27432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j01783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52600" y="3276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forty [</a:t>
            </a:r>
            <a:r>
              <a:rPr lang="en-US" dirty="0" err="1" smtClean="0">
                <a:solidFill>
                  <a:srgbClr val="FF0000"/>
                </a:solidFill>
              </a:rPr>
              <a:t>fo:ti</a:t>
            </a:r>
            <a:r>
              <a:rPr lang="en-US" dirty="0" smtClean="0">
                <a:solidFill>
                  <a:srgbClr val="FF0000"/>
                </a:solidFill>
              </a:rPr>
              <a:t>] - 40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fifty [</a:t>
            </a:r>
            <a:r>
              <a:rPr lang="en-US" dirty="0" err="1" smtClean="0">
                <a:solidFill>
                  <a:srgbClr val="002060"/>
                </a:solidFill>
              </a:rPr>
              <a:t>fifti</a:t>
            </a:r>
            <a:r>
              <a:rPr lang="en-US" dirty="0" smtClean="0">
                <a:solidFill>
                  <a:srgbClr val="002060"/>
                </a:solidFill>
              </a:rPr>
              <a:t>] - 50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sixty [</a:t>
            </a:r>
            <a:r>
              <a:rPr lang="en-US" dirty="0" err="1" smtClean="0">
                <a:solidFill>
                  <a:srgbClr val="FF0000"/>
                </a:solidFill>
              </a:rPr>
              <a:t>siksti</a:t>
            </a:r>
            <a:r>
              <a:rPr lang="en-US" dirty="0" smtClean="0">
                <a:solidFill>
                  <a:srgbClr val="FF0000"/>
                </a:solidFill>
              </a:rPr>
              <a:t>] - 60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seventy [</a:t>
            </a:r>
            <a:r>
              <a:rPr lang="en-US" dirty="0" err="1" smtClean="0">
                <a:solidFill>
                  <a:srgbClr val="002060"/>
                </a:solidFill>
              </a:rPr>
              <a:t>sevnti</a:t>
            </a:r>
            <a:r>
              <a:rPr lang="en-US" dirty="0" smtClean="0">
                <a:solidFill>
                  <a:srgbClr val="002060"/>
                </a:solidFill>
              </a:rPr>
              <a:t>] – 70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eighty [</a:t>
            </a:r>
            <a:r>
              <a:rPr lang="en-US" dirty="0" err="1" smtClean="0">
                <a:solidFill>
                  <a:srgbClr val="FF0000"/>
                </a:solidFill>
              </a:rPr>
              <a:t>eiti</a:t>
            </a:r>
            <a:r>
              <a:rPr lang="en-US" dirty="0" smtClean="0">
                <a:solidFill>
                  <a:srgbClr val="FF0000"/>
                </a:solidFill>
              </a:rPr>
              <a:t>] - 80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ninety [</a:t>
            </a:r>
            <a:r>
              <a:rPr lang="en-US" dirty="0" err="1" smtClean="0">
                <a:solidFill>
                  <a:srgbClr val="002060"/>
                </a:solidFill>
              </a:rPr>
              <a:t>nainti</a:t>
            </a:r>
            <a:r>
              <a:rPr lang="en-US" dirty="0" smtClean="0">
                <a:solidFill>
                  <a:srgbClr val="002060"/>
                </a:solidFill>
              </a:rPr>
              <a:t>] – 90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hundred [h</a:t>
            </a:r>
            <a:r>
              <a:rPr lang="ru-RU" dirty="0" smtClean="0">
                <a:solidFill>
                  <a:srgbClr val="FF0000"/>
                </a:solidFill>
              </a:rPr>
              <a:t>Λ</a:t>
            </a:r>
            <a:r>
              <a:rPr lang="en-US" dirty="0" err="1" smtClean="0">
                <a:solidFill>
                  <a:srgbClr val="FF0000"/>
                </a:solidFill>
              </a:rPr>
              <a:t>ndrid</a:t>
            </a:r>
            <a:r>
              <a:rPr lang="en-US" dirty="0" smtClean="0">
                <a:solidFill>
                  <a:srgbClr val="FF0000"/>
                </a:solidFill>
              </a:rPr>
              <a:t>] - 100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endParaRPr lang="ru-RU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500306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70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286256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ru-RU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714356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2060"/>
                </a:solidFill>
              </a:rPr>
              <a:t>100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4786322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5">
                    <a:lumMod val="50000"/>
                  </a:schemeClr>
                </a:solidFill>
              </a:rPr>
              <a:t>40</a:t>
            </a:r>
            <a:endParaRPr lang="ru-RU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2071678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4071942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2">
                    <a:lumMod val="25000"/>
                  </a:schemeClr>
                </a:solidFill>
              </a:rPr>
              <a:t>80</a:t>
            </a:r>
            <a:endParaRPr lang="ru-RU" sz="9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2571744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90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36" y="3357562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17</a:t>
            </a:r>
            <a:endParaRPr lang="ru-RU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5143512"/>
            <a:ext cx="1500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20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500042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13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Find the wrong translation.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3857651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forty – 40 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sixty – 60 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eighty – 90 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a hundred - 100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172</Words>
  <PresentationFormat>Экран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20 twenty [twenti]</vt:lpstr>
      <vt:lpstr>Слайд 5</vt:lpstr>
      <vt:lpstr>40, 50, 60, 70, 80, 90</vt:lpstr>
      <vt:lpstr>forty [fo:ti] - 40 fifty [fifti] - 50 sixty [siksti] - 60 seventy [sevnti] – 70 eighty [eiti] - 80 ninety [nainti] – 90 hundred [hΛndrid] - 100</vt:lpstr>
      <vt:lpstr>Слайд 8</vt:lpstr>
      <vt:lpstr>Find the wrong translation.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2014-12-04T14:02:20Z</dcterms:modified>
</cp:coreProperties>
</file>