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285" r:id="rId2"/>
    <p:sldId id="288" r:id="rId3"/>
    <p:sldId id="291" r:id="rId4"/>
    <p:sldId id="287" r:id="rId5"/>
    <p:sldId id="258" r:id="rId6"/>
    <p:sldId id="262" r:id="rId7"/>
    <p:sldId id="259" r:id="rId8"/>
    <p:sldId id="260" r:id="rId9"/>
    <p:sldId id="263" r:id="rId10"/>
    <p:sldId id="265" r:id="rId11"/>
    <p:sldId id="267" r:id="rId12"/>
    <p:sldId id="268" r:id="rId13"/>
    <p:sldId id="278" r:id="rId14"/>
    <p:sldId id="269" r:id="rId15"/>
    <p:sldId id="266" r:id="rId16"/>
    <p:sldId id="270" r:id="rId17"/>
    <p:sldId id="283" r:id="rId18"/>
    <p:sldId id="271" r:id="rId19"/>
    <p:sldId id="279" r:id="rId20"/>
    <p:sldId id="280" r:id="rId21"/>
    <p:sldId id="281" r:id="rId22"/>
    <p:sldId id="282" r:id="rId23"/>
    <p:sldId id="289" r:id="rId24"/>
    <p:sldId id="290" r:id="rId25"/>
    <p:sldId id="275" r:id="rId26"/>
    <p:sldId id="276" r:id="rId27"/>
    <p:sldId id="28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590" autoAdjust="0"/>
  </p:normalViewPr>
  <p:slideViewPr>
    <p:cSldViewPr>
      <p:cViewPr varScale="1">
        <p:scale>
          <a:sx n="48" d="100"/>
          <a:sy n="48" d="100"/>
        </p:scale>
        <p:origin x="-11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30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FB0F6-B133-486D-9A1C-75D6274A436A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51ACA-A0AE-41A0-B99B-E12F82163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51ACA-A0AE-41A0-B99B-E12F82163960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961B-8753-4184-9FDB-21A664AD064F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3DA8-12F3-48C3-AEE0-E4424CCF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961B-8753-4184-9FDB-21A664AD064F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3DA8-12F3-48C3-AEE0-E4424CCF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961B-8753-4184-9FDB-21A664AD064F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3DA8-12F3-48C3-AEE0-E4424CCF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961B-8753-4184-9FDB-21A664AD064F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3DA8-12F3-48C3-AEE0-E4424CCF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961B-8753-4184-9FDB-21A664AD064F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3DA8-12F3-48C3-AEE0-E4424CCF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961B-8753-4184-9FDB-21A664AD064F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3DA8-12F3-48C3-AEE0-E4424CCF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961B-8753-4184-9FDB-21A664AD064F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3DA8-12F3-48C3-AEE0-E4424CCF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961B-8753-4184-9FDB-21A664AD064F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3DA8-12F3-48C3-AEE0-E4424CCF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961B-8753-4184-9FDB-21A664AD064F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3DA8-12F3-48C3-AEE0-E4424CCF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961B-8753-4184-9FDB-21A664AD064F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3DA8-12F3-48C3-AEE0-E4424CCF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961B-8753-4184-9FDB-21A664AD064F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3DA8-12F3-48C3-AEE0-E4424CCF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0961B-8753-4184-9FDB-21A664AD064F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63DA8-12F3-48C3-AEE0-E4424CCF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4;&#1072;&#1075;&#1072;&#1079;&#1080;&#1085;\Desktop\&#1064;&#1082;&#1086;&#1083;&#1072;\3%20&#1082;&#1083;&#1072;&#1089;&#1089;\&#1055;&#1086;&#1091;&#1088;&#1086;&#1095;&#1085;&#1099;&#1077;%20&#1088;&#1072;&#1079;&#1088;&#1072;&#1073;&#1086;&#1090;&#1082;&#1080;\&#1091;&#1088;&#1086;&#1082;%204\009%20-%20Unit%201,%20Lesson%204,%20Exercise%201.mp3" TargetMode="Externa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2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Винни_пух_и_пятачок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lum bright="-2000"/>
          </a:blip>
          <a:stretch>
            <a:fillRect/>
          </a:stretch>
        </p:blipFill>
        <p:spPr>
          <a:xfrm>
            <a:off x="2051720" y="1052736"/>
            <a:ext cx="4781550" cy="4000500"/>
          </a:xfr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7772400" cy="1470025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atin typeface="Aharoni" pitchFamily="2" charset="-79"/>
                <a:cs typeface="Aharoni" pitchFamily="2" charset="-79"/>
              </a:rPr>
              <a:t>FOOD</a:t>
            </a:r>
            <a:r>
              <a:rPr lang="ru-RU" sz="7200" dirty="0" smtClean="0"/>
              <a:t/>
            </a:r>
            <a:br>
              <a:rPr lang="ru-RU" sz="7200" dirty="0" smtClean="0"/>
            </a:br>
            <a:endParaRPr lang="ru-RU" sz="7200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403648" y="4941168"/>
            <a:ext cx="6400800" cy="1752600"/>
          </a:xfrm>
        </p:spPr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0_6191b_3b8a60f_XL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082" y="3161082"/>
            <a:ext cx="1214446" cy="910835"/>
          </a:xfrm>
          <a:prstGeom prst="rect">
            <a:avLst/>
          </a:prstGeom>
        </p:spPr>
      </p:pic>
      <p:pic>
        <p:nvPicPr>
          <p:cNvPr id="9" name="Рисунок 8" descr="21c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5357826"/>
            <a:ext cx="2100305" cy="1071570"/>
          </a:xfrm>
          <a:prstGeom prst="rect">
            <a:avLst/>
          </a:prstGeom>
        </p:spPr>
      </p:pic>
      <p:pic>
        <p:nvPicPr>
          <p:cNvPr id="10" name="Рисунок 9" descr="50688138_mcoz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644" y="5214950"/>
            <a:ext cx="1435770" cy="1214422"/>
          </a:xfrm>
          <a:prstGeom prst="rect">
            <a:avLst/>
          </a:prstGeom>
        </p:spPr>
      </p:pic>
      <p:pic>
        <p:nvPicPr>
          <p:cNvPr id="11" name="Рисунок 10" descr="gelat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571480"/>
            <a:ext cx="1071570" cy="1185473"/>
          </a:xfrm>
          <a:prstGeom prst="rect">
            <a:avLst/>
          </a:prstGeom>
        </p:spPr>
      </p:pic>
      <p:pic>
        <p:nvPicPr>
          <p:cNvPr id="12" name="Рисунок 11" descr="62139_o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0892" y="571480"/>
            <a:ext cx="1796855" cy="1312168"/>
          </a:xfrm>
          <a:prstGeom prst="rect">
            <a:avLst/>
          </a:prstGeom>
        </p:spPr>
      </p:pic>
      <p:pic>
        <p:nvPicPr>
          <p:cNvPr id="13" name="Рисунок 12" descr="50361_32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158" y="3143248"/>
            <a:ext cx="1214446" cy="1008426"/>
          </a:xfrm>
          <a:prstGeom prst="rect">
            <a:avLst/>
          </a:prstGeom>
        </p:spPr>
      </p:pic>
      <p:pic>
        <p:nvPicPr>
          <p:cNvPr id="14" name="Рисунок 13" descr="1066350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034" y="5286388"/>
            <a:ext cx="1461232" cy="107157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5373216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BREAD</a:t>
            </a:r>
            <a:endParaRPr lang="ru-RU" sz="9600" dirty="0"/>
          </a:p>
        </p:txBody>
      </p:sp>
      <p:pic>
        <p:nvPicPr>
          <p:cNvPr id="4" name="Содержимое 3" descr="hle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548680"/>
            <a:ext cx="6547808" cy="439248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551723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HAM</a:t>
            </a:r>
            <a:endParaRPr lang="ru-RU" sz="9600" dirty="0"/>
          </a:p>
        </p:txBody>
      </p:sp>
      <p:pic>
        <p:nvPicPr>
          <p:cNvPr id="4" name="Содержимое 3" descr="h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476671"/>
            <a:ext cx="4711964" cy="482453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551723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CHEESE</a:t>
            </a:r>
            <a:endParaRPr lang="ru-RU" sz="9600" dirty="0"/>
          </a:p>
        </p:txBody>
      </p:sp>
      <p:pic>
        <p:nvPicPr>
          <p:cNvPr id="4" name="Содержимое 3" descr="chee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836712"/>
            <a:ext cx="6055753" cy="431472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51723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BUTTER</a:t>
            </a:r>
            <a:endParaRPr lang="ru-RU" sz="9600" dirty="0"/>
          </a:p>
        </p:txBody>
      </p:sp>
      <p:pic>
        <p:nvPicPr>
          <p:cNvPr id="4" name="Содержимое 3" descr="butter_682_579269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12776"/>
            <a:ext cx="649605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5517232"/>
            <a:ext cx="7467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A SANDWICH</a:t>
            </a:r>
            <a:endParaRPr lang="ru-RU" sz="8800" dirty="0"/>
          </a:p>
        </p:txBody>
      </p:sp>
      <p:pic>
        <p:nvPicPr>
          <p:cNvPr id="4" name="Содержимое 3" descr="Simple-Turkey-Sandwich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548680"/>
            <a:ext cx="6487544" cy="442825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27584" y="551723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JAM</a:t>
            </a:r>
            <a:endParaRPr lang="ru-RU" sz="9600" dirty="0"/>
          </a:p>
        </p:txBody>
      </p:sp>
      <p:pic>
        <p:nvPicPr>
          <p:cNvPr id="4" name="Содержимое 3" descr="jam_raspber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4336" r="17570"/>
          <a:stretch>
            <a:fillRect/>
          </a:stretch>
        </p:blipFill>
        <p:spPr>
          <a:xfrm>
            <a:off x="2339752" y="620688"/>
            <a:ext cx="4968552" cy="485742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551723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/>
              <a:t> CAKE</a:t>
            </a:r>
            <a:endParaRPr lang="ru-RU" sz="8000" dirty="0"/>
          </a:p>
        </p:txBody>
      </p:sp>
      <p:pic>
        <p:nvPicPr>
          <p:cNvPr id="5" name="Содержимое 4" descr="chocolate-ca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5110"/>
          <a:stretch>
            <a:fillRect/>
          </a:stretch>
        </p:blipFill>
        <p:spPr>
          <a:xfrm>
            <a:off x="971600" y="764704"/>
            <a:ext cx="7128792" cy="450967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/>
              <a:t>SWEETS</a:t>
            </a:r>
            <a:endParaRPr lang="ru-RU" sz="9600" dirty="0"/>
          </a:p>
        </p:txBody>
      </p:sp>
      <p:pic>
        <p:nvPicPr>
          <p:cNvPr id="4" name="Содержимое 3" descr="53322791_0_c445_55da703e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620688"/>
            <a:ext cx="7458803" cy="47373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27584" y="551723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HONEY</a:t>
            </a:r>
            <a:endParaRPr lang="ru-RU" sz="9600" dirty="0"/>
          </a:p>
        </p:txBody>
      </p:sp>
      <p:pic>
        <p:nvPicPr>
          <p:cNvPr id="4" name="Содержимое 3" descr="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764704"/>
            <a:ext cx="6595543" cy="464686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4522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AN ORANGE</a:t>
            </a:r>
            <a:endParaRPr lang="ru-RU" sz="9600" dirty="0"/>
          </a:p>
        </p:txBody>
      </p:sp>
      <p:pic>
        <p:nvPicPr>
          <p:cNvPr id="4" name="Содержимое 3" descr="36498289%5B1%5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692696"/>
            <a:ext cx="5184576" cy="44741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708920"/>
            <a:ext cx="3275856" cy="3888431"/>
          </a:xfrm>
        </p:spPr>
        <p:txBody>
          <a:bodyPr>
            <a:normAutofit fontScale="90000"/>
          </a:bodyPr>
          <a:lstStyle/>
          <a:p>
            <a:r>
              <a:rPr lang="en-US" sz="9600" b="1" dirty="0" smtClean="0">
                <a:solidFill>
                  <a:srgbClr val="FF0000"/>
                </a:solidFill>
              </a:rPr>
              <a:t>æ</a:t>
            </a:r>
            <a:r>
              <a:rPr lang="ru-RU" sz="9600" b="1" dirty="0"/>
              <a:t/>
            </a:r>
            <a:br>
              <a:rPr lang="ru-RU" sz="9600" b="1" dirty="0"/>
            </a:br>
            <a:r>
              <a:rPr lang="en-US" sz="9600" b="1" dirty="0" err="1" smtClean="0">
                <a:solidFill>
                  <a:srgbClr val="00B050"/>
                </a:solidFill>
              </a:rPr>
              <a:t>i</a:t>
            </a:r>
            <a:r>
              <a:rPr lang="en-US" sz="9600" b="1" dirty="0" smtClean="0">
                <a:solidFill>
                  <a:srgbClr val="00B050"/>
                </a:solidFill>
              </a:rPr>
              <a:t>:</a:t>
            </a:r>
            <a:r>
              <a:rPr lang="en-US" sz="9600" b="1" dirty="0" smtClean="0"/>
              <a:t/>
            </a:r>
            <a:br>
              <a:rPr lang="en-US" sz="9600" b="1" dirty="0" smtClean="0"/>
            </a:br>
            <a:r>
              <a:rPr lang="en-US" sz="9600" b="1" dirty="0" smtClean="0">
                <a:solidFill>
                  <a:srgbClr val="0070C0"/>
                </a:solidFill>
              </a:rPr>
              <a:t>e</a:t>
            </a:r>
            <a:r>
              <a:rPr lang="ru-RU" sz="9600" b="1" dirty="0"/>
              <a:t/>
            </a:r>
            <a:br>
              <a:rPr lang="ru-RU" sz="9600" b="1" dirty="0"/>
            </a:br>
            <a:r>
              <a:rPr lang="en-US" sz="9600" b="1" dirty="0" smtClean="0">
                <a:solidFill>
                  <a:srgbClr val="7030A0"/>
                </a:solidFill>
              </a:rPr>
              <a:t>o</a:t>
            </a:r>
            <a:r>
              <a:rPr lang="en-US" sz="9600" dirty="0"/>
              <a:t/>
            </a:r>
            <a:br>
              <a:rPr lang="en-US" sz="9600" dirty="0"/>
            </a:br>
            <a:r>
              <a:rPr lang="ru-RU" sz="9600" dirty="0" smtClean="0"/>
              <a:t/>
            </a:r>
            <a:br>
              <a:rPr lang="ru-RU" sz="9600" dirty="0" smtClean="0"/>
            </a:b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188640"/>
            <a:ext cx="5688632" cy="588220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PH</a:t>
            </a:r>
            <a:r>
              <a:rPr lang="en-US" sz="3600" b="1" dirty="0" smtClean="0">
                <a:solidFill>
                  <a:srgbClr val="00B050"/>
                </a:solidFill>
              </a:rPr>
              <a:t>ON</a:t>
            </a:r>
            <a:r>
              <a:rPr lang="en-US" sz="3600" b="1" dirty="0" smtClean="0">
                <a:solidFill>
                  <a:srgbClr val="0070C0"/>
                </a:solidFill>
              </a:rPr>
              <a:t>ET</a:t>
            </a:r>
            <a:r>
              <a:rPr lang="en-US" sz="3600" b="1" dirty="0" smtClean="0">
                <a:solidFill>
                  <a:srgbClr val="7030A0"/>
                </a:solidFill>
              </a:rPr>
              <a:t>IC</a:t>
            </a:r>
            <a:r>
              <a:rPr lang="en-US" sz="3600" b="1" dirty="0" smtClean="0">
                <a:solidFill>
                  <a:srgbClr val="FF0000"/>
                </a:solidFill>
              </a:rPr>
              <a:t> EX</a:t>
            </a:r>
            <a:r>
              <a:rPr lang="en-US" sz="3600" b="1" dirty="0" smtClean="0">
                <a:solidFill>
                  <a:srgbClr val="00B050"/>
                </a:solidFill>
              </a:rPr>
              <a:t>ER</a:t>
            </a:r>
            <a:r>
              <a:rPr lang="en-US" sz="3600" b="1" dirty="0" smtClean="0">
                <a:solidFill>
                  <a:srgbClr val="0070C0"/>
                </a:solidFill>
              </a:rPr>
              <a:t>CI</a:t>
            </a:r>
            <a:r>
              <a:rPr lang="en-US" sz="3600" b="1" dirty="0" smtClean="0">
                <a:solidFill>
                  <a:srgbClr val="FF0000"/>
                </a:solidFill>
              </a:rPr>
              <a:t>SES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a</a:t>
            </a:r>
            <a:r>
              <a:rPr lang="en-US" sz="3600" b="1" dirty="0" smtClean="0">
                <a:solidFill>
                  <a:schemeClr val="tx1"/>
                </a:solidFill>
              </a:rPr>
              <a:t>pple, c</a:t>
            </a:r>
            <a:r>
              <a:rPr lang="en-US" sz="3600" b="1" dirty="0" smtClean="0">
                <a:solidFill>
                  <a:srgbClr val="FF0000"/>
                </a:solidFill>
              </a:rPr>
              <a:t>a</a:t>
            </a:r>
            <a:r>
              <a:rPr lang="en-US" sz="3600" b="1" dirty="0" smtClean="0">
                <a:solidFill>
                  <a:schemeClr val="tx1"/>
                </a:solidFill>
              </a:rPr>
              <a:t>rrot, s</a:t>
            </a:r>
            <a:r>
              <a:rPr lang="en-US" sz="3600" b="1" dirty="0" smtClean="0">
                <a:solidFill>
                  <a:srgbClr val="FF0000"/>
                </a:solidFill>
              </a:rPr>
              <a:t>a</a:t>
            </a:r>
            <a:r>
              <a:rPr lang="en-US" sz="3600" b="1" dirty="0" smtClean="0">
                <a:solidFill>
                  <a:schemeClr val="tx1"/>
                </a:solidFill>
              </a:rPr>
              <a:t>ndwich, j</a:t>
            </a:r>
            <a:r>
              <a:rPr lang="en-US" sz="3600" b="1" dirty="0" smtClean="0">
                <a:solidFill>
                  <a:srgbClr val="FF0000"/>
                </a:solidFill>
              </a:rPr>
              <a:t>a</a:t>
            </a:r>
            <a:r>
              <a:rPr lang="en-US" sz="3600" b="1" dirty="0" smtClean="0">
                <a:solidFill>
                  <a:schemeClr val="tx1"/>
                </a:solidFill>
              </a:rPr>
              <a:t>m, h</a:t>
            </a:r>
            <a:r>
              <a:rPr lang="en-US" sz="3600" b="1" dirty="0" smtClean="0">
                <a:solidFill>
                  <a:srgbClr val="FF0000"/>
                </a:solidFill>
              </a:rPr>
              <a:t>a</a:t>
            </a:r>
            <a:r>
              <a:rPr lang="en-US" sz="3600" b="1" dirty="0" smtClean="0">
                <a:solidFill>
                  <a:schemeClr val="tx1"/>
                </a:solidFill>
              </a:rPr>
              <a:t>m</a:t>
            </a:r>
            <a:endParaRPr lang="en-US" sz="3600" b="1" dirty="0">
              <a:solidFill>
                <a:schemeClr val="tx1"/>
              </a:solidFill>
            </a:endParaRPr>
          </a:p>
          <a:p>
            <a:pPr algn="l"/>
            <a:endParaRPr lang="en-US" sz="3600" b="1" dirty="0" smtClean="0">
              <a:solidFill>
                <a:schemeClr val="tx1"/>
              </a:solidFill>
            </a:endParaRPr>
          </a:p>
          <a:p>
            <a:pPr algn="l"/>
            <a:r>
              <a:rPr lang="en-US" sz="3600" b="1" dirty="0" smtClean="0">
                <a:solidFill>
                  <a:schemeClr val="tx1"/>
                </a:solidFill>
              </a:rPr>
              <a:t>t</a:t>
            </a:r>
            <a:r>
              <a:rPr lang="en-US" sz="3600" b="1" dirty="0" smtClean="0">
                <a:solidFill>
                  <a:srgbClr val="00B050"/>
                </a:solidFill>
              </a:rPr>
              <a:t>ea</a:t>
            </a:r>
            <a:r>
              <a:rPr lang="en-US" sz="3600" b="1" dirty="0" smtClean="0">
                <a:solidFill>
                  <a:schemeClr val="tx1"/>
                </a:solidFill>
              </a:rPr>
              <a:t>, ch</a:t>
            </a:r>
            <a:r>
              <a:rPr lang="en-US" sz="3600" b="1" dirty="0" smtClean="0">
                <a:solidFill>
                  <a:srgbClr val="00B050"/>
                </a:solidFill>
              </a:rPr>
              <a:t>ee</a:t>
            </a:r>
            <a:r>
              <a:rPr lang="en-US" sz="3600" b="1" dirty="0" smtClean="0">
                <a:solidFill>
                  <a:schemeClr val="tx1"/>
                </a:solidFill>
              </a:rPr>
              <a:t>se, sw</a:t>
            </a:r>
            <a:r>
              <a:rPr lang="en-US" sz="3600" b="1" dirty="0" smtClean="0">
                <a:solidFill>
                  <a:srgbClr val="00B050"/>
                </a:solidFill>
              </a:rPr>
              <a:t>ee</a:t>
            </a:r>
            <a:r>
              <a:rPr lang="en-US" sz="3600" b="1" dirty="0" smtClean="0">
                <a:solidFill>
                  <a:schemeClr val="tx1"/>
                </a:solidFill>
              </a:rPr>
              <a:t>ts, p</a:t>
            </a:r>
            <a:r>
              <a:rPr lang="en-US" sz="3600" b="1" dirty="0" smtClean="0">
                <a:solidFill>
                  <a:srgbClr val="00B050"/>
                </a:solidFill>
              </a:rPr>
              <a:t>ie</a:t>
            </a:r>
            <a:r>
              <a:rPr lang="en-US" sz="3600" b="1" dirty="0" smtClean="0">
                <a:solidFill>
                  <a:schemeClr val="tx1"/>
                </a:solidFill>
              </a:rPr>
              <a:t>ce</a:t>
            </a:r>
          </a:p>
          <a:p>
            <a:pPr algn="l"/>
            <a:endParaRPr lang="en-US" sz="3600" b="1" dirty="0">
              <a:solidFill>
                <a:schemeClr val="tx1"/>
              </a:solidFill>
            </a:endParaRPr>
          </a:p>
          <a:p>
            <a:pPr algn="l"/>
            <a:r>
              <a:rPr lang="en-US" sz="3600" b="1" dirty="0" smtClean="0">
                <a:solidFill>
                  <a:schemeClr val="tx1"/>
                </a:solidFill>
              </a:rPr>
              <a:t>l</a:t>
            </a:r>
            <a:r>
              <a:rPr lang="en-US" sz="3600" b="1" dirty="0" smtClean="0">
                <a:solidFill>
                  <a:srgbClr val="0070C0"/>
                </a:solidFill>
              </a:rPr>
              <a:t>e</a:t>
            </a:r>
            <a:r>
              <a:rPr lang="en-US" sz="3600" b="1" dirty="0" smtClean="0">
                <a:solidFill>
                  <a:schemeClr val="tx1"/>
                </a:solidFill>
              </a:rPr>
              <a:t>mon, br</a:t>
            </a:r>
            <a:r>
              <a:rPr lang="en-US" sz="3600" b="1" dirty="0" smtClean="0">
                <a:solidFill>
                  <a:srgbClr val="0070C0"/>
                </a:solidFill>
              </a:rPr>
              <a:t>ea</a:t>
            </a:r>
            <a:r>
              <a:rPr lang="en-US" sz="3600" b="1" dirty="0" smtClean="0">
                <a:solidFill>
                  <a:schemeClr val="tx1"/>
                </a:solidFill>
              </a:rPr>
              <a:t>d</a:t>
            </a:r>
          </a:p>
          <a:p>
            <a:pPr algn="l"/>
            <a:endParaRPr lang="en-US" sz="3600" b="1" dirty="0">
              <a:solidFill>
                <a:schemeClr val="tx1"/>
              </a:solidFill>
            </a:endParaRPr>
          </a:p>
          <a:p>
            <a:pPr algn="l"/>
            <a:r>
              <a:rPr lang="en-US" sz="3600" b="1" dirty="0" smtClean="0">
                <a:solidFill>
                  <a:schemeClr val="tx1"/>
                </a:solidFill>
              </a:rPr>
              <a:t>c</a:t>
            </a:r>
            <a:r>
              <a:rPr lang="en-US" sz="3600" b="1" dirty="0" smtClean="0">
                <a:solidFill>
                  <a:srgbClr val="7030A0"/>
                </a:solidFill>
              </a:rPr>
              <a:t>o</a:t>
            </a:r>
            <a:r>
              <a:rPr lang="en-US" sz="3600" b="1" dirty="0" smtClean="0">
                <a:solidFill>
                  <a:schemeClr val="tx1"/>
                </a:solidFill>
              </a:rPr>
              <a:t>ffee, </a:t>
            </a:r>
            <a:r>
              <a:rPr lang="en-US" sz="3600" b="1" dirty="0" smtClean="0">
                <a:solidFill>
                  <a:srgbClr val="7030A0"/>
                </a:solidFill>
              </a:rPr>
              <a:t>o</a:t>
            </a:r>
            <a:r>
              <a:rPr lang="en-US" sz="3600" b="1" dirty="0" smtClean="0">
                <a:solidFill>
                  <a:schemeClr val="tx1"/>
                </a:solidFill>
              </a:rPr>
              <a:t>range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37321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AN APPLE</a:t>
            </a:r>
            <a:endParaRPr lang="ru-RU" sz="9600" dirty="0"/>
          </a:p>
        </p:txBody>
      </p:sp>
      <p:pic>
        <p:nvPicPr>
          <p:cNvPr id="4" name="Содержимое 3" descr="apple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692696"/>
            <a:ext cx="6765673" cy="4464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A BANANA</a:t>
            </a:r>
            <a:endParaRPr lang="ru-RU" sz="9600" dirty="0"/>
          </a:p>
        </p:txBody>
      </p:sp>
      <p:pic>
        <p:nvPicPr>
          <p:cNvPr id="4" name="Содержимое 3" descr="banana-clean-FD-l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101" t="2073" r="6152" b="3428"/>
          <a:stretch>
            <a:fillRect/>
          </a:stretch>
        </p:blipFill>
        <p:spPr>
          <a:xfrm>
            <a:off x="2195736" y="548680"/>
            <a:ext cx="4968552" cy="41404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A CARROT</a:t>
            </a:r>
            <a:endParaRPr lang="ru-RU" sz="9600" dirty="0"/>
          </a:p>
        </p:txBody>
      </p:sp>
      <p:pic>
        <p:nvPicPr>
          <p:cNvPr id="4" name="Содержимое 3" descr="1294325962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4034" b="16037"/>
          <a:stretch>
            <a:fillRect/>
          </a:stretch>
        </p:blipFill>
        <p:spPr>
          <a:xfrm>
            <a:off x="1619672" y="764704"/>
            <a:ext cx="5972432" cy="4176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43446"/>
            <a:ext cx="6400800" cy="1571636"/>
          </a:xfrm>
        </p:spPr>
        <p:txBody>
          <a:bodyPr>
            <a:normAutofit/>
          </a:bodyPr>
          <a:lstStyle/>
          <a:p>
            <a:r>
              <a:rPr lang="en-US" sz="9600" dirty="0" smtClean="0">
                <a:solidFill>
                  <a:schemeClr val="tx1"/>
                </a:solidFill>
              </a:rPr>
              <a:t>FISH</a:t>
            </a:r>
            <a:endParaRPr lang="ru-RU" sz="96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85728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29132"/>
            <a:ext cx="6400800" cy="1500198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tx1"/>
                </a:solidFill>
              </a:rPr>
              <a:t>EGGS</a:t>
            </a:r>
            <a:endParaRPr lang="ru-RU" sz="96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85728"/>
            <a:ext cx="5643602" cy="423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009 - Unit 1, Lesson 4, Exercise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715272" y="5376874"/>
            <a:ext cx="785818" cy="78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5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2074242"/>
          </a:xfrm>
        </p:spPr>
        <p:txBody>
          <a:bodyPr>
            <a:normAutofit fontScale="90000"/>
          </a:bodyPr>
          <a:lstStyle/>
          <a:p>
            <a:r>
              <a:rPr lang="en-US" sz="3200" b="1" i="1" dirty="0" err="1" smtClean="0">
                <a:solidFill>
                  <a:srgbClr val="0070C0"/>
                </a:solidFill>
                <a:latin typeface="Castellar" pitchFamily="18" charset="0"/>
              </a:rPr>
              <a:t>Winne</a:t>
            </a:r>
            <a:r>
              <a:rPr lang="en-US" sz="3200" b="1" i="1" dirty="0" smtClean="0">
                <a:solidFill>
                  <a:srgbClr val="0070C0"/>
                </a:solidFill>
                <a:latin typeface="Castellar" pitchFamily="18" charset="0"/>
              </a:rPr>
              <a:t>-the-Pooh and his friend Piglet invite you today to a tea party</a:t>
            </a:r>
            <a:r>
              <a:rPr lang="ru-RU" sz="3200" b="1" i="1" dirty="0" smtClean="0">
                <a:solidFill>
                  <a:srgbClr val="0070C0"/>
                </a:solidFill>
              </a:rPr>
              <a:t>.</a:t>
            </a:r>
            <a:r>
              <a:rPr lang="en-US" sz="3200" b="1" i="1" dirty="0" smtClean="0">
                <a:latin typeface="Castellar" pitchFamily="18" charset="0"/>
              </a:rPr>
              <a:t/>
            </a:r>
            <a:br>
              <a:rPr lang="en-US" sz="3200" b="1" i="1" dirty="0" smtClean="0">
                <a:latin typeface="Castellar" pitchFamily="18" charset="0"/>
              </a:rPr>
            </a:br>
            <a:r>
              <a:rPr lang="ru-RU" sz="3200" b="1" i="1" dirty="0" smtClean="0"/>
              <a:t>Вини Пух и его друг Пятачок приглашают вас сегодня на чаепитие.</a:t>
            </a:r>
            <a:endParaRPr lang="ru-RU" sz="3200" b="1" i="1" dirty="0"/>
          </a:p>
        </p:txBody>
      </p:sp>
      <p:pic>
        <p:nvPicPr>
          <p:cNvPr id="8" name="Содержимое 7" descr="winnie-the-pooh-wallpaper_1024x768_22347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2332037"/>
            <a:ext cx="7643866" cy="452596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85720" y="642918"/>
            <a:ext cx="885828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Well done!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Documents and Settings\ВИКТОРИЯ\Рабочий стол\Новая папка\1309995413_ubrbgeqjvpqt36s.jpeg"/>
          <p:cNvPicPr/>
          <p:nvPr/>
        </p:nvPicPr>
        <p:blipFill>
          <a:blip r:embed="rId3" cstate="print"/>
          <a:srcRect l="56400" b="61400"/>
          <a:stretch>
            <a:fillRect/>
          </a:stretch>
        </p:blipFill>
        <p:spPr bwMode="auto">
          <a:xfrm>
            <a:off x="6286512" y="0"/>
            <a:ext cx="2857488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10623"/>
            <a:ext cx="3000364" cy="2247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186766" cy="5786478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 теперь давайте узнаем друг 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друга, кто, что любит: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en-US" sz="2800" b="1" i="1" dirty="0" smtClean="0"/>
              <a:t/>
            </a:r>
            <a:br>
              <a:rPr lang="en-US" sz="2800" b="1" i="1" dirty="0" smtClean="0"/>
            </a:br>
            <a:r>
              <a:rPr lang="en-US" sz="2800" b="1" i="1" dirty="0" smtClean="0"/>
              <a:t/>
            </a:r>
            <a:br>
              <a:rPr lang="en-US" sz="2800" b="1" i="1" dirty="0" smtClean="0"/>
            </a:br>
            <a:r>
              <a:rPr lang="en-US" sz="2800" b="1" i="1" dirty="0" smtClean="0"/>
              <a:t>                                                    </a:t>
            </a:r>
            <a:r>
              <a:rPr lang="en-US" b="1" i="1" dirty="0" smtClean="0"/>
              <a:t>?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en-US" b="1" i="1" dirty="0" smtClean="0"/>
              <a:t>                                           </a:t>
            </a:r>
            <a:r>
              <a:rPr lang="en-US" b="1" i="1" u="sng" dirty="0" smtClean="0"/>
              <a:t>Yes, I do</a:t>
            </a:r>
            <a:r>
              <a:rPr lang="en-US" b="1" i="1" dirty="0" smtClean="0"/>
              <a:t>                 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en-US" b="1" i="1" dirty="0" smtClean="0">
                <a:solidFill>
                  <a:srgbClr val="FF0000"/>
                </a:solidFill>
              </a:rPr>
              <a:t>Do you like             </a:t>
            </a:r>
            <a:r>
              <a:rPr lang="en-US" b="1" i="1" dirty="0" smtClean="0"/>
              <a:t>?  </a:t>
            </a:r>
            <a:br>
              <a:rPr lang="en-US" b="1" i="1" dirty="0" smtClean="0"/>
            </a:br>
            <a:r>
              <a:rPr lang="en-US" b="1" i="1" dirty="0" smtClean="0"/>
              <a:t>                                          </a:t>
            </a:r>
            <a:r>
              <a:rPr lang="en-US" b="1" i="1" u="sng" dirty="0" smtClean="0"/>
              <a:t>No, I don’t</a:t>
            </a:r>
            <a:br>
              <a:rPr lang="en-US" b="1" i="1" u="sng" dirty="0" smtClean="0"/>
            </a:br>
            <a:r>
              <a:rPr lang="en-US" b="1" i="1" dirty="0" smtClean="0"/>
              <a:t>                                 ?</a:t>
            </a:r>
            <a:endParaRPr lang="ru-RU" b="1" i="1" dirty="0"/>
          </a:p>
        </p:txBody>
      </p:sp>
      <p:pic>
        <p:nvPicPr>
          <p:cNvPr id="4" name="Содержимое 3" descr="apple-2.jpg"/>
          <p:cNvPicPr>
            <a:picLocks noChangeAspect="1"/>
          </p:cNvPicPr>
          <p:nvPr/>
        </p:nvPicPr>
        <p:blipFill>
          <a:blip r:embed="rId5" cstate="print"/>
          <a:srcRect l="22570" t="19687" r="20412"/>
          <a:stretch>
            <a:fillRect/>
          </a:stretch>
        </p:blipFill>
        <p:spPr>
          <a:xfrm>
            <a:off x="3286116" y="1785926"/>
            <a:ext cx="1357322" cy="1261593"/>
          </a:xfrm>
          <a:prstGeom prst="rect">
            <a:avLst/>
          </a:prstGeom>
        </p:spPr>
      </p:pic>
      <p:pic>
        <p:nvPicPr>
          <p:cNvPr id="5" name="Содержимое 3" descr="chees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86116" y="3500438"/>
            <a:ext cx="1432494" cy="1020652"/>
          </a:xfrm>
          <a:prstGeom prst="rect">
            <a:avLst/>
          </a:prstGeom>
        </p:spPr>
      </p:pic>
      <p:pic>
        <p:nvPicPr>
          <p:cNvPr id="6" name="Содержимое 3" descr="16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0430" y="4929198"/>
            <a:ext cx="1096650" cy="1096650"/>
          </a:xfrm>
          <a:prstGeom prst="rect">
            <a:avLst/>
          </a:prstGeom>
        </p:spPr>
      </p:pic>
      <p:pic>
        <p:nvPicPr>
          <p:cNvPr id="8" name="Содержимое 3" descr="305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57852" y="2905099"/>
            <a:ext cx="3286148" cy="3952901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149080"/>
            <a:ext cx="3008313" cy="1162050"/>
          </a:xfrm>
        </p:spPr>
        <p:txBody>
          <a:bodyPr>
            <a:noAutofit/>
          </a:bodyPr>
          <a:lstStyle/>
          <a:p>
            <a:r>
              <a:rPr lang="en-US" sz="6000" dirty="0" smtClean="0"/>
              <a:t>Thank you children!</a:t>
            </a:r>
            <a:br>
              <a:rPr lang="en-US" sz="6000" dirty="0" smtClean="0"/>
            </a:br>
            <a:r>
              <a:rPr lang="en-US" sz="6000" dirty="0" smtClean="0"/>
              <a:t>Bye-bye!</a:t>
            </a:r>
            <a:endParaRPr lang="ru-RU" sz="6000" dirty="0"/>
          </a:p>
        </p:txBody>
      </p:sp>
      <p:pic>
        <p:nvPicPr>
          <p:cNvPr id="5" name="Содержимое 4" descr="winnie-the-pooh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68144" y="0"/>
            <a:ext cx="3004313" cy="6768752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Appetite comes with eating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Переведите эту пословицу</a:t>
            </a:r>
          </a:p>
          <a:p>
            <a:r>
              <a:rPr lang="ru-RU" dirty="0" smtClean="0"/>
              <a:t>Есть ли в русском языке аналогичные пословицы?</a:t>
            </a:r>
          </a:p>
          <a:p>
            <a:r>
              <a:rPr lang="ru-RU" dirty="0" smtClean="0"/>
              <a:t>Как вы понимаете эту пословицу?</a:t>
            </a:r>
          </a:p>
          <a:p>
            <a:r>
              <a:rPr lang="ru-RU" dirty="0" smtClean="0"/>
              <a:t>Запишите в тетрадь и </a:t>
            </a:r>
            <a:r>
              <a:rPr lang="ru-RU" smtClean="0"/>
              <a:t>выучите дома.</a:t>
            </a: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3929058" y="0"/>
            <a:ext cx="4857784" cy="3786190"/>
          </a:xfrm>
          <a:prstGeom prst="cloudCallout">
            <a:avLst>
              <a:gd name="adj1" fmla="val -61318"/>
              <a:gd name="adj2" fmla="val 14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5695950"/>
            <a:ext cx="3008313" cy="116205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Good morning, children!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dirty="0" smtClean="0"/>
              <a:t>I’m </a:t>
            </a:r>
            <a:r>
              <a:rPr lang="en-US" sz="3200" dirty="0" err="1" smtClean="0"/>
              <a:t>Winne</a:t>
            </a:r>
            <a:r>
              <a:rPr lang="en-US" sz="3200" dirty="0" smtClean="0"/>
              <a:t>-the Pooh. I want to tell you what I like to eat.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Look at the pictures and repeat.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5" name="Содержимое 4" descr="winnie-the-pooh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000108"/>
            <a:ext cx="2880320" cy="4961204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5373216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TEA</a:t>
            </a:r>
            <a:endParaRPr lang="ru-RU" sz="9600" dirty="0"/>
          </a:p>
        </p:txBody>
      </p:sp>
      <p:pic>
        <p:nvPicPr>
          <p:cNvPr id="4" name="Содержимое 3" descr="00002h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332656"/>
            <a:ext cx="6789326" cy="475252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551723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COFFEE</a:t>
            </a:r>
            <a:endParaRPr lang="ru-RU" sz="9600" dirty="0"/>
          </a:p>
        </p:txBody>
      </p:sp>
      <p:pic>
        <p:nvPicPr>
          <p:cNvPr id="4" name="Содержимое 3" descr="kof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836712"/>
            <a:ext cx="5664629" cy="424847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5445224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MILK</a:t>
            </a:r>
            <a:endParaRPr lang="ru-RU" sz="9600" dirty="0"/>
          </a:p>
        </p:txBody>
      </p:sp>
      <p:pic>
        <p:nvPicPr>
          <p:cNvPr id="4" name="Содержимое 3" descr="1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60648"/>
            <a:ext cx="4968552" cy="496855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5373216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JUICE</a:t>
            </a:r>
            <a:endParaRPr lang="ru-RU" sz="9600" dirty="0"/>
          </a:p>
        </p:txBody>
      </p:sp>
      <p:pic>
        <p:nvPicPr>
          <p:cNvPr id="4" name="Содержимое 3" descr="63825105_juic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404664"/>
            <a:ext cx="4032448" cy="4654819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5445224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A LEMON</a:t>
            </a:r>
            <a:endParaRPr lang="ru-RU" sz="9600" dirty="0"/>
          </a:p>
        </p:txBody>
      </p:sp>
      <p:pic>
        <p:nvPicPr>
          <p:cNvPr id="4" name="Содержимое 3" descr="58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88640"/>
            <a:ext cx="5011062" cy="462131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</TotalTime>
  <Words>113</Words>
  <Application>Microsoft Office PowerPoint</Application>
  <PresentationFormat>Экран (4:3)</PresentationFormat>
  <Paragraphs>41</Paragraphs>
  <Slides>27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FOOD </vt:lpstr>
      <vt:lpstr>æ i: e o  </vt:lpstr>
      <vt:lpstr>Appetite comes with eating</vt:lpstr>
      <vt:lpstr>Good morning, children! I’m Winne-the Pooh. I want to tell you what I like to eat.    Look at the pictures and repeat.  </vt:lpstr>
      <vt:lpstr>TEA</vt:lpstr>
      <vt:lpstr>COFFEE</vt:lpstr>
      <vt:lpstr>MILK</vt:lpstr>
      <vt:lpstr>JUICE</vt:lpstr>
      <vt:lpstr>A LEMON</vt:lpstr>
      <vt:lpstr>BREAD</vt:lpstr>
      <vt:lpstr>HAM</vt:lpstr>
      <vt:lpstr>CHEESE</vt:lpstr>
      <vt:lpstr>BUTTER</vt:lpstr>
      <vt:lpstr>A SANDWICH</vt:lpstr>
      <vt:lpstr>JAM</vt:lpstr>
      <vt:lpstr> CAKE</vt:lpstr>
      <vt:lpstr>SWEETS</vt:lpstr>
      <vt:lpstr>HONEY</vt:lpstr>
      <vt:lpstr>AN ORANGE</vt:lpstr>
      <vt:lpstr>AN APPLE</vt:lpstr>
      <vt:lpstr>A BANANA</vt:lpstr>
      <vt:lpstr>A CARROT</vt:lpstr>
      <vt:lpstr>Слайд 23</vt:lpstr>
      <vt:lpstr>Слайд 24</vt:lpstr>
      <vt:lpstr>Winne-the-Pooh and his friend Piglet invite you today to a tea party. Вини Пух и его друг Пятачок приглашают вас сегодня на чаепитие.</vt:lpstr>
      <vt:lpstr>А теперь давайте узнаем друг у  друга, кто, что любит:                                                       ?                                            Yes, I do                   Do you like             ?                                             No, I don’t                                  ?</vt:lpstr>
      <vt:lpstr>Thank you children! Bye-bye!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– 3rd  form</dc:title>
  <dc:creator>Loner-XP</dc:creator>
  <cp:lastModifiedBy>магазин</cp:lastModifiedBy>
  <cp:revision>72</cp:revision>
  <dcterms:created xsi:type="dcterms:W3CDTF">2011-12-18T14:31:56Z</dcterms:created>
  <dcterms:modified xsi:type="dcterms:W3CDTF">2014-07-02T00:50:12Z</dcterms:modified>
</cp:coreProperties>
</file>