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36" autoAdjust="0"/>
  </p:normalViewPr>
  <p:slideViewPr>
    <p:cSldViewPr>
      <p:cViewPr varScale="1">
        <p:scale>
          <a:sx n="99" d="100"/>
          <a:sy n="99" d="100"/>
        </p:scale>
        <p:origin x="-73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62B4-EED8-47D9-B68B-538E74E81C63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455CC-6EDD-4A1F-B795-5AF380E9178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62B4-EED8-47D9-B68B-538E74E81C63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455CC-6EDD-4A1F-B795-5AF380E917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62B4-EED8-47D9-B68B-538E74E81C63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455CC-6EDD-4A1F-B795-5AF380E917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62B4-EED8-47D9-B68B-538E74E81C63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455CC-6EDD-4A1F-B795-5AF380E9178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62B4-EED8-47D9-B68B-538E74E81C63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455CC-6EDD-4A1F-B795-5AF380E917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62B4-EED8-47D9-B68B-538E74E81C63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455CC-6EDD-4A1F-B795-5AF380E9178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62B4-EED8-47D9-B68B-538E74E81C63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455CC-6EDD-4A1F-B795-5AF380E9178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62B4-EED8-47D9-B68B-538E74E81C63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455CC-6EDD-4A1F-B795-5AF380E917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62B4-EED8-47D9-B68B-538E74E81C63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455CC-6EDD-4A1F-B795-5AF380E917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62B4-EED8-47D9-B68B-538E74E81C63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455CC-6EDD-4A1F-B795-5AF380E917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62B4-EED8-47D9-B68B-538E74E81C63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455CC-6EDD-4A1F-B795-5AF380E9178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2D762B4-EED8-47D9-B68B-538E74E81C63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C5455CC-6EDD-4A1F-B795-5AF380E9178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img34.imageshack.us/img34/8704/flowersgift20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740"/>
            <a:ext cx="9144000" cy="686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0888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85875" y="762000"/>
          <a:ext cx="6715123" cy="5357816"/>
        </p:xfrm>
        <a:graphic>
          <a:graphicData uri="http://schemas.openxmlformats.org/drawingml/2006/table">
            <a:tbl>
              <a:tblPr/>
              <a:tblGrid>
                <a:gridCol w="612510"/>
                <a:gridCol w="696799"/>
                <a:gridCol w="696799"/>
                <a:gridCol w="612510"/>
                <a:gridCol w="696799"/>
                <a:gridCol w="696799"/>
                <a:gridCol w="696799"/>
                <a:gridCol w="612510"/>
                <a:gridCol w="696799"/>
                <a:gridCol w="696799"/>
              </a:tblGrid>
              <a:tr h="669727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 err="1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 err="1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9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 err="1">
                          <a:latin typeface="Calibri"/>
                          <a:ea typeface="Calibri"/>
                          <a:cs typeface="Times New Roman"/>
                        </a:rPr>
                        <a:t>ц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 err="1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9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6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51629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85875" y="762000"/>
          <a:ext cx="6715123" cy="5357816"/>
        </p:xfrm>
        <a:graphic>
          <a:graphicData uri="http://schemas.openxmlformats.org/drawingml/2006/table">
            <a:tbl>
              <a:tblPr/>
              <a:tblGrid>
                <a:gridCol w="612510"/>
                <a:gridCol w="696799"/>
                <a:gridCol w="696799"/>
                <a:gridCol w="612510"/>
                <a:gridCol w="696799"/>
                <a:gridCol w="696799"/>
                <a:gridCol w="696799"/>
                <a:gridCol w="612510"/>
                <a:gridCol w="696799"/>
                <a:gridCol w="696799"/>
              </a:tblGrid>
              <a:tr h="669727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 err="1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 err="1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9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 err="1">
                          <a:latin typeface="Calibri"/>
                          <a:ea typeface="Calibri"/>
                          <a:cs typeface="Times New Roman"/>
                        </a:rPr>
                        <a:t>ц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 err="1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9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cap="all" dirty="0" smtClean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36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8868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5595"/>
            <a:ext cx="8775700" cy="586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5"/>
          <p:cNvSpPr>
            <a:spLocks noChangeArrowheads="1"/>
          </p:cNvSpPr>
          <p:nvPr/>
        </p:nvSpPr>
        <p:spPr bwMode="auto">
          <a:xfrm>
            <a:off x="4273602" y="2996952"/>
            <a:ext cx="714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912813"/>
            <a:r>
              <a:rPr lang="ru-RU" sz="3200" b="1" dirty="0"/>
              <a:t>?</a:t>
            </a:r>
          </a:p>
        </p:txBody>
      </p:sp>
      <p:sp>
        <p:nvSpPr>
          <p:cNvPr id="5" name="Прямоугольник 5"/>
          <p:cNvSpPr>
            <a:spLocks noChangeArrowheads="1"/>
          </p:cNvSpPr>
          <p:nvPr/>
        </p:nvSpPr>
        <p:spPr bwMode="auto">
          <a:xfrm>
            <a:off x="4264340" y="4005064"/>
            <a:ext cx="714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2813"/>
            <a:r>
              <a:rPr lang="ru-RU" sz="3200" b="1" dirty="0"/>
              <a:t>69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2809548" y="5137150"/>
            <a:ext cx="35020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912813"/>
            <a:r>
              <a:rPr lang="ru-RU" sz="3200" b="1" dirty="0">
                <a:solidFill>
                  <a:srgbClr val="FF0000"/>
                </a:solidFill>
              </a:rPr>
              <a:t>ВЕРНО!!!</a:t>
            </a:r>
          </a:p>
        </p:txBody>
      </p:sp>
    </p:spTree>
    <p:extLst>
      <p:ext uri="{BB962C8B-B14F-4D97-AF65-F5344CB8AC3E}">
        <p14:creationId xmlns:p14="http://schemas.microsoft.com/office/powerpoint/2010/main" val="956533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3" y="412750"/>
            <a:ext cx="8874125" cy="600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5"/>
          <p:cNvSpPr>
            <a:spLocks noChangeArrowheads="1"/>
          </p:cNvSpPr>
          <p:nvPr/>
        </p:nvSpPr>
        <p:spPr bwMode="auto">
          <a:xfrm>
            <a:off x="2820987" y="5301208"/>
            <a:ext cx="35020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912813"/>
            <a:r>
              <a:rPr lang="ru-RU" sz="3200" b="1" dirty="0">
                <a:solidFill>
                  <a:srgbClr val="FF0000"/>
                </a:solidFill>
              </a:rPr>
              <a:t>ВЕРНО!!!</a:t>
            </a:r>
          </a:p>
        </p:txBody>
      </p:sp>
      <p:sp>
        <p:nvSpPr>
          <p:cNvPr id="5" name="Прямоугольник 5"/>
          <p:cNvSpPr>
            <a:spLocks noChangeArrowheads="1"/>
          </p:cNvSpPr>
          <p:nvPr/>
        </p:nvSpPr>
        <p:spPr bwMode="auto">
          <a:xfrm>
            <a:off x="4273602" y="3121025"/>
            <a:ext cx="714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912813"/>
            <a:r>
              <a:rPr lang="ru-RU" sz="3200" b="1" dirty="0"/>
              <a:t>?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4365625" y="4230688"/>
            <a:ext cx="714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2813"/>
            <a:r>
              <a:rPr lang="ru-RU" sz="3200" b="1" dirty="0"/>
              <a:t>98</a:t>
            </a:r>
          </a:p>
        </p:txBody>
      </p:sp>
    </p:spTree>
    <p:extLst>
      <p:ext uri="{BB962C8B-B14F-4D97-AF65-F5344CB8AC3E}">
        <p14:creationId xmlns:p14="http://schemas.microsoft.com/office/powerpoint/2010/main" val="2457381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3" y="320675"/>
            <a:ext cx="8918575" cy="621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5"/>
          <p:cNvSpPr>
            <a:spLocks noChangeArrowheads="1"/>
          </p:cNvSpPr>
          <p:nvPr/>
        </p:nvSpPr>
        <p:spPr bwMode="auto">
          <a:xfrm>
            <a:off x="2802463" y="5301208"/>
            <a:ext cx="35020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912813"/>
            <a:r>
              <a:rPr lang="ru-RU" sz="3200" b="1" dirty="0">
                <a:solidFill>
                  <a:srgbClr val="FF0000"/>
                </a:solidFill>
              </a:rPr>
              <a:t>ВЕРНО!!!</a:t>
            </a:r>
          </a:p>
        </p:txBody>
      </p:sp>
      <p:sp>
        <p:nvSpPr>
          <p:cNvPr id="4" name="Прямоугольник 5"/>
          <p:cNvSpPr>
            <a:spLocks noChangeArrowheads="1"/>
          </p:cNvSpPr>
          <p:nvPr/>
        </p:nvSpPr>
        <p:spPr bwMode="auto">
          <a:xfrm>
            <a:off x="4292127" y="3136900"/>
            <a:ext cx="714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912813"/>
            <a:r>
              <a:rPr lang="ru-RU" sz="3200" b="1" dirty="0"/>
              <a:t>?</a:t>
            </a:r>
          </a:p>
        </p:txBody>
      </p:sp>
      <p:sp>
        <p:nvSpPr>
          <p:cNvPr id="5" name="Прямоугольник 5"/>
          <p:cNvSpPr>
            <a:spLocks noChangeArrowheads="1"/>
          </p:cNvSpPr>
          <p:nvPr/>
        </p:nvSpPr>
        <p:spPr bwMode="auto">
          <a:xfrm>
            <a:off x="4302125" y="4294188"/>
            <a:ext cx="714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912813"/>
            <a:r>
              <a:rPr lang="ru-RU" sz="3200" b="1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71213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363037"/>
            <a:ext cx="8880475" cy="600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5"/>
          <p:cNvSpPr>
            <a:spLocks noChangeArrowheads="1"/>
          </p:cNvSpPr>
          <p:nvPr/>
        </p:nvSpPr>
        <p:spPr bwMode="auto">
          <a:xfrm>
            <a:off x="2771800" y="5301208"/>
            <a:ext cx="35020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912813"/>
            <a:r>
              <a:rPr lang="ru-RU" sz="3200" b="1" dirty="0">
                <a:solidFill>
                  <a:srgbClr val="FF0000"/>
                </a:solidFill>
              </a:rPr>
              <a:t>ВЕРНО!!!</a:t>
            </a:r>
          </a:p>
        </p:txBody>
      </p:sp>
      <p:sp>
        <p:nvSpPr>
          <p:cNvPr id="4" name="Прямоугольник 5"/>
          <p:cNvSpPr>
            <a:spLocks noChangeArrowheads="1"/>
          </p:cNvSpPr>
          <p:nvPr/>
        </p:nvSpPr>
        <p:spPr bwMode="auto">
          <a:xfrm>
            <a:off x="4292127" y="3136900"/>
            <a:ext cx="714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912813"/>
            <a:r>
              <a:rPr lang="ru-RU" sz="3200" b="1" dirty="0"/>
              <a:t>?</a:t>
            </a:r>
          </a:p>
        </p:txBody>
      </p:sp>
      <p:sp>
        <p:nvSpPr>
          <p:cNvPr id="5" name="Прямоугольник 5"/>
          <p:cNvSpPr>
            <a:spLocks noChangeArrowheads="1"/>
          </p:cNvSpPr>
          <p:nvPr/>
        </p:nvSpPr>
        <p:spPr bwMode="auto">
          <a:xfrm>
            <a:off x="4292127" y="4221088"/>
            <a:ext cx="714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2813"/>
            <a:r>
              <a:rPr lang="ru-RU" sz="3200" b="1" dirty="0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1810881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25" y="557213"/>
            <a:ext cx="8693150" cy="587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5"/>
          <p:cNvSpPr>
            <a:spLocks noChangeArrowheads="1"/>
          </p:cNvSpPr>
          <p:nvPr/>
        </p:nvSpPr>
        <p:spPr bwMode="auto">
          <a:xfrm>
            <a:off x="2805280" y="5301208"/>
            <a:ext cx="35020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912813"/>
            <a:r>
              <a:rPr lang="ru-RU" sz="3200" b="1" dirty="0">
                <a:solidFill>
                  <a:srgbClr val="FF0000"/>
                </a:solidFill>
              </a:rPr>
              <a:t>ВЕРНО!!!</a:t>
            </a:r>
          </a:p>
        </p:txBody>
      </p:sp>
      <p:sp>
        <p:nvSpPr>
          <p:cNvPr id="4" name="Прямоугольник 5"/>
          <p:cNvSpPr>
            <a:spLocks noChangeArrowheads="1"/>
          </p:cNvSpPr>
          <p:nvPr/>
        </p:nvSpPr>
        <p:spPr bwMode="auto">
          <a:xfrm>
            <a:off x="4273602" y="3201194"/>
            <a:ext cx="714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912813"/>
            <a:r>
              <a:rPr lang="ru-RU" sz="3200" b="1" dirty="0"/>
              <a:t>?</a:t>
            </a:r>
          </a:p>
        </p:txBody>
      </p:sp>
      <p:sp>
        <p:nvSpPr>
          <p:cNvPr id="5" name="Прямоугольник 5"/>
          <p:cNvSpPr>
            <a:spLocks noChangeArrowheads="1"/>
          </p:cNvSpPr>
          <p:nvPr/>
        </p:nvSpPr>
        <p:spPr bwMode="auto">
          <a:xfrm>
            <a:off x="4318000" y="4278313"/>
            <a:ext cx="714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2813"/>
            <a:r>
              <a:rPr lang="ru-RU" sz="3200" b="1" dirty="0"/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2343839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63" y="515938"/>
            <a:ext cx="8931275" cy="591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4286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1016" y="404664"/>
            <a:ext cx="842493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-Какая из новых единиц массы самая большая? Почему?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67938" y="1836625"/>
            <a:ext cx="703109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-Как её записать кратко?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48498" y="2708920"/>
            <a:ext cx="688521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-Как называется другая </a:t>
            </a:r>
            <a:br>
              <a:rPr lang="ru-RU" sz="4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единица массы?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4293096"/>
            <a:ext cx="604364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-Что значит центнер?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63688" y="5167828"/>
            <a:ext cx="620714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-Как записать кратко?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17891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54996" y="1129"/>
            <a:ext cx="25074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</a:rPr>
              <a:t>Задача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1">
                  <a:lumMod val="40000"/>
                  <a:lumOff val="60000"/>
                </a:schemeClr>
              </a:solidFill>
              <a:effectLst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5716296"/>
              </p:ext>
            </p:extLst>
          </p:nvPr>
        </p:nvGraphicFramePr>
        <p:xfrm>
          <a:off x="395536" y="1039962"/>
          <a:ext cx="8496945" cy="17473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4376"/>
                <a:gridCol w="2280254"/>
                <a:gridCol w="2832315"/>
              </a:tblGrid>
              <a:tr h="444822">
                <a:tc>
                  <a:txBody>
                    <a:bodyPr/>
                    <a:lstStyle/>
                    <a:p>
                      <a:r>
                        <a:rPr lang="ru-RU" dirty="0" smtClean="0"/>
                        <a:t>Норма корма на </a:t>
                      </a:r>
                      <a:r>
                        <a:rPr lang="en-US" dirty="0" smtClean="0"/>
                        <a:t>I</a:t>
                      </a:r>
                      <a:r>
                        <a:rPr lang="ru-RU" dirty="0" smtClean="0"/>
                        <a:t> неделю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Время питания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Общая масса корма</a:t>
                      </a:r>
                      <a:endParaRPr lang="ru-RU" dirty="0"/>
                    </a:p>
                  </a:txBody>
                  <a:tcPr/>
                </a:tc>
              </a:tr>
              <a:tr h="582451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Arial Black" pitchFamily="34" charset="0"/>
                        </a:rPr>
                        <a:t>Бегемот</a:t>
                      </a:r>
                      <a:r>
                        <a:rPr lang="ru-RU" dirty="0" smtClean="0"/>
                        <a:t>   </a:t>
                      </a:r>
                      <a:r>
                        <a:rPr lang="ru-RU" dirty="0" smtClean="0"/>
                        <a:t>        </a:t>
                      </a:r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                            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62451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 Black" pitchFamily="34" charset="0"/>
                        </a:rPr>
                        <a:t>Слон  </a:t>
                      </a:r>
                      <a:r>
                        <a:rPr lang="ru-RU" dirty="0" smtClean="0"/>
                        <a:t>     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264365" y="2979712"/>
            <a:ext cx="870012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95536" y="2856602"/>
            <a:ext cx="376256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r>
              <a:rPr lang="ru-RU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тонны = 2000 кг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95536" y="3329073"/>
            <a:ext cx="34563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6</a:t>
            </a:r>
            <a:r>
              <a:rPr lang="ru-RU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тонн = 6000 кг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441065" y="3717032"/>
            <a:ext cx="195598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Решение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46566" y="4301806"/>
            <a:ext cx="6009947" cy="141577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1) 2000 : 10 = 200 (кг) – съел за 1 неделю бегемот</a:t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2) 6000 : 10 = 600 (кг) – съел за 1 неделю слон</a:t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3) 600 – 200 = 400 кг 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21699" y="5286691"/>
            <a:ext cx="7699545" cy="7848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Ответ:  </a:t>
            </a:r>
            <a:r>
              <a:rPr lang="ru-RU" sz="2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 400 кг больше требуется травы на 1 неделю </a:t>
            </a:r>
            <a:br>
              <a:rPr lang="ru-RU" sz="2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требуется слону чем бегемоту</a:t>
            </a:r>
            <a:endParaRPr lang="ru-RU" sz="2000" b="1" i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53208" y="1612831"/>
            <a:ext cx="53732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 т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553208" y="2220579"/>
            <a:ext cx="53732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6</a:t>
            </a:r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т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166552" y="1612831"/>
            <a:ext cx="80983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10</a:t>
            </a:r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н.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209507" y="2243637"/>
            <a:ext cx="80983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10</a:t>
            </a:r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н.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687258" y="1500753"/>
            <a:ext cx="29687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691220" y="2243637"/>
            <a:ext cx="29687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423783" y="1697951"/>
            <a:ext cx="131799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</a:t>
            </a: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 ? кг б.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8" name="Дуга 37"/>
          <p:cNvSpPr/>
          <p:nvPr/>
        </p:nvSpPr>
        <p:spPr>
          <a:xfrm rot="5205473">
            <a:off x="1568592" y="1770411"/>
            <a:ext cx="914400" cy="745462"/>
          </a:xfrm>
          <a:prstGeom prst="arc">
            <a:avLst>
              <a:gd name="adj1" fmla="val 11060952"/>
              <a:gd name="adj2" fmla="val 0"/>
            </a:avLst>
          </a:prstGeom>
          <a:ln w="381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5609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6" grpId="0"/>
      <p:bldP spid="27" grpId="0"/>
      <p:bldP spid="5" grpId="0"/>
      <p:bldP spid="15" grpId="0"/>
      <p:bldP spid="17" grpId="0"/>
      <p:bldP spid="18" grpId="0"/>
      <p:bldP spid="20" grpId="0"/>
      <p:bldP spid="25" grpId="0"/>
      <p:bldP spid="36" grpId="0"/>
      <p:bldP spid="3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821532" y="704850"/>
            <a:ext cx="7500937" cy="489364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5613" indent="158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2813" indent="158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0013" indent="158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7213" indent="158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defTabSz="912813"/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Arial" charset="0"/>
              </a:rPr>
              <a:t>«Кто с детских лет занимается математикой, тот развивает внимание, тренирует свой мозг, волю, воспитывает настойчивость и упорство в достижении цели».</a:t>
            </a:r>
          </a:p>
          <a:p>
            <a:pPr algn="r" defTabSz="912813"/>
            <a:endParaRPr lang="ru-RU" sz="3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Arial" charset="0"/>
            </a:endParaRPr>
          </a:p>
          <a:p>
            <a:pPr algn="r" defTabSz="912813"/>
            <a:endParaRPr lang="ru-RU" sz="3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Arial" charset="0"/>
            </a:endParaRPr>
          </a:p>
          <a:p>
            <a:pPr algn="r" defTabSz="912813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Arial" charset="0"/>
              </a:rPr>
              <a:t>А. </a:t>
            </a:r>
            <a:r>
              <a:rPr lang="ru-RU" sz="3200" b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Arial" charset="0"/>
              </a:rPr>
              <a:t>Маркушевич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6965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4"/>
          <p:cNvSpPr>
            <a:spLocks noChangeArrowheads="1"/>
          </p:cNvSpPr>
          <p:nvPr/>
        </p:nvSpPr>
        <p:spPr bwMode="auto">
          <a:xfrm>
            <a:off x="2500313" y="548680"/>
            <a:ext cx="591676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2813"/>
            <a:r>
              <a:rPr lang="ru-RU" sz="2800" dirty="0">
                <a:solidFill>
                  <a:schemeClr val="accent6"/>
                </a:solidFill>
                <a:latin typeface="Arial Black" pitchFamily="34" charset="0"/>
                <a:ea typeface="Batang" pitchFamily="18" charset="-127"/>
              </a:rPr>
              <a:t>Расположи единицы массы </a:t>
            </a:r>
          </a:p>
          <a:p>
            <a:pPr defTabSz="912813"/>
            <a:r>
              <a:rPr lang="ru-RU" sz="2800" dirty="0">
                <a:solidFill>
                  <a:schemeClr val="accent6"/>
                </a:solidFill>
                <a:latin typeface="Arial Black" pitchFamily="34" charset="0"/>
                <a:ea typeface="Batang" pitchFamily="18" charset="-127"/>
              </a:rPr>
              <a:t>в порядке убывания</a:t>
            </a:r>
          </a:p>
        </p:txBody>
      </p:sp>
      <p:sp>
        <p:nvSpPr>
          <p:cNvPr id="4" name="Прямоугольник 17">
            <a:hlinkClick r:id="" action="ppaction://macro?name=DragandDrop"/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928813" y="1714500"/>
            <a:ext cx="12907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тонна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5" name="Группа 59"/>
          <p:cNvGrpSpPr>
            <a:grpSpLocks/>
          </p:cNvGrpSpPr>
          <p:nvPr/>
        </p:nvGrpSpPr>
        <p:grpSpPr bwMode="auto">
          <a:xfrm flipH="1">
            <a:off x="1714500" y="2357438"/>
            <a:ext cx="5857875" cy="3224212"/>
            <a:chOff x="475157" y="2357430"/>
            <a:chExt cx="6382859" cy="3224234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 flipH="1">
              <a:off x="475157" y="5429263"/>
              <a:ext cx="1639824" cy="0"/>
            </a:xfrm>
            <a:prstGeom prst="line">
              <a:avLst/>
            </a:prstGeom>
            <a:ln w="889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Стрелка углом вверх 6"/>
            <p:cNvSpPr/>
            <p:nvPr/>
          </p:nvSpPr>
          <p:spPr>
            <a:xfrm rot="10800000">
              <a:off x="2000816" y="4357694"/>
              <a:ext cx="1714204" cy="1223970"/>
            </a:xfrm>
            <a:prstGeom prst="bentUpArrow">
              <a:avLst>
                <a:gd name="adj1" fmla="val 5529"/>
                <a:gd name="adj2" fmla="val 11236"/>
                <a:gd name="adj3" fmla="val 15947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" name="Стрелка углом вверх 7"/>
            <p:cNvSpPr/>
            <p:nvPr/>
          </p:nvSpPr>
          <p:spPr>
            <a:xfrm rot="10800000">
              <a:off x="3571449" y="3357562"/>
              <a:ext cx="1714204" cy="1223970"/>
            </a:xfrm>
            <a:prstGeom prst="bentUpArrow">
              <a:avLst>
                <a:gd name="adj1" fmla="val 5529"/>
                <a:gd name="adj2" fmla="val 11236"/>
                <a:gd name="adj3" fmla="val 15947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" name="Стрелка углом вверх 8"/>
            <p:cNvSpPr/>
            <p:nvPr/>
          </p:nvSpPr>
          <p:spPr>
            <a:xfrm rot="10800000">
              <a:off x="5143811" y="2357430"/>
              <a:ext cx="1714205" cy="1223970"/>
            </a:xfrm>
            <a:prstGeom prst="bentUpArrow">
              <a:avLst>
                <a:gd name="adj1" fmla="val 5702"/>
                <a:gd name="adj2" fmla="val 11236"/>
                <a:gd name="adj3" fmla="val 15947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10" name="Прямоугольник 16">
            <a:hlinkClick r:id="" action="ppaction://macro?name=DragandDrop"/>
          </p:cNvPr>
          <p:cNvSpPr>
            <a:spLocks noChangeArrowheads="1"/>
          </p:cNvSpPr>
          <p:nvPr/>
        </p:nvSpPr>
        <p:spPr bwMode="auto">
          <a:xfrm>
            <a:off x="3357563" y="2714625"/>
            <a:ext cx="173637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центнер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Прямоугольник 15">
            <a:hlinkClick r:id="" action="ppaction://macro?name=DragandDrop"/>
          </p:cNvPr>
          <p:cNvSpPr>
            <a:spLocks noChangeArrowheads="1"/>
          </p:cNvSpPr>
          <p:nvPr/>
        </p:nvSpPr>
        <p:spPr bwMode="auto">
          <a:xfrm>
            <a:off x="4714875" y="3714750"/>
            <a:ext cx="22076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килограмм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Прямоугольник 14">
            <a:hlinkClick r:id="" action="ppaction://macro?name=DragandDrop"/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215063" y="4714875"/>
            <a:ext cx="137569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грамм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3" name="Picture 2" descr="Заяц1"/>
          <p:cNvPicPr>
            <a:picLocks noChangeAspect="1" noChangeArrowheads="1"/>
          </p:cNvPicPr>
          <p:nvPr/>
        </p:nvPicPr>
        <p:blipFill>
          <a:blip r:embed="rId4">
            <a:lum bright="-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3554413"/>
            <a:ext cx="1643063" cy="266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8666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/>
        </p:nvSpPr>
        <p:spPr bwMode="auto">
          <a:xfrm>
            <a:off x="323528" y="188640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ru-RU" sz="4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Кто прав?</a:t>
            </a:r>
          </a:p>
        </p:txBody>
      </p:sp>
      <p:pic>
        <p:nvPicPr>
          <p:cNvPr id="3" name="Picture 2" descr="C:\Documents and Settings\Admin\Рабочий стол\Nijlpaar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980728"/>
            <a:ext cx="8128000" cy="460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500063" y="5601824"/>
            <a:ext cx="81438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ru-RU" sz="6000">
                <a:latin typeface="Times New Roman" pitchFamily="18" charset="0"/>
                <a:cs typeface="Times New Roman" pitchFamily="18" charset="0"/>
              </a:rPr>
              <a:t>3 т        3 000 кг        30 ц</a:t>
            </a:r>
          </a:p>
        </p:txBody>
      </p:sp>
    </p:spTree>
    <p:extLst>
      <p:ext uri="{BB962C8B-B14F-4D97-AF65-F5344CB8AC3E}">
        <p14:creationId xmlns:p14="http://schemas.microsoft.com/office/powerpoint/2010/main" val="24408756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6246767"/>
              </p:ext>
            </p:extLst>
          </p:nvPr>
        </p:nvGraphicFramePr>
        <p:xfrm>
          <a:off x="1331640" y="548680"/>
          <a:ext cx="6715123" cy="5357816"/>
        </p:xfrm>
        <a:graphic>
          <a:graphicData uri="http://schemas.openxmlformats.org/drawingml/2006/table">
            <a:tbl>
              <a:tblPr/>
              <a:tblGrid>
                <a:gridCol w="612510"/>
                <a:gridCol w="696799"/>
                <a:gridCol w="696799"/>
                <a:gridCol w="612510"/>
                <a:gridCol w="696799"/>
                <a:gridCol w="696799"/>
                <a:gridCol w="696799"/>
                <a:gridCol w="612510"/>
                <a:gridCol w="696799"/>
                <a:gridCol w="696799"/>
              </a:tblGrid>
              <a:tr h="669727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9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9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6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6924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85875" y="762000"/>
          <a:ext cx="6715123" cy="5357816"/>
        </p:xfrm>
        <a:graphic>
          <a:graphicData uri="http://schemas.openxmlformats.org/drawingml/2006/table">
            <a:tbl>
              <a:tblPr/>
              <a:tblGrid>
                <a:gridCol w="612510"/>
                <a:gridCol w="696799"/>
                <a:gridCol w="696799"/>
                <a:gridCol w="612510"/>
                <a:gridCol w="696799"/>
                <a:gridCol w="696799"/>
                <a:gridCol w="696799"/>
                <a:gridCol w="612510"/>
                <a:gridCol w="696799"/>
                <a:gridCol w="696799"/>
              </a:tblGrid>
              <a:tr h="669727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9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9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6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69377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85875" y="762000"/>
          <a:ext cx="6715123" cy="5357816"/>
        </p:xfrm>
        <a:graphic>
          <a:graphicData uri="http://schemas.openxmlformats.org/drawingml/2006/table">
            <a:tbl>
              <a:tblPr/>
              <a:tblGrid>
                <a:gridCol w="612510"/>
                <a:gridCol w="696799"/>
                <a:gridCol w="696799"/>
                <a:gridCol w="612510"/>
                <a:gridCol w="696799"/>
                <a:gridCol w="696799"/>
                <a:gridCol w="696799"/>
                <a:gridCol w="612510"/>
                <a:gridCol w="696799"/>
                <a:gridCol w="696799"/>
              </a:tblGrid>
              <a:tr h="669727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 err="1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9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9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6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3073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85875" y="762000"/>
          <a:ext cx="6715123" cy="5357816"/>
        </p:xfrm>
        <a:graphic>
          <a:graphicData uri="http://schemas.openxmlformats.org/drawingml/2006/table">
            <a:tbl>
              <a:tblPr/>
              <a:tblGrid>
                <a:gridCol w="612510"/>
                <a:gridCol w="696799"/>
                <a:gridCol w="696799"/>
                <a:gridCol w="612510"/>
                <a:gridCol w="696799"/>
                <a:gridCol w="696799"/>
                <a:gridCol w="696799"/>
                <a:gridCol w="612510"/>
                <a:gridCol w="696799"/>
                <a:gridCol w="696799"/>
              </a:tblGrid>
              <a:tr h="669727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 err="1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 err="1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9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9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6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6778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85875" y="762000"/>
          <a:ext cx="6715123" cy="5357816"/>
        </p:xfrm>
        <a:graphic>
          <a:graphicData uri="http://schemas.openxmlformats.org/drawingml/2006/table">
            <a:tbl>
              <a:tblPr/>
              <a:tblGrid>
                <a:gridCol w="612510"/>
                <a:gridCol w="696799"/>
                <a:gridCol w="696799"/>
                <a:gridCol w="612510"/>
                <a:gridCol w="696799"/>
                <a:gridCol w="696799"/>
                <a:gridCol w="696799"/>
                <a:gridCol w="612510"/>
                <a:gridCol w="696799"/>
                <a:gridCol w="696799"/>
              </a:tblGrid>
              <a:tr h="669727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 err="1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 err="1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9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 err="1">
                          <a:latin typeface="Calibri"/>
                          <a:ea typeface="Calibri"/>
                          <a:cs typeface="Times New Roman"/>
                        </a:rPr>
                        <a:t>ц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9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6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9687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85875" y="762000"/>
          <a:ext cx="6715123" cy="5357816"/>
        </p:xfrm>
        <a:graphic>
          <a:graphicData uri="http://schemas.openxmlformats.org/drawingml/2006/table">
            <a:tbl>
              <a:tblPr/>
              <a:tblGrid>
                <a:gridCol w="612510"/>
                <a:gridCol w="696799"/>
                <a:gridCol w="696799"/>
                <a:gridCol w="612510"/>
                <a:gridCol w="696799"/>
                <a:gridCol w="696799"/>
                <a:gridCol w="696799"/>
                <a:gridCol w="612510"/>
                <a:gridCol w="696799"/>
                <a:gridCol w="696799"/>
              </a:tblGrid>
              <a:tr h="669727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 err="1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 err="1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9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ц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9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6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83887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85875" y="762000"/>
          <a:ext cx="6715123" cy="5357816"/>
        </p:xfrm>
        <a:graphic>
          <a:graphicData uri="http://schemas.openxmlformats.org/drawingml/2006/table">
            <a:tbl>
              <a:tblPr/>
              <a:tblGrid>
                <a:gridCol w="612510"/>
                <a:gridCol w="696799"/>
                <a:gridCol w="696799"/>
                <a:gridCol w="612510"/>
                <a:gridCol w="696799"/>
                <a:gridCol w="696799"/>
                <a:gridCol w="696799"/>
                <a:gridCol w="612510"/>
                <a:gridCol w="696799"/>
                <a:gridCol w="696799"/>
              </a:tblGrid>
              <a:tr h="669727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 err="1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9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 err="1">
                          <a:latin typeface="Calibri"/>
                          <a:ea typeface="Calibri"/>
                          <a:cs typeface="Times New Roman"/>
                        </a:rPr>
                        <a:t>ц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cap="all" dirty="0" err="1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9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6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68616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438,75;78,75"/>
  <p:tag name="КОНЕЧНОЕ ПОЛОЖЕНИЕ" val="143,125;137,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270;78,75"/>
  <p:tag name="КОНЕЧНОЕ ПОЛОЖЕНИЕ" val="378,125;476,9374"/>
</p:tagLst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130</TotalTime>
  <Words>373</Words>
  <Application>Microsoft Office PowerPoint</Application>
  <PresentationFormat>Экран (4:3)</PresentationFormat>
  <Paragraphs>275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Олег</cp:lastModifiedBy>
  <cp:revision>14</cp:revision>
  <dcterms:created xsi:type="dcterms:W3CDTF">2013-10-07T11:49:33Z</dcterms:created>
  <dcterms:modified xsi:type="dcterms:W3CDTF">2013-10-08T13:31:19Z</dcterms:modified>
</cp:coreProperties>
</file>