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94981AF-64BC-447A-A816-938038C05CA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4975DC-8D6F-4F3E-B685-04D373EFD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6CEC3C-85AD-4407-8F68-3EE2FCFBD0CC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13A4-B442-4EB6-A6B4-E66B86B2688C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23642-215D-4D26-83B8-C8832C257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C3CC-DA48-4AFE-8B8F-C8DCCE1CDA2C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74CC-570C-47DF-BEE1-A21F937B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2561-953B-4669-8894-525023E5C52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AAE0-8426-4B96-A15B-C1FB9743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53E-22B2-482A-869E-E7DC3A35D0F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1FF-8F1F-4BB8-A824-F24AA2FE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D647-5F17-4B79-B3C3-E0A4BE9DA4B1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27AE-ADFF-4E5A-816E-DECE069C1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5DDB9-4504-4EED-A9D3-69211E297E4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71D5-7A15-4F3F-BBD8-DF2FEB6BD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959C-6255-434A-8582-099C946CBC3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1F39-179A-4836-A7BA-621A9C4E7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3110-1950-4DB7-BFA8-8B9C04F0D12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C5D9-6E85-46D5-8557-64361A440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2337E-928D-4970-A6EC-827F24CCCE9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136FA-5AA8-4502-8111-65E4A8B89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D453-65AB-437A-A2EC-7A7733770D8B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3C7D-E265-44BF-9EF5-A7582CE8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7D04-9B1A-4EA0-9EB1-88037FE3540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7F6A-D6D0-410B-A935-A6AE2FAAF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E7231EF2-B948-4669-A684-FA1866A715EA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BAE67BD-05A8-495D-BA6E-80F716E5E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MS Gothic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000000"/>
          </a:solidFill>
          <a:latin typeface="+mn-lt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500174"/>
            <a:ext cx="690285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+mn-cs"/>
              </a:rPr>
              <a:t>Народные промыслы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+mn-cs"/>
              </a:rPr>
              <a:t> России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357688" y="4857750"/>
            <a:ext cx="4143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             </a:t>
            </a:r>
            <a:r>
              <a:rPr lang="ru-RU">
                <a:solidFill>
                  <a:srgbClr val="C00000"/>
                </a:solidFill>
              </a:rPr>
              <a:t>составила</a:t>
            </a:r>
          </a:p>
          <a:p>
            <a:r>
              <a:rPr lang="ru-RU">
                <a:solidFill>
                  <a:srgbClr val="C00000"/>
                </a:solidFill>
              </a:rPr>
              <a:t> Ярковая Людмила Николаевна</a:t>
            </a:r>
          </a:p>
          <a:p>
            <a:r>
              <a:rPr lang="ru-RU">
                <a:solidFill>
                  <a:srgbClr val="C00000"/>
                </a:solidFill>
              </a:rPr>
              <a:t>учитель МБОУ НОШ №1 пос. Эльбан</a:t>
            </a:r>
          </a:p>
          <a:p>
            <a:r>
              <a:rPr lang="ru-RU">
                <a:solidFill>
                  <a:srgbClr val="C00000"/>
                </a:solidFill>
              </a:rPr>
              <a:t>                </a:t>
            </a:r>
          </a:p>
          <a:p>
            <a:pPr algn="ctr"/>
            <a:r>
              <a:rPr lang="ru-RU">
                <a:solidFill>
                  <a:srgbClr val="C00000"/>
                </a:solidFill>
              </a:rPr>
              <a:t> 2013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89"/>
          <p:cNvSpPr>
            <a:spLocks noChangeArrowheads="1"/>
          </p:cNvSpPr>
          <p:nvPr/>
        </p:nvSpPr>
        <p:spPr bwMode="auto">
          <a:xfrm>
            <a:off x="2357438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357438" y="321468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2357438" y="27860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2786063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3214688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3643313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4071938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1" name="Прямоугольник 10"/>
          <p:cNvSpPr>
            <a:spLocks noChangeArrowheads="1"/>
          </p:cNvSpPr>
          <p:nvPr/>
        </p:nvSpPr>
        <p:spPr bwMode="auto">
          <a:xfrm>
            <a:off x="4500563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2" name="Прямоугольник 11"/>
          <p:cNvSpPr>
            <a:spLocks noChangeArrowheads="1"/>
          </p:cNvSpPr>
          <p:nvPr/>
        </p:nvSpPr>
        <p:spPr bwMode="auto">
          <a:xfrm>
            <a:off x="4929188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3" name="Прямоугольник 12"/>
          <p:cNvSpPr>
            <a:spLocks noChangeArrowheads="1"/>
          </p:cNvSpPr>
          <p:nvPr/>
        </p:nvSpPr>
        <p:spPr bwMode="auto">
          <a:xfrm>
            <a:off x="2357438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4" name="Прямоугольник 13"/>
          <p:cNvSpPr>
            <a:spLocks noChangeArrowheads="1"/>
          </p:cNvSpPr>
          <p:nvPr/>
        </p:nvSpPr>
        <p:spPr bwMode="auto">
          <a:xfrm>
            <a:off x="2357438" y="40719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5" name="Прямоугольник 14"/>
          <p:cNvSpPr>
            <a:spLocks noChangeArrowheads="1"/>
          </p:cNvSpPr>
          <p:nvPr/>
        </p:nvSpPr>
        <p:spPr bwMode="auto">
          <a:xfrm>
            <a:off x="3643313" y="19288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6" name="Прямоугольник 15"/>
          <p:cNvSpPr>
            <a:spLocks noChangeArrowheads="1"/>
          </p:cNvSpPr>
          <p:nvPr/>
        </p:nvSpPr>
        <p:spPr bwMode="auto">
          <a:xfrm>
            <a:off x="3643313" y="27860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7" name="Прямоугольник 16"/>
          <p:cNvSpPr>
            <a:spLocks noChangeArrowheads="1"/>
          </p:cNvSpPr>
          <p:nvPr/>
        </p:nvSpPr>
        <p:spPr bwMode="auto">
          <a:xfrm>
            <a:off x="3643313" y="321468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8" name="Прямоугольник 17"/>
          <p:cNvSpPr>
            <a:spLocks noChangeArrowheads="1"/>
          </p:cNvSpPr>
          <p:nvPr/>
        </p:nvSpPr>
        <p:spPr bwMode="auto">
          <a:xfrm>
            <a:off x="4500563" y="19288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9" name="Прямоугольник 18"/>
          <p:cNvSpPr>
            <a:spLocks noChangeArrowheads="1"/>
          </p:cNvSpPr>
          <p:nvPr/>
        </p:nvSpPr>
        <p:spPr bwMode="auto">
          <a:xfrm>
            <a:off x="4500563" y="27860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0" name="Прямоугольник 19"/>
          <p:cNvSpPr>
            <a:spLocks noChangeArrowheads="1"/>
          </p:cNvSpPr>
          <p:nvPr/>
        </p:nvSpPr>
        <p:spPr bwMode="auto">
          <a:xfrm>
            <a:off x="3643313" y="45005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1" name="Прямоугольник 20"/>
          <p:cNvSpPr>
            <a:spLocks noChangeArrowheads="1"/>
          </p:cNvSpPr>
          <p:nvPr/>
        </p:nvSpPr>
        <p:spPr bwMode="auto">
          <a:xfrm>
            <a:off x="3643313" y="40719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2" name="Прямоугольник 21"/>
          <p:cNvSpPr>
            <a:spLocks noChangeArrowheads="1"/>
          </p:cNvSpPr>
          <p:nvPr/>
        </p:nvSpPr>
        <p:spPr bwMode="auto">
          <a:xfrm>
            <a:off x="3643313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3" name="Прямоугольник 22"/>
          <p:cNvSpPr>
            <a:spLocks noChangeArrowheads="1"/>
          </p:cNvSpPr>
          <p:nvPr/>
        </p:nvSpPr>
        <p:spPr bwMode="auto">
          <a:xfrm>
            <a:off x="4500563" y="10715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4" name="Прямоугольник 23"/>
          <p:cNvSpPr>
            <a:spLocks noChangeArrowheads="1"/>
          </p:cNvSpPr>
          <p:nvPr/>
        </p:nvSpPr>
        <p:spPr bwMode="auto">
          <a:xfrm>
            <a:off x="4500563" y="150018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5" name="Прямоугольник 24"/>
          <p:cNvSpPr>
            <a:spLocks noChangeArrowheads="1"/>
          </p:cNvSpPr>
          <p:nvPr/>
        </p:nvSpPr>
        <p:spPr bwMode="auto">
          <a:xfrm>
            <a:off x="3214688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6" name="Прямоугольник 25"/>
          <p:cNvSpPr>
            <a:spLocks noChangeArrowheads="1"/>
          </p:cNvSpPr>
          <p:nvPr/>
        </p:nvSpPr>
        <p:spPr bwMode="auto">
          <a:xfrm>
            <a:off x="5786438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7" name="Прямоугольник 26"/>
          <p:cNvSpPr>
            <a:spLocks noChangeArrowheads="1"/>
          </p:cNvSpPr>
          <p:nvPr/>
        </p:nvSpPr>
        <p:spPr bwMode="auto">
          <a:xfrm>
            <a:off x="5357813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8" name="Прямоугольник 27"/>
          <p:cNvSpPr>
            <a:spLocks noChangeArrowheads="1"/>
          </p:cNvSpPr>
          <p:nvPr/>
        </p:nvSpPr>
        <p:spPr bwMode="auto">
          <a:xfrm>
            <a:off x="4929188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99" name="Прямоугольник 28"/>
          <p:cNvSpPr>
            <a:spLocks noChangeArrowheads="1"/>
          </p:cNvSpPr>
          <p:nvPr/>
        </p:nvSpPr>
        <p:spPr bwMode="auto">
          <a:xfrm>
            <a:off x="4500563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100" name="Прямоугольник 29"/>
          <p:cNvSpPr>
            <a:spLocks noChangeArrowheads="1"/>
          </p:cNvSpPr>
          <p:nvPr/>
        </p:nvSpPr>
        <p:spPr bwMode="auto">
          <a:xfrm>
            <a:off x="4071938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101" name="Прямоугольник 30"/>
          <p:cNvSpPr>
            <a:spLocks noChangeArrowheads="1"/>
          </p:cNvSpPr>
          <p:nvPr/>
        </p:nvSpPr>
        <p:spPr bwMode="auto">
          <a:xfrm>
            <a:off x="5357813" y="492918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102" name="Прямоугольник 31"/>
          <p:cNvSpPr>
            <a:spLocks noChangeArrowheads="1"/>
          </p:cNvSpPr>
          <p:nvPr/>
        </p:nvSpPr>
        <p:spPr bwMode="auto">
          <a:xfrm>
            <a:off x="5357813" y="45005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103" name="Прямоугольник 32"/>
          <p:cNvSpPr>
            <a:spLocks noChangeArrowheads="1"/>
          </p:cNvSpPr>
          <p:nvPr/>
        </p:nvSpPr>
        <p:spPr bwMode="auto">
          <a:xfrm>
            <a:off x="5357813" y="40719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104" name="Прямоугольник 33"/>
          <p:cNvSpPr>
            <a:spLocks noChangeArrowheads="1"/>
          </p:cNvSpPr>
          <p:nvPr/>
        </p:nvSpPr>
        <p:spPr bwMode="auto">
          <a:xfrm>
            <a:off x="5357813" y="321468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105" name="Прямоугольник 34"/>
          <p:cNvSpPr>
            <a:spLocks noChangeArrowheads="1"/>
          </p:cNvSpPr>
          <p:nvPr/>
        </p:nvSpPr>
        <p:spPr bwMode="auto">
          <a:xfrm>
            <a:off x="5357813" y="53578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106" name="Прямоугольник 35"/>
          <p:cNvSpPr>
            <a:spLocks noChangeArrowheads="1"/>
          </p:cNvSpPr>
          <p:nvPr/>
        </p:nvSpPr>
        <p:spPr bwMode="auto">
          <a:xfrm>
            <a:off x="5357813" y="27860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grpSp>
        <p:nvGrpSpPr>
          <p:cNvPr id="2" name="Группа 82"/>
          <p:cNvGrpSpPr>
            <a:grpSpLocks/>
          </p:cNvGrpSpPr>
          <p:nvPr/>
        </p:nvGrpSpPr>
        <p:grpSpPr bwMode="auto">
          <a:xfrm>
            <a:off x="2357438" y="2357438"/>
            <a:ext cx="3000375" cy="428625"/>
            <a:chOff x="2357422" y="2357430"/>
            <a:chExt cx="3000396" cy="428628"/>
          </a:xfrm>
        </p:grpSpPr>
        <p:sp>
          <p:nvSpPr>
            <p:cNvPr id="3157" name="Прямоугольник 5"/>
            <p:cNvSpPr>
              <a:spLocks noChangeArrowheads="1"/>
            </p:cNvSpPr>
            <p:nvPr/>
          </p:nvSpPr>
          <p:spPr bwMode="auto">
            <a:xfrm>
              <a:off x="2357422" y="235743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Г</a:t>
              </a:r>
            </a:p>
          </p:txBody>
        </p:sp>
        <p:sp>
          <p:nvSpPr>
            <p:cNvPr id="3158" name="Прямоугольник 36"/>
            <p:cNvSpPr>
              <a:spLocks noChangeArrowheads="1"/>
            </p:cNvSpPr>
            <p:nvPr/>
          </p:nvSpPr>
          <p:spPr bwMode="auto">
            <a:xfrm>
              <a:off x="4071934" y="235743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Д</a:t>
              </a:r>
            </a:p>
          </p:txBody>
        </p:sp>
        <p:sp>
          <p:nvSpPr>
            <p:cNvPr id="8" name="Прямоугольник 37"/>
            <p:cNvSpPr>
              <a:spLocks noChangeArrowheads="1"/>
            </p:cNvSpPr>
            <p:nvPr/>
          </p:nvSpPr>
          <p:spPr bwMode="auto">
            <a:xfrm>
              <a:off x="4500562" y="235743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Е</a:t>
              </a:r>
            </a:p>
          </p:txBody>
        </p:sp>
        <p:sp>
          <p:nvSpPr>
            <p:cNvPr id="3160" name="Прямоугольник 38"/>
            <p:cNvSpPr>
              <a:spLocks noChangeArrowheads="1"/>
            </p:cNvSpPr>
            <p:nvPr/>
          </p:nvSpPr>
          <p:spPr bwMode="auto">
            <a:xfrm>
              <a:off x="4929190" y="235743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Ц</a:t>
              </a:r>
            </a:p>
          </p:txBody>
        </p:sp>
        <p:sp>
          <p:nvSpPr>
            <p:cNvPr id="3161" name="Прямоугольник 39"/>
            <p:cNvSpPr>
              <a:spLocks noChangeArrowheads="1"/>
            </p:cNvSpPr>
            <p:nvPr/>
          </p:nvSpPr>
          <p:spPr bwMode="auto">
            <a:xfrm>
              <a:off x="2786050" y="235743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 dirty="0">
                  <a:latin typeface="Times New Roman" pitchFamily="16" charset="0"/>
                  <a:cs typeface="Times New Roman" pitchFamily="16" charset="0"/>
                </a:rPr>
                <a:t>О</a:t>
              </a:r>
            </a:p>
          </p:txBody>
        </p:sp>
        <p:sp>
          <p:nvSpPr>
            <p:cNvPr id="3162" name="Прямоугольник 40"/>
            <p:cNvSpPr>
              <a:spLocks noChangeArrowheads="1"/>
            </p:cNvSpPr>
            <p:nvPr/>
          </p:nvSpPr>
          <p:spPr bwMode="auto">
            <a:xfrm>
              <a:off x="3214678" y="235743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Р</a:t>
              </a:r>
            </a:p>
          </p:txBody>
        </p:sp>
        <p:sp>
          <p:nvSpPr>
            <p:cNvPr id="3163" name="Прямоугольник 41"/>
            <p:cNvSpPr>
              <a:spLocks noChangeArrowheads="1"/>
            </p:cNvSpPr>
            <p:nvPr/>
          </p:nvSpPr>
          <p:spPr bwMode="auto">
            <a:xfrm>
              <a:off x="3643306" y="235743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О</a:t>
              </a:r>
            </a:p>
          </p:txBody>
        </p:sp>
      </p:grpSp>
      <p:grpSp>
        <p:nvGrpSpPr>
          <p:cNvPr id="3" name="Группа 84"/>
          <p:cNvGrpSpPr>
            <a:grpSpLocks/>
          </p:cNvGrpSpPr>
          <p:nvPr/>
        </p:nvGrpSpPr>
        <p:grpSpPr bwMode="auto">
          <a:xfrm>
            <a:off x="2357438" y="2786063"/>
            <a:ext cx="428625" cy="1714500"/>
            <a:chOff x="2357422" y="2786058"/>
            <a:chExt cx="428628" cy="1714512"/>
          </a:xfrm>
        </p:grpSpPr>
        <p:sp>
          <p:nvSpPr>
            <p:cNvPr id="3153" name="Прямоугольник 42"/>
            <p:cNvSpPr>
              <a:spLocks noChangeArrowheads="1"/>
            </p:cNvSpPr>
            <p:nvPr/>
          </p:nvSpPr>
          <p:spPr bwMode="auto">
            <a:xfrm>
              <a:off x="2357422" y="2786058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Ж</a:t>
              </a:r>
            </a:p>
          </p:txBody>
        </p:sp>
        <p:sp>
          <p:nvSpPr>
            <p:cNvPr id="3154" name="Прямоугольник 43"/>
            <p:cNvSpPr>
              <a:spLocks noChangeArrowheads="1"/>
            </p:cNvSpPr>
            <p:nvPr/>
          </p:nvSpPr>
          <p:spPr bwMode="auto">
            <a:xfrm>
              <a:off x="2357422" y="3214686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Е</a:t>
              </a:r>
            </a:p>
          </p:txBody>
        </p:sp>
        <p:sp>
          <p:nvSpPr>
            <p:cNvPr id="3155" name="Прямоугольник 44"/>
            <p:cNvSpPr>
              <a:spLocks noChangeArrowheads="1"/>
            </p:cNvSpPr>
            <p:nvPr/>
          </p:nvSpPr>
          <p:spPr bwMode="auto">
            <a:xfrm>
              <a:off x="2357422" y="364331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Л</a:t>
              </a:r>
            </a:p>
          </p:txBody>
        </p:sp>
        <p:sp>
          <p:nvSpPr>
            <p:cNvPr id="3156" name="Прямоугольник 45"/>
            <p:cNvSpPr>
              <a:spLocks noChangeArrowheads="1"/>
            </p:cNvSpPr>
            <p:nvPr/>
          </p:nvSpPr>
          <p:spPr bwMode="auto">
            <a:xfrm>
              <a:off x="2357422" y="4071942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Ь</a:t>
              </a:r>
            </a:p>
          </p:txBody>
        </p:sp>
      </p:grpSp>
      <p:grpSp>
        <p:nvGrpSpPr>
          <p:cNvPr id="4" name="Группа 86"/>
          <p:cNvGrpSpPr>
            <a:grpSpLocks/>
          </p:cNvGrpSpPr>
          <p:nvPr/>
        </p:nvGrpSpPr>
        <p:grpSpPr bwMode="auto">
          <a:xfrm>
            <a:off x="3643313" y="1928813"/>
            <a:ext cx="428625" cy="3000375"/>
            <a:chOff x="3643306" y="1928802"/>
            <a:chExt cx="428628" cy="3000396"/>
          </a:xfrm>
        </p:grpSpPr>
        <p:sp>
          <p:nvSpPr>
            <p:cNvPr id="3148" name="Прямоугольник 47"/>
            <p:cNvSpPr>
              <a:spLocks noChangeArrowheads="1"/>
            </p:cNvSpPr>
            <p:nvPr/>
          </p:nvSpPr>
          <p:spPr bwMode="auto">
            <a:xfrm>
              <a:off x="3643306" y="4071942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В</a:t>
              </a:r>
            </a:p>
          </p:txBody>
        </p:sp>
        <p:sp>
          <p:nvSpPr>
            <p:cNvPr id="3149" name="Прямоугольник 49"/>
            <p:cNvSpPr>
              <a:spLocks noChangeArrowheads="1"/>
            </p:cNvSpPr>
            <p:nvPr/>
          </p:nvSpPr>
          <p:spPr bwMode="auto">
            <a:xfrm>
              <a:off x="3643306" y="3214686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Т</a:t>
              </a:r>
            </a:p>
          </p:txBody>
        </p:sp>
        <p:sp>
          <p:nvSpPr>
            <p:cNvPr id="3150" name="Прямоугольник 50"/>
            <p:cNvSpPr>
              <a:spLocks noChangeArrowheads="1"/>
            </p:cNvSpPr>
            <p:nvPr/>
          </p:nvSpPr>
          <p:spPr bwMode="auto">
            <a:xfrm>
              <a:off x="3643306" y="2786058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С</a:t>
              </a:r>
            </a:p>
          </p:txBody>
        </p:sp>
        <p:sp>
          <p:nvSpPr>
            <p:cNvPr id="3151" name="Прямоугольник 51"/>
            <p:cNvSpPr>
              <a:spLocks noChangeArrowheads="1"/>
            </p:cNvSpPr>
            <p:nvPr/>
          </p:nvSpPr>
          <p:spPr bwMode="auto">
            <a:xfrm>
              <a:off x="3643306" y="1928802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Ж</a:t>
              </a:r>
            </a:p>
          </p:txBody>
        </p:sp>
        <p:sp>
          <p:nvSpPr>
            <p:cNvPr id="3152" name="Прямоугольник 52"/>
            <p:cNvSpPr>
              <a:spLocks noChangeArrowheads="1"/>
            </p:cNvSpPr>
            <p:nvPr/>
          </p:nvSpPr>
          <p:spPr bwMode="auto">
            <a:xfrm>
              <a:off x="3643306" y="450057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О</a:t>
              </a:r>
            </a:p>
          </p:txBody>
        </p:sp>
      </p:grpSp>
      <p:grpSp>
        <p:nvGrpSpPr>
          <p:cNvPr id="5" name="Группа 83"/>
          <p:cNvGrpSpPr>
            <a:grpSpLocks/>
          </p:cNvGrpSpPr>
          <p:nvPr/>
        </p:nvGrpSpPr>
        <p:grpSpPr bwMode="auto">
          <a:xfrm>
            <a:off x="3214688" y="3643313"/>
            <a:ext cx="3000375" cy="428625"/>
            <a:chOff x="3214678" y="3643314"/>
            <a:chExt cx="3000396" cy="428628"/>
          </a:xfrm>
        </p:grpSpPr>
        <p:sp>
          <p:nvSpPr>
            <p:cNvPr id="3141" name="Прямоугольник 46"/>
            <p:cNvSpPr>
              <a:spLocks noChangeArrowheads="1"/>
            </p:cNvSpPr>
            <p:nvPr/>
          </p:nvSpPr>
          <p:spPr bwMode="auto">
            <a:xfrm>
              <a:off x="3214678" y="364331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Х</a:t>
              </a:r>
            </a:p>
          </p:txBody>
        </p:sp>
        <p:sp>
          <p:nvSpPr>
            <p:cNvPr id="3142" name="Прямоугольник 48"/>
            <p:cNvSpPr>
              <a:spLocks noChangeArrowheads="1"/>
            </p:cNvSpPr>
            <p:nvPr/>
          </p:nvSpPr>
          <p:spPr bwMode="auto">
            <a:xfrm>
              <a:off x="3643306" y="364331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О</a:t>
              </a:r>
            </a:p>
          </p:txBody>
        </p:sp>
        <p:sp>
          <p:nvSpPr>
            <p:cNvPr id="3143" name="Прямоугольник 53"/>
            <p:cNvSpPr>
              <a:spLocks noChangeArrowheads="1"/>
            </p:cNvSpPr>
            <p:nvPr/>
          </p:nvSpPr>
          <p:spPr bwMode="auto">
            <a:xfrm>
              <a:off x="5786446" y="364331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А</a:t>
              </a:r>
            </a:p>
          </p:txBody>
        </p:sp>
        <p:sp>
          <p:nvSpPr>
            <p:cNvPr id="3144" name="Прямоугольник 54"/>
            <p:cNvSpPr>
              <a:spLocks noChangeArrowheads="1"/>
            </p:cNvSpPr>
            <p:nvPr/>
          </p:nvSpPr>
          <p:spPr bwMode="auto">
            <a:xfrm>
              <a:off x="5286380" y="3643314"/>
              <a:ext cx="500066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М</a:t>
              </a:r>
            </a:p>
          </p:txBody>
        </p:sp>
        <p:sp>
          <p:nvSpPr>
            <p:cNvPr id="3145" name="Прямоугольник 55"/>
            <p:cNvSpPr>
              <a:spLocks noChangeArrowheads="1"/>
            </p:cNvSpPr>
            <p:nvPr/>
          </p:nvSpPr>
          <p:spPr bwMode="auto">
            <a:xfrm>
              <a:off x="4929190" y="364331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О</a:t>
              </a:r>
            </a:p>
          </p:txBody>
        </p:sp>
        <p:sp>
          <p:nvSpPr>
            <p:cNvPr id="3146" name="Прямоугольник 56"/>
            <p:cNvSpPr>
              <a:spLocks noChangeArrowheads="1"/>
            </p:cNvSpPr>
            <p:nvPr/>
          </p:nvSpPr>
          <p:spPr bwMode="auto">
            <a:xfrm>
              <a:off x="4500562" y="364331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Л</a:t>
              </a:r>
            </a:p>
          </p:txBody>
        </p:sp>
        <p:sp>
          <p:nvSpPr>
            <p:cNvPr id="3147" name="Прямоугольник 57"/>
            <p:cNvSpPr>
              <a:spLocks noChangeArrowheads="1"/>
            </p:cNvSpPr>
            <p:nvPr/>
          </p:nvSpPr>
          <p:spPr bwMode="auto">
            <a:xfrm>
              <a:off x="4071934" y="364331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Х</a:t>
              </a:r>
            </a:p>
          </p:txBody>
        </p:sp>
      </p:grpSp>
      <p:grpSp>
        <p:nvGrpSpPr>
          <p:cNvPr id="6" name="Группа 87"/>
          <p:cNvGrpSpPr>
            <a:grpSpLocks/>
          </p:cNvGrpSpPr>
          <p:nvPr/>
        </p:nvGrpSpPr>
        <p:grpSpPr bwMode="auto">
          <a:xfrm>
            <a:off x="4500563" y="1071563"/>
            <a:ext cx="428625" cy="2143125"/>
            <a:chOff x="4500562" y="1071546"/>
            <a:chExt cx="428628" cy="2143140"/>
          </a:xfrm>
        </p:grpSpPr>
        <p:sp>
          <p:nvSpPr>
            <p:cNvPr id="3137" name="Прямоугольник 58"/>
            <p:cNvSpPr>
              <a:spLocks noChangeArrowheads="1"/>
            </p:cNvSpPr>
            <p:nvPr/>
          </p:nvSpPr>
          <p:spPr bwMode="auto">
            <a:xfrm>
              <a:off x="4500562" y="1928802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Л</a:t>
              </a:r>
            </a:p>
          </p:txBody>
        </p:sp>
        <p:sp>
          <p:nvSpPr>
            <p:cNvPr id="3138" name="Прямоугольник 59"/>
            <p:cNvSpPr>
              <a:spLocks noChangeArrowheads="1"/>
            </p:cNvSpPr>
            <p:nvPr/>
          </p:nvSpPr>
          <p:spPr bwMode="auto">
            <a:xfrm>
              <a:off x="4500562" y="1500174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А</a:t>
              </a:r>
            </a:p>
          </p:txBody>
        </p:sp>
        <p:sp>
          <p:nvSpPr>
            <p:cNvPr id="3139" name="Прямоугольник 60"/>
            <p:cNvSpPr>
              <a:spLocks noChangeArrowheads="1"/>
            </p:cNvSpPr>
            <p:nvPr/>
          </p:nvSpPr>
          <p:spPr bwMode="auto">
            <a:xfrm>
              <a:off x="4500562" y="1071546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П</a:t>
              </a:r>
            </a:p>
          </p:txBody>
        </p:sp>
        <p:sp>
          <p:nvSpPr>
            <p:cNvPr id="3140" name="Прямоугольник 61"/>
            <p:cNvSpPr>
              <a:spLocks noChangeArrowheads="1"/>
            </p:cNvSpPr>
            <p:nvPr/>
          </p:nvSpPr>
          <p:spPr bwMode="auto">
            <a:xfrm>
              <a:off x="4500562" y="2786058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Х</a:t>
              </a:r>
            </a:p>
          </p:txBody>
        </p:sp>
      </p:grpSp>
      <p:grpSp>
        <p:nvGrpSpPr>
          <p:cNvPr id="7" name="Группа 88"/>
          <p:cNvGrpSpPr>
            <a:grpSpLocks/>
          </p:cNvGrpSpPr>
          <p:nvPr/>
        </p:nvGrpSpPr>
        <p:grpSpPr bwMode="auto">
          <a:xfrm>
            <a:off x="5357813" y="2786063"/>
            <a:ext cx="428625" cy="3000375"/>
            <a:chOff x="5357818" y="2786058"/>
            <a:chExt cx="428628" cy="3000396"/>
          </a:xfrm>
        </p:grpSpPr>
        <p:sp>
          <p:nvSpPr>
            <p:cNvPr id="3131" name="Прямоугольник 62"/>
            <p:cNvSpPr>
              <a:spLocks noChangeArrowheads="1"/>
            </p:cNvSpPr>
            <p:nvPr/>
          </p:nvSpPr>
          <p:spPr bwMode="auto">
            <a:xfrm>
              <a:off x="5357818" y="4071942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К</a:t>
              </a:r>
            </a:p>
          </p:txBody>
        </p:sp>
        <p:sp>
          <p:nvSpPr>
            <p:cNvPr id="3132" name="Прямоугольник 63"/>
            <p:cNvSpPr>
              <a:spLocks noChangeArrowheads="1"/>
            </p:cNvSpPr>
            <p:nvPr/>
          </p:nvSpPr>
          <p:spPr bwMode="auto">
            <a:xfrm>
              <a:off x="5357818" y="3214686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 dirty="0">
                  <a:latin typeface="Times New Roman" pitchFamily="16" charset="0"/>
                  <a:cs typeface="Times New Roman" pitchFamily="16" charset="0"/>
                </a:rPr>
                <a:t>Ы</a:t>
              </a:r>
            </a:p>
          </p:txBody>
        </p:sp>
        <p:sp>
          <p:nvSpPr>
            <p:cNvPr id="3133" name="Прямоугольник 64"/>
            <p:cNvSpPr>
              <a:spLocks noChangeArrowheads="1"/>
            </p:cNvSpPr>
            <p:nvPr/>
          </p:nvSpPr>
          <p:spPr bwMode="auto">
            <a:xfrm>
              <a:off x="5357818" y="2786058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Д</a:t>
              </a:r>
            </a:p>
          </p:txBody>
        </p:sp>
        <p:sp>
          <p:nvSpPr>
            <p:cNvPr id="3134" name="Прямоугольник 65"/>
            <p:cNvSpPr>
              <a:spLocks noChangeArrowheads="1"/>
            </p:cNvSpPr>
            <p:nvPr/>
          </p:nvSpPr>
          <p:spPr bwMode="auto">
            <a:xfrm>
              <a:off x="5357818" y="4500570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О</a:t>
              </a:r>
            </a:p>
          </p:txBody>
        </p:sp>
        <p:sp>
          <p:nvSpPr>
            <p:cNvPr id="3135" name="Прямоугольник 67"/>
            <p:cNvSpPr>
              <a:spLocks noChangeArrowheads="1"/>
            </p:cNvSpPr>
            <p:nvPr/>
          </p:nvSpPr>
          <p:spPr bwMode="auto">
            <a:xfrm>
              <a:off x="5357818" y="5357826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О</a:t>
              </a:r>
            </a:p>
          </p:txBody>
        </p:sp>
        <p:sp>
          <p:nvSpPr>
            <p:cNvPr id="3136" name="Прямоугольник 68"/>
            <p:cNvSpPr>
              <a:spLocks noChangeArrowheads="1"/>
            </p:cNvSpPr>
            <p:nvPr/>
          </p:nvSpPr>
          <p:spPr bwMode="auto">
            <a:xfrm>
              <a:off x="5357818" y="4929198"/>
              <a:ext cx="428628" cy="4286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sz="2800" b="1">
                  <a:latin typeface="Times New Roman" pitchFamily="16" charset="0"/>
                  <a:cs typeface="Times New Roman" pitchFamily="16" charset="0"/>
                </a:rPr>
                <a:t>В</a:t>
              </a:r>
            </a:p>
          </p:txBody>
        </p:sp>
      </p:grpSp>
      <p:pic>
        <p:nvPicPr>
          <p:cNvPr id="2050" name="Picture 2" descr="http://img-fotki.yandex.ru/get/3908/xoxllloma.0/0_1ea54_35044ea8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freelance.ru/img/portfolio/pics/00/0B/B9/7683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5005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media.moyareklama.ru/afisha/10695_letkor.jpg"/>
          <p:cNvPicPr>
            <a:picLocks noChangeAspect="1" noChangeArrowheads="1"/>
          </p:cNvPicPr>
          <p:nvPr/>
        </p:nvPicPr>
        <p:blipFill>
          <a:blip r:embed="rId5"/>
          <a:srcRect r="5128" b="3845"/>
          <a:stretch>
            <a:fillRect/>
          </a:stretch>
        </p:blipFill>
        <p:spPr bwMode="auto">
          <a:xfrm>
            <a:off x="6215063" y="4786313"/>
            <a:ext cx="2643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i015.radikal.ru/1105/0f/213e41e6296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2357438"/>
            <a:ext cx="18129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xn--80aidkcz3b6b.su/images/bonus/big18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357438"/>
            <a:ext cx="20462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1928813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</a:t>
            </a: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2857500" y="36433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2</a:t>
            </a: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2357438" y="192881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</a:t>
            </a:r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3643313" y="150018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2</a:t>
            </a: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4500563" y="6429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3</a:t>
            </a: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5357813" y="2357438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4</a:t>
            </a:r>
          </a:p>
        </p:txBody>
      </p:sp>
      <p:pic>
        <p:nvPicPr>
          <p:cNvPr id="3159" name="Picture 87" descr="http://www.volzsky.ru/image.php?img=img/news_12359781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214313"/>
            <a:ext cx="26431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Скругленная прямоугольная выноска 85"/>
          <p:cNvSpPr/>
          <p:nvPr/>
        </p:nvSpPr>
        <p:spPr bwMode="auto">
          <a:xfrm>
            <a:off x="2357422" y="5715016"/>
            <a:ext cx="3857625" cy="92868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1.Яркая, лаконичная  роспись в которой можно увидеть цветочные узоры,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жанровые сцены, фигурки коней, петухов…</a:t>
            </a:r>
          </a:p>
        </p:txBody>
      </p:sp>
      <p:sp>
        <p:nvSpPr>
          <p:cNvPr id="87" name="Скругленная прямоугольная выноска 86"/>
          <p:cNvSpPr/>
          <p:nvPr/>
        </p:nvSpPr>
        <p:spPr bwMode="auto">
          <a:xfrm>
            <a:off x="2357422" y="5715016"/>
            <a:ext cx="3857625" cy="928694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Декоративная роспись деревянной посуды и мебели, выполненная красным и золотым цветом по чёрному фону.</a:t>
            </a:r>
          </a:p>
        </p:txBody>
      </p:sp>
      <p:sp>
        <p:nvSpPr>
          <p:cNvPr id="89" name="Скругленная прямоугольная выноска 88"/>
          <p:cNvSpPr/>
          <p:nvPr/>
        </p:nvSpPr>
        <p:spPr bwMode="auto">
          <a:xfrm>
            <a:off x="2357422" y="5715016"/>
            <a:ext cx="3857625" cy="92868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1.Один из традиционных российских центров производства керамики,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 в 60-и километрах от Москвы.</a:t>
            </a:r>
          </a:p>
        </p:txBody>
      </p:sp>
      <p:sp>
        <p:nvSpPr>
          <p:cNvPr id="90" name="Скругленная прямоугольная выноска 89"/>
          <p:cNvSpPr/>
          <p:nvPr/>
        </p:nvSpPr>
        <p:spPr bwMode="auto">
          <a:xfrm>
            <a:off x="2357422" y="5715016"/>
            <a:ext cx="3857625" cy="92868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2.Народный промысел художественной росписи металлических подносов.</a:t>
            </a:r>
          </a:p>
        </p:txBody>
      </p:sp>
      <p:sp>
        <p:nvSpPr>
          <p:cNvPr id="91" name="Скругленная прямоугольная выноска 90"/>
          <p:cNvSpPr/>
          <p:nvPr/>
        </p:nvSpPr>
        <p:spPr bwMode="auto">
          <a:xfrm>
            <a:off x="2357422" y="5715016"/>
            <a:ext cx="3857625" cy="92868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3.Лаковая миниатюра исполняется темперой на папье-маше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Обычно расписываются шкатулки.</a:t>
            </a:r>
          </a:p>
        </p:txBody>
      </p:sp>
      <p:sp>
        <p:nvSpPr>
          <p:cNvPr id="92" name="Скругленная прямоугольная выноска 91"/>
          <p:cNvSpPr/>
          <p:nvPr/>
        </p:nvSpPr>
        <p:spPr bwMode="auto">
          <a:xfrm>
            <a:off x="2357422" y="5715016"/>
            <a:ext cx="3857625" cy="92868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4.Глиняная игрушка – один из самых известных старинных русских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промыслов.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9" presetClass="entr" presetSubtype="0" ac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Используемые материалы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85875" y="1604963"/>
            <a:ext cx="7072313" cy="4524375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en-US" sz="2000" smtClean="0"/>
              <a:t>http://imgfotki.yandex.ru/get/3908/xoxllloma.0/0_1ea54_35044ea8_S</a:t>
            </a: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r>
              <a:rPr lang="en-US" sz="2000" smtClean="0"/>
              <a:t>http://900igr.net/thumbi/literatura/Kultura/0024-043-Gzhelskaja-keramika.jpg</a:t>
            </a: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r>
              <a:rPr lang="en-US" sz="2000" smtClean="0"/>
              <a:t>http://freelance.ru/img/portfolio/pics/00/0B/B9/768366.jpg</a:t>
            </a: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r>
              <a:rPr lang="en-US" sz="2000" smtClean="0"/>
              <a:t>http://media.moyareklama.ru/afisha/10695_letkor.jpg</a:t>
            </a: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r>
              <a:rPr lang="en-US" sz="2000" smtClean="0"/>
              <a:t>http://i015.radikal.ru/1105/0f/213e41e62968.png</a:t>
            </a: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r>
              <a:rPr lang="en-US" sz="2000" smtClean="0"/>
              <a:t>http://www.xn--80aidkcz3b6b.su/images/bonus/big187.png</a:t>
            </a: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endParaRPr lang="ru-RU" sz="2000" smtClean="0"/>
          </a:p>
          <a:p>
            <a:pPr eaLnBrk="1" hangingPunct="1">
              <a:buFont typeface="Times New Roman" pitchFamily="16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risovani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MS Gothic"/>
      </a:majorFont>
      <a:minorFont>
        <a:latin typeface="Arial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shablon_risovanie</Template>
  <TotalTime>192</TotalTime>
  <Words>165</Words>
  <Application>Microsoft Office PowerPoint</Application>
  <PresentationFormat>Экран (4:3)</PresentationFormat>
  <Paragraphs>68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shablon_risovanie</vt:lpstr>
      <vt:lpstr>Слайд 1</vt:lpstr>
      <vt:lpstr>Слайд 2</vt:lpstr>
      <vt:lpstr>Используемые материалы</vt:lpstr>
    </vt:vector>
  </TitlesOfParts>
  <Company>МБОУ НОШ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Ярковая Л.Н.</dc:creator>
  <cp:lastModifiedBy>Admin</cp:lastModifiedBy>
  <cp:revision>24</cp:revision>
  <dcterms:created xsi:type="dcterms:W3CDTF">2013-03-02T01:26:34Z</dcterms:created>
  <dcterms:modified xsi:type="dcterms:W3CDTF">2013-03-27T02:45:42Z</dcterms:modified>
</cp:coreProperties>
</file>