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99" r:id="rId2"/>
    <p:sldId id="277" r:id="rId3"/>
    <p:sldId id="279" r:id="rId4"/>
    <p:sldId id="282" r:id="rId5"/>
    <p:sldId id="283" r:id="rId6"/>
    <p:sldId id="284" r:id="rId7"/>
    <p:sldId id="285" r:id="rId8"/>
    <p:sldId id="300" r:id="rId9"/>
    <p:sldId id="301" r:id="rId10"/>
    <p:sldId id="302" r:id="rId11"/>
    <p:sldId id="288" r:id="rId12"/>
    <p:sldId id="303" r:id="rId13"/>
    <p:sldId id="291" r:id="rId14"/>
    <p:sldId id="304" r:id="rId15"/>
    <p:sldId id="292" r:id="rId16"/>
    <p:sldId id="294" r:id="rId17"/>
    <p:sldId id="296" r:id="rId18"/>
    <p:sldId id="30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18EF7A-F4A8-4E1D-8176-06DC2F24BEB9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0B248F-569F-4BD3-8482-BB8496F86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712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8AC07F-ED6C-4987-BB80-0456410C559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076DD0-6004-4557-9A6A-0FE31A31E99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гном "бежит" до клика мышью, т.е. пока дети не догадаются, что складывать по 3 долго.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B969E7-CF32-4E85-8E51-CA7F90EAC50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Слайд для учителя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25704-F51A-4520-9E84-8667F6EAB905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B6A19-6B16-46A4-985D-E6628AE316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EE46F-B913-4357-95AF-CDA00A36E696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B783A-794C-4F37-9064-724BE9047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62D90-F33E-4AD8-8EED-E90ABA39808C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3DF53-F77F-4E95-9F6E-76B8AAD42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F46AC-81B9-4952-86C2-856075CDF608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BA422-20F7-4926-A368-08EC602DD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C8B9E-6F62-4BB1-B11A-B41177EFECE1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82E7D-C981-4A85-AECB-04CCFD824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1F114-FD86-428B-837E-092FF7F8C00D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B1D33-18A6-47B1-9C02-4543A8591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9E76-CC29-4F5C-8A77-38E7E9A3411D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140A5-1B07-4BB9-9EB4-421FE1319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D8832-7F79-481A-8425-E01220396E43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996AD-0BF2-475C-9595-9D3F00897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A2516-4E59-4C95-8467-4DD11FD98CDA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13FA9-7202-4705-9083-357DFDE2D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94E38-B764-4CF8-BD12-ED87D4BD8A86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656A3-A100-470E-8042-92632DA219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33DE3-5EB3-419B-A8F5-7D62E11D4A77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A0D75-3230-4123-9346-7134AD366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32F83E-0F6C-4338-B7AC-BCD3F1AA2EEA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8C4E7A-8E88-44A2-8B57-84D275C03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gif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611560" y="2276872"/>
            <a:ext cx="8229600" cy="1143000"/>
          </a:xfrm>
        </p:spPr>
        <p:txBody>
          <a:bodyPr/>
          <a:lstStyle/>
          <a:p>
            <a:r>
              <a:rPr lang="ru-RU" dirty="0" smtClean="0"/>
              <a:t>Урок по математике.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2 </a:t>
            </a:r>
            <a:r>
              <a:rPr lang="ru-RU" dirty="0" smtClean="0"/>
              <a:t>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Расставь на свои места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36429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Первое слагаемое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76256" y="2364537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сумма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457799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Первый множитель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444208" y="4457797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произведение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491880" y="236429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Второе слагаемое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4457798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Второй множитель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1484784"/>
            <a:ext cx="8964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       5    +      2    =   7</a:t>
            </a:r>
            <a:endParaRPr lang="ru-RU" sz="60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717032"/>
            <a:ext cx="9036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       5     х      2     =   10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6898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1428750"/>
            <a:ext cx="6480175" cy="2224088"/>
          </a:xfrm>
        </p:spPr>
        <p:txBody>
          <a:bodyPr/>
          <a:lstStyle/>
          <a:p>
            <a:r>
              <a:rPr lang="ru-RU" sz="4800" dirty="0" smtClean="0">
                <a:solidFill>
                  <a:srgbClr val="C7E8FF"/>
                </a:solidFill>
              </a:rPr>
              <a:t>Тема урока </a:t>
            </a:r>
            <a:br>
              <a:rPr lang="ru-RU" sz="4800" dirty="0" smtClean="0">
                <a:solidFill>
                  <a:srgbClr val="C7E8FF"/>
                </a:solidFill>
              </a:rPr>
            </a:br>
            <a:r>
              <a:rPr lang="ru-RU" sz="8000" dirty="0" smtClean="0">
                <a:solidFill>
                  <a:srgbClr val="C7E8FF"/>
                </a:solidFill>
              </a:rPr>
              <a:t> </a:t>
            </a:r>
            <a:r>
              <a:rPr lang="ru-RU" sz="7200" dirty="0" smtClean="0">
                <a:solidFill>
                  <a:srgbClr val="C7E8FF"/>
                </a:solidFill>
              </a:rPr>
              <a:t>«Компоненты действия умножения»</a:t>
            </a:r>
            <a:endParaRPr lang="ru-RU" sz="7200" dirty="0" smtClean="0">
              <a:solidFill>
                <a:srgbClr val="C7E8FF"/>
              </a:solidFill>
            </a:endParaRP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5919788" y="5176838"/>
            <a:ext cx="2684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867400" y="5157788"/>
            <a:ext cx="313213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28677" name="Рисунок 6" descr="Рисунок3-copy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00500"/>
            <a:ext cx="25241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Узнать, как называются числа при умножении;</a:t>
            </a:r>
          </a:p>
          <a:p>
            <a:r>
              <a:rPr lang="ru-RU" dirty="0" smtClean="0"/>
              <a:t>Научимся применять полученные знания на практике;</a:t>
            </a:r>
          </a:p>
          <a:p>
            <a:r>
              <a:rPr lang="ru-RU" dirty="0" smtClean="0"/>
              <a:t>Будем учить решать примеры и задачи на умножение;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729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Четверг</a:t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sz="3600" dirty="0" smtClean="0">
                <a:solidFill>
                  <a:schemeClr val="tx1"/>
                </a:solidFill>
              </a:rPr>
              <a:t>Замените сумму </a:t>
            </a:r>
            <a:r>
              <a:rPr lang="ru-RU" sz="3600" dirty="0" smtClean="0">
                <a:solidFill>
                  <a:schemeClr val="tx1"/>
                </a:solidFill>
              </a:rPr>
              <a:t>умножением. Назовите компоненты умножения.</a:t>
            </a:r>
            <a:endParaRPr lang="ru-RU" sz="3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467544" y="2150765"/>
            <a:ext cx="8229600" cy="4525963"/>
          </a:xfrm>
        </p:spPr>
        <p:txBody>
          <a:bodyPr/>
          <a:lstStyle/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ru-RU" sz="3600" dirty="0" smtClean="0">
                <a:solidFill>
                  <a:srgbClr val="002060"/>
                </a:solidFill>
                <a:cs typeface="Arial" charset="0"/>
              </a:rPr>
              <a:t>6+6+6+6+6= 6х5</a:t>
            </a:r>
          </a:p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ru-RU" sz="3600" dirty="0" smtClean="0">
                <a:solidFill>
                  <a:srgbClr val="002060"/>
                </a:solidFill>
                <a:cs typeface="Arial" charset="0"/>
              </a:rPr>
              <a:t>7+7+7+7+7+7=7х6</a:t>
            </a:r>
          </a:p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ru-RU" sz="3600" dirty="0">
                <a:solidFill>
                  <a:srgbClr val="002060"/>
                </a:solidFill>
                <a:cs typeface="Arial" charset="0"/>
              </a:rPr>
              <a:t>3</a:t>
            </a:r>
            <a:r>
              <a:rPr lang="en-US" sz="3600" dirty="0" smtClean="0">
                <a:solidFill>
                  <a:srgbClr val="002060"/>
                </a:solidFill>
                <a:cs typeface="Arial" charset="0"/>
              </a:rPr>
              <a:t>+</a:t>
            </a:r>
            <a:r>
              <a:rPr lang="ru-RU" sz="3600" dirty="0">
                <a:solidFill>
                  <a:srgbClr val="002060"/>
                </a:solidFill>
                <a:cs typeface="Arial" charset="0"/>
              </a:rPr>
              <a:t>3</a:t>
            </a:r>
            <a:r>
              <a:rPr lang="en-US" sz="3600" dirty="0" smtClean="0">
                <a:solidFill>
                  <a:srgbClr val="002060"/>
                </a:solidFill>
                <a:cs typeface="Arial" charset="0"/>
              </a:rPr>
              <a:t>+</a:t>
            </a:r>
            <a:r>
              <a:rPr lang="ru-RU" sz="3600" dirty="0">
                <a:solidFill>
                  <a:srgbClr val="002060"/>
                </a:solidFill>
                <a:cs typeface="Arial" charset="0"/>
              </a:rPr>
              <a:t>3</a:t>
            </a:r>
            <a:r>
              <a:rPr lang="en-US" sz="3600" dirty="0" smtClean="0">
                <a:solidFill>
                  <a:srgbClr val="002060"/>
                </a:solidFill>
                <a:cs typeface="Arial" charset="0"/>
              </a:rPr>
              <a:t>+</a:t>
            </a:r>
            <a:r>
              <a:rPr lang="ru-RU" sz="3600" dirty="0" smtClean="0">
                <a:solidFill>
                  <a:srgbClr val="002060"/>
                </a:solidFill>
                <a:cs typeface="Arial" charset="0"/>
              </a:rPr>
              <a:t>3</a:t>
            </a:r>
            <a:r>
              <a:rPr lang="en-US" sz="3600" dirty="0" smtClean="0">
                <a:solidFill>
                  <a:srgbClr val="002060"/>
                </a:solidFill>
                <a:cs typeface="Arial" charset="0"/>
              </a:rPr>
              <a:t>+</a:t>
            </a:r>
            <a:r>
              <a:rPr lang="ru-RU" sz="3600" dirty="0" smtClean="0">
                <a:solidFill>
                  <a:srgbClr val="002060"/>
                </a:solidFill>
                <a:cs typeface="Arial" charset="0"/>
              </a:rPr>
              <a:t>3</a:t>
            </a:r>
            <a:r>
              <a:rPr lang="en-US" sz="3600" dirty="0" smtClean="0">
                <a:solidFill>
                  <a:srgbClr val="002060"/>
                </a:solidFill>
                <a:cs typeface="Arial" charset="0"/>
              </a:rPr>
              <a:t>=</a:t>
            </a:r>
            <a:r>
              <a:rPr lang="ru-RU" sz="3600" dirty="0" smtClean="0">
                <a:solidFill>
                  <a:srgbClr val="002060"/>
                </a:solidFill>
                <a:cs typeface="Arial" charset="0"/>
              </a:rPr>
              <a:t>3х</a:t>
            </a:r>
            <a:r>
              <a:rPr lang="en-US" sz="3600" dirty="0" smtClean="0">
                <a:solidFill>
                  <a:srgbClr val="002060"/>
                </a:solidFill>
                <a:cs typeface="Arial" charset="0"/>
              </a:rPr>
              <a:t>5</a:t>
            </a:r>
          </a:p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en-US" sz="3600" dirty="0" smtClean="0">
                <a:solidFill>
                  <a:srgbClr val="002060"/>
                </a:solidFill>
                <a:cs typeface="Arial" charset="0"/>
              </a:rPr>
              <a:t>48+49+47= </a:t>
            </a:r>
            <a:r>
              <a:rPr lang="ru-RU" sz="3600" dirty="0" smtClean="0">
                <a:solidFill>
                  <a:srgbClr val="002060"/>
                </a:solidFill>
                <a:cs typeface="Arial" charset="0"/>
              </a:rPr>
              <a:t>лож.</a:t>
            </a:r>
            <a:endParaRPr lang="ru-RU" sz="3600" dirty="0" smtClean="0">
              <a:solidFill>
                <a:srgbClr val="002060"/>
              </a:solidFill>
              <a:cs typeface="Arial" charset="0"/>
            </a:endParaRPr>
          </a:p>
          <a:p>
            <a:endParaRPr lang="ru-RU" dirty="0" smtClean="0"/>
          </a:p>
        </p:txBody>
      </p:sp>
      <p:pic>
        <p:nvPicPr>
          <p:cNvPr id="5" name="Рисунок 4" descr="2 шар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2122033"/>
            <a:ext cx="1143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аппл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9148" y="2924944"/>
            <a:ext cx="13573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аппл4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9117" y="3829049"/>
            <a:ext cx="9286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38" y="4693671"/>
            <a:ext cx="8572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4" descr="gnom2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50" y="4643438"/>
            <a:ext cx="2803525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/>
          <a:lstStyle/>
          <a:p>
            <a:r>
              <a:rPr lang="ru-RU" dirty="0" err="1" smtClean="0"/>
              <a:t>Физкульт.минутка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44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Пятница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6762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/>
              <a:t>Выполните задание из учебника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/>
              <a:t>С. </a:t>
            </a:r>
            <a:r>
              <a:rPr lang="ru-RU" sz="3600" dirty="0" smtClean="0"/>
              <a:t>54 № 1, 3, 5.</a:t>
            </a:r>
            <a:endParaRPr lang="ru-RU" sz="3600" dirty="0" smtClean="0"/>
          </a:p>
        </p:txBody>
      </p:sp>
      <p:pic>
        <p:nvPicPr>
          <p:cNvPr id="23556" name="Picture 4" descr="gnom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3214688"/>
            <a:ext cx="2478087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Суббота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63"/>
            <a:ext cx="8229600" cy="42862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ru-RU" dirty="0" smtClean="0"/>
              <a:t>Придумайте для соседа по парте </a:t>
            </a:r>
            <a:br>
              <a:rPr lang="ru-RU" dirty="0" smtClean="0"/>
            </a:br>
            <a:r>
              <a:rPr lang="ru-RU" dirty="0" smtClean="0"/>
              <a:t>3 суммы одинаковых слагаемых, запишите их </a:t>
            </a:r>
            <a:r>
              <a:rPr lang="ru-RU" dirty="0" smtClean="0"/>
              <a:t>в тетрадях.</a:t>
            </a:r>
            <a:endParaRPr lang="ru-RU" dirty="0" smtClean="0"/>
          </a:p>
          <a:p>
            <a:r>
              <a:rPr lang="ru-RU" dirty="0" smtClean="0"/>
              <a:t>Обменяйтесь </a:t>
            </a:r>
            <a:r>
              <a:rPr lang="ru-RU" dirty="0" smtClean="0"/>
              <a:t>тетрадями </a:t>
            </a:r>
            <a:r>
              <a:rPr lang="ru-RU" dirty="0" smtClean="0"/>
              <a:t>и запишите суммы в виде произведения.</a:t>
            </a:r>
          </a:p>
          <a:p>
            <a:r>
              <a:rPr lang="ru-RU" dirty="0" smtClean="0"/>
              <a:t>Проверьте работу.</a:t>
            </a:r>
          </a:p>
        </p:txBody>
      </p:sp>
      <p:pic>
        <p:nvPicPr>
          <p:cNvPr id="22532" name="Picture 4" descr="gnom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4900" y="3643313"/>
            <a:ext cx="2797175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Воскресенье</a:t>
            </a:r>
            <a:br>
              <a:rPr lang="ru-RU" sz="3600" dirty="0" smtClean="0"/>
            </a:b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Picture 4" descr="gnom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3449638"/>
            <a:ext cx="2649537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</a:p>
          <a:p>
            <a:r>
              <a:rPr lang="ru-RU" dirty="0" smtClean="0"/>
              <a:t>Стр. 54 № 2,6.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рад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7" b="4857"/>
          <a:stretch>
            <a:fillRect/>
          </a:stretch>
        </p:blipFill>
        <p:spPr bwMode="auto">
          <a:xfrm>
            <a:off x="755650" y="1484313"/>
            <a:ext cx="1060450" cy="1296987"/>
          </a:xfrm>
          <a:prstGeom prst="rect">
            <a:avLst/>
          </a:prstGeom>
          <a:solidFill>
            <a:srgbClr val="008000"/>
          </a:solidFill>
          <a:ln w="57150" cmpd="thickThin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22531" name="Picture 3" descr="удивлени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997200"/>
            <a:ext cx="1087438" cy="1265238"/>
          </a:xfrm>
          <a:prstGeom prst="rect">
            <a:avLst/>
          </a:prstGeom>
          <a:solidFill>
            <a:srgbClr val="FFFF00"/>
          </a:solidFill>
          <a:ln w="57150" cmpd="thickThin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22532" name="Picture 4" descr="печ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42"/>
          <a:stretch>
            <a:fillRect/>
          </a:stretch>
        </p:blipFill>
        <p:spPr bwMode="auto">
          <a:xfrm>
            <a:off x="755650" y="4508500"/>
            <a:ext cx="1085850" cy="1246188"/>
          </a:xfrm>
          <a:prstGeom prst="rect">
            <a:avLst/>
          </a:prstGeom>
          <a:solidFill>
            <a:srgbClr val="FF0000"/>
          </a:solidFill>
          <a:ln w="57150" cmpd="thickThin">
            <a:solidFill>
              <a:srgbClr val="006600"/>
            </a:solidFill>
            <a:miter lim="800000"/>
            <a:headEnd/>
            <a:tailEnd/>
          </a:ln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051050" y="1484313"/>
            <a:ext cx="64817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 i="1" dirty="0">
                <a:latin typeface="Bookman Old Style" pitchFamily="18" charset="0"/>
              </a:rPr>
              <a:t>Вы считаете, что урок прошёл для вас плодотворно, с пользой. Вы научились и можете помочь другим.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124075" y="2924175"/>
            <a:ext cx="64801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 i="1">
                <a:latin typeface="Bookman Old Style" pitchFamily="18" charset="0"/>
              </a:rPr>
              <a:t>Вы считаете, что научились применять переместительное свойство, но вам ещё нужна помощь.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124075" y="4652963"/>
            <a:ext cx="63357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 i="1">
                <a:latin typeface="Bookman Old Style" pitchFamily="18" charset="0"/>
              </a:rPr>
              <a:t>Вы считаете, что было трудно на уроке.</a:t>
            </a:r>
          </a:p>
        </p:txBody>
      </p:sp>
      <p:sp>
        <p:nvSpPr>
          <p:cNvPr id="22536" name="WordArt 8" descr="black100"/>
          <p:cNvSpPr>
            <a:spLocks noChangeArrowheads="1" noChangeShapeType="1" noTextEdit="1"/>
          </p:cNvSpPr>
          <p:nvPr/>
        </p:nvSpPr>
        <p:spPr bwMode="auto">
          <a:xfrm>
            <a:off x="1763713" y="620713"/>
            <a:ext cx="5616575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Рефлексия</a:t>
            </a:r>
          </a:p>
        </p:txBody>
      </p:sp>
    </p:spTree>
    <p:extLst>
      <p:ext uri="{BB962C8B-B14F-4D97-AF65-F5344CB8AC3E}">
        <p14:creationId xmlns:p14="http://schemas.microsoft.com/office/powerpoint/2010/main" val="308939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38" name="Рисунок 6" descr="Рисунок3-copy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4000500"/>
            <a:ext cx="2286000" cy="2500313"/>
          </a:xfrm>
          <a:noFill/>
        </p:spPr>
      </p:pic>
      <p:pic>
        <p:nvPicPr>
          <p:cNvPr id="4" name="Прямоугольник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713" y="1835150"/>
            <a:ext cx="8296275" cy="2230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0" name="Содержимое 3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9750" y="333375"/>
            <a:ext cx="7993063" cy="1512888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Вычисли:</a:t>
            </a:r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468313" y="2060575"/>
            <a:ext cx="1223962" cy="1008063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latin typeface="Times New Roman" pitchFamily="18" charset="0"/>
              </a:rPr>
              <a:t>32</a:t>
            </a: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1979613" y="3284538"/>
            <a:ext cx="1223962" cy="1008062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latin typeface="Times New Roman" pitchFamily="18" charset="0"/>
              </a:rPr>
              <a:t>8</a:t>
            </a: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5604231" y="5124450"/>
            <a:ext cx="1223963" cy="1008062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dirty="0" smtClean="0">
                <a:latin typeface="Times New Roman" pitchFamily="18" charset="0"/>
              </a:rPr>
              <a:t>1</a:t>
            </a:r>
            <a:r>
              <a:rPr lang="ru-RU" sz="4000" b="1" dirty="0" smtClean="0">
                <a:latin typeface="Times New Roman" pitchFamily="18" charset="0"/>
              </a:rPr>
              <a:t>4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421044" y="5013325"/>
            <a:ext cx="1223963" cy="1008062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dirty="0">
                <a:latin typeface="Times New Roman" pitchFamily="18" charset="0"/>
              </a:rPr>
              <a:t>4</a:t>
            </a:r>
            <a:r>
              <a:rPr lang="en-US" sz="4000" b="1" dirty="0" smtClean="0">
                <a:latin typeface="Times New Roman" pitchFamily="18" charset="0"/>
              </a:rPr>
              <a:t>0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3492500" y="1989138"/>
            <a:ext cx="1223963" cy="1008062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latin typeface="Times New Roman" pitchFamily="18" charset="0"/>
              </a:rPr>
              <a:t>4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3132138" y="5157788"/>
            <a:ext cx="1223962" cy="1008062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latin typeface="Times New Roman" pitchFamily="18" charset="0"/>
              </a:rPr>
              <a:t>30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33805" name="AutoShape 13"/>
          <p:cNvSpPr>
            <a:spLocks noChangeArrowheads="1"/>
          </p:cNvSpPr>
          <p:nvPr/>
        </p:nvSpPr>
        <p:spPr bwMode="auto">
          <a:xfrm>
            <a:off x="5019351" y="3321050"/>
            <a:ext cx="1223963" cy="1008062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dirty="0" smtClean="0">
                <a:latin typeface="Times New Roman" pitchFamily="18" charset="0"/>
              </a:rPr>
              <a:t>8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33806" name="AutoShape 14"/>
          <p:cNvSpPr>
            <a:spLocks noChangeArrowheads="1"/>
          </p:cNvSpPr>
          <p:nvPr/>
        </p:nvSpPr>
        <p:spPr bwMode="auto">
          <a:xfrm>
            <a:off x="6011863" y="1989138"/>
            <a:ext cx="1223962" cy="1008062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latin typeface="Times New Roman" pitchFamily="18" charset="0"/>
              </a:rPr>
              <a:t>30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33808" name="AutoShape 16"/>
          <p:cNvSpPr>
            <a:spLocks noChangeArrowheads="1"/>
          </p:cNvSpPr>
          <p:nvPr/>
        </p:nvSpPr>
        <p:spPr bwMode="auto">
          <a:xfrm rot="2343188">
            <a:off x="1258888" y="3213100"/>
            <a:ext cx="8636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809" name="AutoShape 17"/>
          <p:cNvSpPr>
            <a:spLocks noChangeArrowheads="1"/>
          </p:cNvSpPr>
          <p:nvPr/>
        </p:nvSpPr>
        <p:spPr bwMode="auto">
          <a:xfrm>
            <a:off x="4932363" y="2276475"/>
            <a:ext cx="8636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810" name="AutoShape 18"/>
          <p:cNvSpPr>
            <a:spLocks noChangeArrowheads="1"/>
          </p:cNvSpPr>
          <p:nvPr/>
        </p:nvSpPr>
        <p:spPr bwMode="auto">
          <a:xfrm rot="-7897397">
            <a:off x="4103688" y="3248025"/>
            <a:ext cx="8636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811" name="AutoShape 19"/>
          <p:cNvSpPr>
            <a:spLocks noChangeArrowheads="1"/>
          </p:cNvSpPr>
          <p:nvPr/>
        </p:nvSpPr>
        <p:spPr bwMode="auto">
          <a:xfrm rot="-7997773">
            <a:off x="5472113" y="4545013"/>
            <a:ext cx="8636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812" name="AutoShape 20"/>
          <p:cNvSpPr>
            <a:spLocks noChangeArrowheads="1"/>
          </p:cNvSpPr>
          <p:nvPr/>
        </p:nvSpPr>
        <p:spPr bwMode="auto">
          <a:xfrm>
            <a:off x="4643438" y="5589588"/>
            <a:ext cx="8636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813" name="AutoShape 21"/>
          <p:cNvSpPr>
            <a:spLocks noChangeArrowheads="1"/>
          </p:cNvSpPr>
          <p:nvPr/>
        </p:nvSpPr>
        <p:spPr bwMode="auto">
          <a:xfrm rot="7691882">
            <a:off x="1258888" y="4365625"/>
            <a:ext cx="8636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814" name="AutoShape 22"/>
          <p:cNvSpPr>
            <a:spLocks noChangeArrowheads="1"/>
          </p:cNvSpPr>
          <p:nvPr/>
        </p:nvSpPr>
        <p:spPr bwMode="auto">
          <a:xfrm>
            <a:off x="1979613" y="5661025"/>
            <a:ext cx="8636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817" name="Rectangle 25"/>
          <p:cNvSpPr>
            <a:spLocks noChangeArrowheads="1"/>
          </p:cNvSpPr>
          <p:nvPr/>
        </p:nvSpPr>
        <p:spPr bwMode="auto">
          <a:xfrm>
            <a:off x="1547813" y="2636838"/>
            <a:ext cx="600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accent1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5003800" y="1700213"/>
            <a:ext cx="600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accent1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33820" name="Rectangle 28"/>
          <p:cNvSpPr>
            <a:spLocks noChangeArrowheads="1"/>
          </p:cNvSpPr>
          <p:nvPr/>
        </p:nvSpPr>
        <p:spPr bwMode="auto">
          <a:xfrm>
            <a:off x="1116013" y="3860800"/>
            <a:ext cx="600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  <a:latin typeface="Calibri" pitchFamily="34" charset="0"/>
              </a:rPr>
              <a:t>+</a:t>
            </a:r>
            <a:endParaRPr lang="ru-RU" sz="40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2124075" y="5013325"/>
            <a:ext cx="50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accent1"/>
                </a:solidFill>
                <a:latin typeface="Calibri" pitchFamily="34" charset="0"/>
              </a:rPr>
              <a:t>–</a:t>
            </a:r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4643438" y="2781300"/>
            <a:ext cx="439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Calibri" pitchFamily="34" charset="0"/>
              </a:rPr>
              <a:t>+</a:t>
            </a:r>
            <a:endParaRPr lang="ru-RU" sz="40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6156325" y="4221163"/>
            <a:ext cx="50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accent1"/>
                </a:solidFill>
                <a:latin typeface="Calibri" pitchFamily="34" charset="0"/>
              </a:rPr>
              <a:t>–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4716463" y="4797425"/>
            <a:ext cx="600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accent1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7380288" y="2133600"/>
            <a:ext cx="600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accent1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8027988" y="1955800"/>
            <a:ext cx="5730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chemeClr val="accent1"/>
                </a:solidFill>
                <a:latin typeface="Calibri" pitchFamily="34" charset="0"/>
              </a:rPr>
              <a:t>?</a:t>
            </a:r>
          </a:p>
        </p:txBody>
      </p:sp>
      <p:sp>
        <p:nvSpPr>
          <p:cNvPr id="33838" name="Rectangle 46"/>
          <p:cNvSpPr>
            <a:spLocks noChangeArrowheads="1"/>
          </p:cNvSpPr>
          <p:nvPr/>
        </p:nvSpPr>
        <p:spPr bwMode="auto">
          <a:xfrm>
            <a:off x="2245519" y="3437731"/>
            <a:ext cx="69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40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684213" y="5084763"/>
            <a:ext cx="6976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8</a:t>
            </a: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0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3276600" y="5300663"/>
            <a:ext cx="6976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</a:t>
            </a: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0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3842" name="Rectangle 50"/>
          <p:cNvSpPr>
            <a:spLocks noChangeArrowheads="1"/>
          </p:cNvSpPr>
          <p:nvPr/>
        </p:nvSpPr>
        <p:spPr bwMode="auto">
          <a:xfrm>
            <a:off x="5867400" y="5229225"/>
            <a:ext cx="6976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</a:t>
            </a: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5219700" y="3429000"/>
            <a:ext cx="6976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56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3708400" y="2133600"/>
            <a:ext cx="69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60</a:t>
            </a:r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7885113" y="1962150"/>
            <a:ext cx="8771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9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0</a:t>
            </a:r>
            <a:endParaRPr lang="ru-RU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443" name="AutoShape 5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497638"/>
            <a:ext cx="647700" cy="360362"/>
          </a:xfrm>
          <a:prstGeom prst="actionButtonForwardNex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80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80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80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80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80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80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5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80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80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500"/>
                            </p:stCondLst>
                            <p:childTnLst>
                              <p:par>
                                <p:cTn id="9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80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380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380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380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000"/>
                            </p:stCondLst>
                            <p:childTnLst>
                              <p:par>
                                <p:cTn id="1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380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380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8000"/>
                            </p:stCondLst>
                            <p:childTnLst>
                              <p:par>
                                <p:cTn id="1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8500"/>
                            </p:stCondLst>
                            <p:childTnLst>
                              <p:par>
                                <p:cTn id="1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9500"/>
                            </p:stCondLst>
                            <p:childTnLst>
                              <p:par>
                                <p:cTn id="152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3" dur="500" fill="hold"/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4" dur="500" fill="hold"/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5" dur="500" fill="hold"/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3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8" dur="500"/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3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500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500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3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500"/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"/>
                            </p:stCondLst>
                            <p:childTnLst>
                              <p:par>
                                <p:cTn id="2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3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4" dur="500"/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"/>
                            </p:stCondLst>
                            <p:childTnLst>
                              <p:par>
                                <p:cTn id="2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3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nimBg="1"/>
      <p:bldP spid="33799" grpId="0" animBg="1"/>
      <p:bldP spid="33800" grpId="0" build="allAtOnce" animBg="1"/>
      <p:bldP spid="33801" grpId="0" build="allAtOnce" animBg="1"/>
      <p:bldP spid="33802" grpId="0" build="allAtOnce" animBg="1"/>
      <p:bldP spid="33803" grpId="0" build="allAtOnce" animBg="1"/>
      <p:bldP spid="33804" grpId="0" build="allAtOnce" animBg="1"/>
      <p:bldP spid="33805" grpId="0" build="allAtOnce" animBg="1"/>
      <p:bldP spid="33806" grpId="0" build="allAtOnce" animBg="1"/>
      <p:bldP spid="33808" grpId="0" animBg="1"/>
      <p:bldP spid="33809" grpId="0" animBg="1"/>
      <p:bldP spid="33810" grpId="0" animBg="1"/>
      <p:bldP spid="33811" grpId="0" animBg="1"/>
      <p:bldP spid="33812" grpId="0" animBg="1"/>
      <p:bldP spid="33813" grpId="0" animBg="1"/>
      <p:bldP spid="33814" grpId="0" animBg="1"/>
      <p:bldP spid="33817" grpId="0"/>
      <p:bldP spid="33818" grpId="0"/>
      <p:bldP spid="33820" grpId="0"/>
      <p:bldP spid="33821" grpId="0"/>
      <p:bldP spid="33822" grpId="0"/>
      <p:bldP spid="33824" grpId="0"/>
      <p:bldP spid="33825" grpId="0"/>
      <p:bldP spid="33826" grpId="0" build="allAtOnce"/>
      <p:bldP spid="33838" grpId="0"/>
      <p:bldP spid="33840" grpId="0"/>
      <p:bldP spid="33841" grpId="0"/>
      <p:bldP spid="33842" grpId="0"/>
      <p:bldP spid="33843" grpId="0"/>
      <p:bldP spid="33844" grpId="0"/>
      <p:bldP spid="338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0" name="Picture 8" descr="gnom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0" y="158750"/>
            <a:ext cx="2474913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gnom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25" y="4000500"/>
            <a:ext cx="2022475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gnom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5238" y="142875"/>
            <a:ext cx="2368550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gnom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773238"/>
            <a:ext cx="1928813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gnom2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75" y="1714500"/>
            <a:ext cx="19145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2" descr="gnom2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4500563"/>
            <a:ext cx="2214562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gnom2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67075" y="4979988"/>
            <a:ext cx="2968625" cy="1749425"/>
          </a:xfrm>
          <a:prstGeom prst="rect">
            <a:avLst/>
          </a:prstGeom>
          <a:noFill/>
        </p:spPr>
      </p:pic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1547813" y="2852738"/>
            <a:ext cx="64801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В гостях </a:t>
            </a:r>
            <a:br>
              <a:rPr lang="ru-RU"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ru-RU"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у сказки</a:t>
            </a:r>
          </a:p>
        </p:txBody>
      </p:sp>
      <p:pic>
        <p:nvPicPr>
          <p:cNvPr id="13326" name="Picture 14" descr="gens1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000500" y="2989263"/>
            <a:ext cx="1524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Понедельник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749300"/>
          </a:xfrm>
        </p:spPr>
        <p:txBody>
          <a:bodyPr/>
          <a:lstStyle/>
          <a:p>
            <a:r>
              <a:rPr lang="ru-RU" smtClean="0"/>
              <a:t>Сколько всего цветов?</a:t>
            </a:r>
          </a:p>
        </p:txBody>
      </p:sp>
      <p:pic>
        <p:nvPicPr>
          <p:cNvPr id="14341" name="Picture 5" descr="gnom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4214813"/>
            <a:ext cx="2711450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2320925" y="2779713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2249488" y="3213100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2681288" y="2924175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3617913" y="3500438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4913313" y="3429000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4697413" y="3068638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5346700" y="2924175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6569075" y="3429000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5418138" y="3284538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4984750" y="2852738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2033588" y="2924175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2609850" y="3429000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6932613" y="3213100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59" name="Oval 23"/>
          <p:cNvSpPr>
            <a:spLocks noChangeArrowheads="1"/>
          </p:cNvSpPr>
          <p:nvPr/>
        </p:nvSpPr>
        <p:spPr bwMode="auto">
          <a:xfrm>
            <a:off x="6137275" y="2852738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6065838" y="3429000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61" name="Oval 25"/>
          <p:cNvSpPr>
            <a:spLocks noChangeArrowheads="1"/>
          </p:cNvSpPr>
          <p:nvPr/>
        </p:nvSpPr>
        <p:spPr bwMode="auto">
          <a:xfrm>
            <a:off x="6569075" y="2924175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1673225" y="2492375"/>
            <a:ext cx="1295400" cy="158432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3095625" y="2492375"/>
            <a:ext cx="1295400" cy="158432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66" name="Oval 30"/>
          <p:cNvSpPr>
            <a:spLocks noChangeArrowheads="1"/>
          </p:cNvSpPr>
          <p:nvPr/>
        </p:nvSpPr>
        <p:spPr bwMode="auto">
          <a:xfrm>
            <a:off x="4518025" y="2492375"/>
            <a:ext cx="1295400" cy="158432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67" name="Oval 31"/>
          <p:cNvSpPr>
            <a:spLocks noChangeArrowheads="1"/>
          </p:cNvSpPr>
          <p:nvPr/>
        </p:nvSpPr>
        <p:spPr bwMode="auto">
          <a:xfrm>
            <a:off x="5940425" y="2492375"/>
            <a:ext cx="1295400" cy="158432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69" name="Oval 33"/>
          <p:cNvSpPr>
            <a:spLocks noChangeArrowheads="1"/>
          </p:cNvSpPr>
          <p:nvPr/>
        </p:nvSpPr>
        <p:spPr bwMode="auto">
          <a:xfrm>
            <a:off x="3257550" y="3140075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70" name="Oval 34"/>
          <p:cNvSpPr>
            <a:spLocks noChangeArrowheads="1"/>
          </p:cNvSpPr>
          <p:nvPr/>
        </p:nvSpPr>
        <p:spPr bwMode="auto">
          <a:xfrm>
            <a:off x="3976688" y="3355975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71" name="Oval 35"/>
          <p:cNvSpPr>
            <a:spLocks noChangeArrowheads="1"/>
          </p:cNvSpPr>
          <p:nvPr/>
        </p:nvSpPr>
        <p:spPr bwMode="auto">
          <a:xfrm>
            <a:off x="3976688" y="2997200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72" name="Oval 36"/>
          <p:cNvSpPr>
            <a:spLocks noChangeArrowheads="1"/>
          </p:cNvSpPr>
          <p:nvPr/>
        </p:nvSpPr>
        <p:spPr bwMode="auto">
          <a:xfrm>
            <a:off x="3544888" y="2852738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1071563" y="4857750"/>
            <a:ext cx="82296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5 + 5+ 5+ 5 + 5 = 25 (ц</a:t>
            </a:r>
            <a:r>
              <a:rPr lang="ru-RU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.)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5</a:t>
            </a:r>
            <a:r>
              <a:rPr lang="ru-RU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х5=25 (ц.)</a:t>
            </a:r>
            <a:endParaRPr lang="ru-RU" sz="3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4374" name="Oval 38"/>
          <p:cNvSpPr>
            <a:spLocks noChangeArrowheads="1"/>
          </p:cNvSpPr>
          <p:nvPr/>
        </p:nvSpPr>
        <p:spPr bwMode="auto">
          <a:xfrm>
            <a:off x="1039813" y="3429000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75" name="Oval 39"/>
          <p:cNvSpPr>
            <a:spLocks noChangeArrowheads="1"/>
          </p:cNvSpPr>
          <p:nvPr/>
        </p:nvSpPr>
        <p:spPr bwMode="auto">
          <a:xfrm>
            <a:off x="1403350" y="3213100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76" name="Oval 40"/>
          <p:cNvSpPr>
            <a:spLocks noChangeArrowheads="1"/>
          </p:cNvSpPr>
          <p:nvPr/>
        </p:nvSpPr>
        <p:spPr bwMode="auto">
          <a:xfrm>
            <a:off x="608013" y="2852738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77" name="Oval 41"/>
          <p:cNvSpPr>
            <a:spLocks noChangeArrowheads="1"/>
          </p:cNvSpPr>
          <p:nvPr/>
        </p:nvSpPr>
        <p:spPr bwMode="auto">
          <a:xfrm>
            <a:off x="536575" y="3429000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78" name="Oval 42"/>
          <p:cNvSpPr>
            <a:spLocks noChangeArrowheads="1"/>
          </p:cNvSpPr>
          <p:nvPr/>
        </p:nvSpPr>
        <p:spPr bwMode="auto">
          <a:xfrm>
            <a:off x="1039813" y="2924175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250825" y="2492375"/>
            <a:ext cx="1295400" cy="158432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  <p:bldP spid="14356" grpId="0" animBg="1"/>
      <p:bldP spid="14358" grpId="0" animBg="1"/>
      <p:bldP spid="14359" grpId="0" animBg="1"/>
      <p:bldP spid="14360" grpId="0" animBg="1"/>
      <p:bldP spid="14361" grpId="0" animBg="1"/>
      <p:bldP spid="14364" grpId="0" animBg="1"/>
      <p:bldP spid="14365" grpId="0" animBg="1"/>
      <p:bldP spid="14366" grpId="0" animBg="1"/>
      <p:bldP spid="14367" grpId="0" animBg="1"/>
      <p:bldP spid="14369" grpId="0" animBg="1"/>
      <p:bldP spid="14370" grpId="0" animBg="1"/>
      <p:bldP spid="14371" grpId="0" animBg="1"/>
      <p:bldP spid="14372" grpId="0" animBg="1"/>
      <p:bldP spid="14373" grpId="0"/>
      <p:bldP spid="14374" grpId="0" animBg="1"/>
      <p:bldP spid="14375" grpId="0" animBg="1"/>
      <p:bldP spid="14376" grpId="0" animBg="1"/>
      <p:bldP spid="14377" grpId="0" animBg="1"/>
      <p:bldP spid="14378" grpId="0" animBg="1"/>
      <p:bldP spid="143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Вторник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700338" y="1700213"/>
            <a:ext cx="5745162" cy="820737"/>
          </a:xfrm>
        </p:spPr>
        <p:txBody>
          <a:bodyPr/>
          <a:lstStyle/>
          <a:p>
            <a:r>
              <a:rPr lang="ru-RU" smtClean="0"/>
              <a:t>Сколько всего поленьев?</a:t>
            </a:r>
          </a:p>
        </p:txBody>
      </p:sp>
      <p:pic>
        <p:nvPicPr>
          <p:cNvPr id="18436" name="Picture 4" descr="gnom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30175"/>
            <a:ext cx="1928813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AutoShape 7"/>
          <p:cNvSpPr>
            <a:spLocks noChangeArrowheads="1"/>
          </p:cNvSpPr>
          <p:nvPr/>
        </p:nvSpPr>
        <p:spPr bwMode="auto">
          <a:xfrm flipH="1">
            <a:off x="1763713" y="4283075"/>
            <a:ext cx="792162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 flipH="1">
            <a:off x="1763713" y="3830638"/>
            <a:ext cx="792162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 flipH="1">
            <a:off x="1763713" y="3376613"/>
            <a:ext cx="792162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 flipH="1">
            <a:off x="1763713" y="2924175"/>
            <a:ext cx="792162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 flipH="1">
            <a:off x="323850" y="4283075"/>
            <a:ext cx="792163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 flipH="1">
            <a:off x="323850" y="3830638"/>
            <a:ext cx="792163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45" name="AutoShape 13"/>
          <p:cNvSpPr>
            <a:spLocks noChangeArrowheads="1"/>
          </p:cNvSpPr>
          <p:nvPr/>
        </p:nvSpPr>
        <p:spPr bwMode="auto">
          <a:xfrm flipH="1">
            <a:off x="323850" y="3376613"/>
            <a:ext cx="792163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 flipH="1">
            <a:off x="323850" y="2924175"/>
            <a:ext cx="792163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47" name="AutoShape 15"/>
          <p:cNvSpPr>
            <a:spLocks noChangeArrowheads="1"/>
          </p:cNvSpPr>
          <p:nvPr/>
        </p:nvSpPr>
        <p:spPr bwMode="auto">
          <a:xfrm flipH="1">
            <a:off x="4572000" y="4283075"/>
            <a:ext cx="792163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48" name="AutoShape 16"/>
          <p:cNvSpPr>
            <a:spLocks noChangeArrowheads="1"/>
          </p:cNvSpPr>
          <p:nvPr/>
        </p:nvSpPr>
        <p:spPr bwMode="auto">
          <a:xfrm flipH="1">
            <a:off x="4572000" y="3830638"/>
            <a:ext cx="792163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 flipH="1">
            <a:off x="4572000" y="3376613"/>
            <a:ext cx="792163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 flipH="1">
            <a:off x="4572000" y="2924175"/>
            <a:ext cx="792163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 flipH="1">
            <a:off x="3132138" y="4283075"/>
            <a:ext cx="792162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52" name="AutoShape 20"/>
          <p:cNvSpPr>
            <a:spLocks noChangeArrowheads="1"/>
          </p:cNvSpPr>
          <p:nvPr/>
        </p:nvSpPr>
        <p:spPr bwMode="auto">
          <a:xfrm flipH="1">
            <a:off x="3132138" y="3830638"/>
            <a:ext cx="792162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53" name="AutoShape 21"/>
          <p:cNvSpPr>
            <a:spLocks noChangeArrowheads="1"/>
          </p:cNvSpPr>
          <p:nvPr/>
        </p:nvSpPr>
        <p:spPr bwMode="auto">
          <a:xfrm flipH="1">
            <a:off x="3132138" y="3376613"/>
            <a:ext cx="792162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54" name="AutoShape 22"/>
          <p:cNvSpPr>
            <a:spLocks noChangeArrowheads="1"/>
          </p:cNvSpPr>
          <p:nvPr/>
        </p:nvSpPr>
        <p:spPr bwMode="auto">
          <a:xfrm flipH="1">
            <a:off x="3132138" y="2924175"/>
            <a:ext cx="792162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55" name="AutoShape 23"/>
          <p:cNvSpPr>
            <a:spLocks noChangeArrowheads="1"/>
          </p:cNvSpPr>
          <p:nvPr/>
        </p:nvSpPr>
        <p:spPr bwMode="auto">
          <a:xfrm flipH="1">
            <a:off x="7451725" y="4283075"/>
            <a:ext cx="792163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56" name="AutoShape 24"/>
          <p:cNvSpPr>
            <a:spLocks noChangeArrowheads="1"/>
          </p:cNvSpPr>
          <p:nvPr/>
        </p:nvSpPr>
        <p:spPr bwMode="auto">
          <a:xfrm flipH="1">
            <a:off x="7451725" y="3830638"/>
            <a:ext cx="792163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57" name="AutoShape 25"/>
          <p:cNvSpPr>
            <a:spLocks noChangeArrowheads="1"/>
          </p:cNvSpPr>
          <p:nvPr/>
        </p:nvSpPr>
        <p:spPr bwMode="auto">
          <a:xfrm flipH="1">
            <a:off x="7451725" y="3376613"/>
            <a:ext cx="792163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58" name="AutoShape 26"/>
          <p:cNvSpPr>
            <a:spLocks noChangeArrowheads="1"/>
          </p:cNvSpPr>
          <p:nvPr/>
        </p:nvSpPr>
        <p:spPr bwMode="auto">
          <a:xfrm flipH="1">
            <a:off x="7451725" y="2924175"/>
            <a:ext cx="792163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59" name="AutoShape 27"/>
          <p:cNvSpPr>
            <a:spLocks noChangeArrowheads="1"/>
          </p:cNvSpPr>
          <p:nvPr/>
        </p:nvSpPr>
        <p:spPr bwMode="auto">
          <a:xfrm flipH="1">
            <a:off x="6011863" y="4283075"/>
            <a:ext cx="792162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60" name="AutoShape 28"/>
          <p:cNvSpPr>
            <a:spLocks noChangeArrowheads="1"/>
          </p:cNvSpPr>
          <p:nvPr/>
        </p:nvSpPr>
        <p:spPr bwMode="auto">
          <a:xfrm flipH="1">
            <a:off x="6011863" y="3830638"/>
            <a:ext cx="792162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61" name="AutoShape 29"/>
          <p:cNvSpPr>
            <a:spLocks noChangeArrowheads="1"/>
          </p:cNvSpPr>
          <p:nvPr/>
        </p:nvSpPr>
        <p:spPr bwMode="auto">
          <a:xfrm flipH="1">
            <a:off x="6011863" y="3376613"/>
            <a:ext cx="792162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62" name="AutoShape 30"/>
          <p:cNvSpPr>
            <a:spLocks noChangeArrowheads="1"/>
          </p:cNvSpPr>
          <p:nvPr/>
        </p:nvSpPr>
        <p:spPr bwMode="auto">
          <a:xfrm flipH="1">
            <a:off x="6011863" y="2924175"/>
            <a:ext cx="792162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1970088" y="5157788"/>
            <a:ext cx="5745162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4 + 4+ 4+ 4 + 4+ 4 = 24 (п</a:t>
            </a:r>
            <a:r>
              <a:rPr lang="ru-RU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.)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4х6=24 (п.)</a:t>
            </a:r>
            <a:endParaRPr lang="ru-RU" sz="3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9" grpId="0" animBg="1"/>
      <p:bldP spid="18440" grpId="0" animBg="1"/>
      <p:bldP spid="18441" grpId="0" animBg="1"/>
      <p:bldP spid="18442" grpId="0" animBg="1"/>
      <p:bldP spid="18443" grpId="0" animBg="1"/>
      <p:bldP spid="18444" grpId="0" animBg="1"/>
      <p:bldP spid="18445" grpId="0" animBg="1"/>
      <p:bldP spid="18446" grpId="0" animBg="1"/>
      <p:bldP spid="18447" grpId="0" animBg="1"/>
      <p:bldP spid="18448" grpId="0" animBg="1"/>
      <p:bldP spid="18449" grpId="0" animBg="1"/>
      <p:bldP spid="18450" grpId="0" animBg="1"/>
      <p:bldP spid="18451" grpId="0" animBg="1"/>
      <p:bldP spid="18452" grpId="0" animBg="1"/>
      <p:bldP spid="18453" grpId="0" animBg="1"/>
      <p:bldP spid="18454" grpId="0" animBg="1"/>
      <p:bldP spid="18455" grpId="0" animBg="1"/>
      <p:bldP spid="18456" grpId="0" animBg="1"/>
      <p:bldP spid="18457" grpId="0" animBg="1"/>
      <p:bldP spid="18458" grpId="0" animBg="1"/>
      <p:bldP spid="18459" grpId="0" animBg="1"/>
      <p:bldP spid="18460" grpId="0" animBg="1"/>
      <p:bldP spid="18461" grpId="0" animBg="1"/>
      <p:bldP spid="18462" grpId="0" animBg="1"/>
      <p:bldP spid="184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Среда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132856"/>
            <a:ext cx="8229600" cy="1731962"/>
          </a:xfrm>
        </p:spPr>
        <p:txBody>
          <a:bodyPr/>
          <a:lstStyle/>
          <a:p>
            <a:pPr algn="just"/>
            <a:r>
              <a:rPr lang="ru-RU" sz="2400" dirty="0" smtClean="0"/>
              <a:t>Среда решил угостить всех второклассников вишнями. У нас в </a:t>
            </a:r>
            <a:r>
              <a:rPr lang="ru-RU" sz="2400" dirty="0" smtClean="0"/>
              <a:t>классе </a:t>
            </a:r>
            <a:r>
              <a:rPr lang="ru-RU" sz="2400" dirty="0" smtClean="0"/>
              <a:t>их </a:t>
            </a:r>
            <a:r>
              <a:rPr lang="ru-RU" sz="2400" dirty="0" smtClean="0"/>
              <a:t>24 человека.</a:t>
            </a:r>
            <a:r>
              <a:rPr lang="ru-RU" sz="2400" dirty="0"/>
              <a:t> </a:t>
            </a:r>
            <a:r>
              <a:rPr lang="ru-RU" sz="2400" dirty="0" smtClean="0"/>
              <a:t>Каждому </a:t>
            </a:r>
            <a:r>
              <a:rPr lang="ru-RU" sz="2400" dirty="0" smtClean="0"/>
              <a:t>из вас он приготовил по </a:t>
            </a:r>
            <a:r>
              <a:rPr lang="ru-RU" sz="2400" dirty="0" smtClean="0"/>
              <a:t>1 </a:t>
            </a:r>
            <a:r>
              <a:rPr lang="ru-RU" sz="2400" dirty="0" smtClean="0"/>
              <a:t>вишни. Сколько вишен он собрал</a:t>
            </a:r>
            <a:r>
              <a:rPr lang="ru-RU" sz="2400" dirty="0" smtClean="0"/>
              <a:t>?</a:t>
            </a:r>
            <a:endParaRPr lang="ru-RU" sz="2400" dirty="0" smtClean="0"/>
          </a:p>
          <a:p>
            <a:endParaRPr lang="ru-RU" dirty="0" smtClean="0"/>
          </a:p>
        </p:txBody>
      </p:sp>
      <p:pic>
        <p:nvPicPr>
          <p:cNvPr id="15376" name="Picture 16" descr="gnom01_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05900" y="2565400"/>
            <a:ext cx="186372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Расставь на свои места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902633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Первое слагаемое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2867744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сумма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142182" y="2406079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Первый множитель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2824" y="3409932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произведение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16016" y="3975447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Второе слагаемое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475656" y="4941168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Второй множитель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9877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Расставь на свои места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36429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Первое слагаемое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76256" y="2364537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сумма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457799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Первый множитель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444208" y="4457797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произведение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491880" y="236429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Второе слагаемое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4457798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Второй множитель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5634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64</TotalTime>
  <Words>325</Words>
  <Application>Microsoft Office PowerPoint</Application>
  <PresentationFormat>Экран (4:3)</PresentationFormat>
  <Paragraphs>91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Тема1</vt:lpstr>
      <vt:lpstr>Урок по математике.   2 класс</vt:lpstr>
      <vt:lpstr>Презентация PowerPoint</vt:lpstr>
      <vt:lpstr>Презентация PowerPoint</vt:lpstr>
      <vt:lpstr>Презентация PowerPoint</vt:lpstr>
      <vt:lpstr>Понедельник</vt:lpstr>
      <vt:lpstr>Вторник</vt:lpstr>
      <vt:lpstr>Среда</vt:lpstr>
      <vt:lpstr>Расставь на свои места</vt:lpstr>
      <vt:lpstr>Расставь на свои места</vt:lpstr>
      <vt:lpstr>Расставь на свои места</vt:lpstr>
      <vt:lpstr>Тема урока   «Компоненты действия умножения»</vt:lpstr>
      <vt:lpstr>Цели и задачи урока:</vt:lpstr>
      <vt:lpstr>Четверг -Замените сумму умножением. Назовите компоненты умножения.</vt:lpstr>
      <vt:lpstr>Физкульт.минутка</vt:lpstr>
      <vt:lpstr>Пятница</vt:lpstr>
      <vt:lpstr>Суббота</vt:lpstr>
      <vt:lpstr>Воскресенье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ЦО №1884</cp:lastModifiedBy>
  <cp:revision>10</cp:revision>
  <dcterms:created xsi:type="dcterms:W3CDTF">2012-11-27T19:34:06Z</dcterms:created>
  <dcterms:modified xsi:type="dcterms:W3CDTF">2014-03-18T12:43:35Z</dcterms:modified>
</cp:coreProperties>
</file>