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5" r:id="rId6"/>
    <p:sldId id="267" r:id="rId7"/>
    <p:sldId id="266" r:id="rId8"/>
    <p:sldId id="269" r:id="rId9"/>
    <p:sldId id="268" r:id="rId10"/>
    <p:sldId id="271" r:id="rId11"/>
    <p:sldId id="270" r:id="rId12"/>
    <p:sldId id="273" r:id="rId13"/>
    <p:sldId id="272" r:id="rId14"/>
    <p:sldId id="275" r:id="rId15"/>
    <p:sldId id="274" r:id="rId16"/>
    <p:sldId id="277" r:id="rId17"/>
    <p:sldId id="278" r:id="rId18"/>
    <p:sldId id="276" r:id="rId19"/>
    <p:sldId id="279" r:id="rId20"/>
    <p:sldId id="260" r:id="rId21"/>
    <p:sldId id="259" r:id="rId22"/>
    <p:sldId id="264" r:id="rId23"/>
    <p:sldId id="26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488A-7517-4AB3-94B6-E3BEB2BEF38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9078-4A49-4BEA-A15F-62A88BBFC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488A-7517-4AB3-94B6-E3BEB2BEF38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9078-4A49-4BEA-A15F-62A88BBFC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488A-7517-4AB3-94B6-E3BEB2BEF38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9078-4A49-4BEA-A15F-62A88BBFC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488A-7517-4AB3-94B6-E3BEB2BEF38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9078-4A49-4BEA-A15F-62A88BBFC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488A-7517-4AB3-94B6-E3BEB2BEF38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9078-4A49-4BEA-A15F-62A88BBFC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488A-7517-4AB3-94B6-E3BEB2BEF38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9078-4A49-4BEA-A15F-62A88BBFC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488A-7517-4AB3-94B6-E3BEB2BEF38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9078-4A49-4BEA-A15F-62A88BBFC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488A-7517-4AB3-94B6-E3BEB2BEF38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9078-4A49-4BEA-A15F-62A88BBFC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488A-7517-4AB3-94B6-E3BEB2BEF38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9078-4A49-4BEA-A15F-62A88BBFC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488A-7517-4AB3-94B6-E3BEB2BEF38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9078-4A49-4BEA-A15F-62A88BBFC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488A-7517-4AB3-94B6-E3BEB2BEF38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9078-4A49-4BEA-A15F-62A88BBFC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5488A-7517-4AB3-94B6-E3BEB2BEF38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F9078-4A49-4BEA-A15F-62A88BBFC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Bookman Old Style" pitchFamily="18" charset="0"/>
              </a:rPr>
              <a:t>Математика.</a:t>
            </a:r>
            <a:br>
              <a:rPr lang="ru-RU" sz="4800" b="1" dirty="0" smtClean="0">
                <a:latin typeface="Bookman Old Style" pitchFamily="18" charset="0"/>
              </a:rPr>
            </a:br>
            <a:r>
              <a:rPr lang="ru-RU" sz="4800" b="1" dirty="0" smtClean="0">
                <a:latin typeface="Bookman Old Style" pitchFamily="18" charset="0"/>
              </a:rPr>
              <a:t>Тема:</a:t>
            </a:r>
            <a:br>
              <a:rPr lang="ru-RU" sz="4800" b="1" dirty="0" smtClean="0">
                <a:latin typeface="Bookman Old Style" pitchFamily="18" charset="0"/>
              </a:rPr>
            </a:br>
            <a:r>
              <a:rPr lang="ru-RU" sz="4800" b="1" dirty="0" smtClean="0">
                <a:latin typeface="Bookman Old Style" pitchFamily="18" charset="0"/>
              </a:rPr>
              <a:t>«Арифметические действия над числами»</a:t>
            </a:r>
            <a:endParaRPr lang="ru-RU" sz="4800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571868" y="1785926"/>
            <a:ext cx="22172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3009</a:t>
            </a:r>
            <a:endParaRPr lang="ru-RU" sz="6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2714620"/>
            <a:ext cx="12009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46</a:t>
            </a:r>
            <a:endParaRPr lang="ru-RU" sz="6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71868" y="3000372"/>
            <a:ext cx="24288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________</a:t>
            </a:r>
            <a:endParaRPr lang="ru-RU" sz="4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143240" y="3571876"/>
            <a:ext cx="27254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18054</a:t>
            </a:r>
            <a:endParaRPr lang="ru-RU" sz="6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643438" y="4357694"/>
            <a:ext cx="69281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6</a:t>
            </a:r>
            <a:endParaRPr lang="ru-RU" sz="6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143240" y="2571744"/>
            <a:ext cx="3939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err="1" smtClean="0">
                <a:latin typeface="Bookman Old Style" pitchFamily="18" charset="0"/>
              </a:rPr>
              <a:t>х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571868" y="1785926"/>
            <a:ext cx="22172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3009</a:t>
            </a:r>
            <a:endParaRPr lang="ru-RU" sz="6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2714620"/>
            <a:ext cx="12009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46</a:t>
            </a:r>
            <a:endParaRPr lang="ru-RU" sz="6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71868" y="3000372"/>
            <a:ext cx="24288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________</a:t>
            </a:r>
            <a:endParaRPr lang="ru-RU" sz="4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143240" y="3571876"/>
            <a:ext cx="27254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18054</a:t>
            </a:r>
            <a:endParaRPr lang="ru-RU" sz="6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214810" y="4286256"/>
            <a:ext cx="12009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36</a:t>
            </a:r>
            <a:endParaRPr lang="ru-RU" sz="6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143240" y="2571744"/>
            <a:ext cx="3939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err="1" smtClean="0">
                <a:latin typeface="Bookman Old Style" pitchFamily="18" charset="0"/>
              </a:rPr>
              <a:t>х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571868" y="1785926"/>
            <a:ext cx="22172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3009</a:t>
            </a:r>
            <a:endParaRPr lang="ru-RU" sz="6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2714620"/>
            <a:ext cx="12009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46</a:t>
            </a:r>
            <a:endParaRPr lang="ru-RU" sz="6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71868" y="3000372"/>
            <a:ext cx="24288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________</a:t>
            </a:r>
            <a:endParaRPr lang="ru-RU" sz="4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143240" y="3571876"/>
            <a:ext cx="27254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18054</a:t>
            </a:r>
            <a:endParaRPr lang="ru-RU" sz="6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714744" y="4286256"/>
            <a:ext cx="170912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036</a:t>
            </a:r>
            <a:endParaRPr lang="ru-RU" sz="6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143240" y="2571744"/>
            <a:ext cx="3939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err="1" smtClean="0">
                <a:latin typeface="Bookman Old Style" pitchFamily="18" charset="0"/>
              </a:rPr>
              <a:t>х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571868" y="1785926"/>
            <a:ext cx="22172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3009</a:t>
            </a:r>
            <a:endParaRPr lang="ru-RU" sz="6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2714620"/>
            <a:ext cx="12009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46</a:t>
            </a:r>
            <a:endParaRPr lang="ru-RU" sz="6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71868" y="3000372"/>
            <a:ext cx="24288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________</a:t>
            </a:r>
            <a:endParaRPr lang="ru-RU" sz="4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143240" y="3571876"/>
            <a:ext cx="27254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18054</a:t>
            </a:r>
            <a:endParaRPr lang="ru-RU" sz="6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4643446"/>
            <a:ext cx="35004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_____________</a:t>
            </a:r>
            <a:endParaRPr lang="ru-RU" sz="4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643174" y="4286256"/>
            <a:ext cx="27254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12036</a:t>
            </a:r>
            <a:endParaRPr lang="ru-RU" sz="6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357422" y="3857628"/>
            <a:ext cx="5533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atin typeface="Bookman Old Style" pitchFamily="18" charset="0"/>
              </a:rPr>
              <a:t>+</a:t>
            </a:r>
            <a:endParaRPr lang="ru-RU" sz="4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143240" y="2571744"/>
            <a:ext cx="3939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err="1" smtClean="0">
                <a:latin typeface="Bookman Old Style" pitchFamily="18" charset="0"/>
              </a:rPr>
              <a:t>х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571868" y="1785926"/>
            <a:ext cx="22172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3009</a:t>
            </a:r>
            <a:endParaRPr lang="ru-RU" sz="6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2714620"/>
            <a:ext cx="12009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46</a:t>
            </a:r>
            <a:endParaRPr lang="ru-RU" sz="6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71868" y="3000372"/>
            <a:ext cx="24288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________</a:t>
            </a:r>
            <a:endParaRPr lang="ru-RU" sz="4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143240" y="3571876"/>
            <a:ext cx="27254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18054</a:t>
            </a:r>
            <a:endParaRPr lang="ru-RU" sz="6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4643446"/>
            <a:ext cx="35004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_____________</a:t>
            </a:r>
            <a:endParaRPr lang="ru-RU" sz="4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643174" y="4286256"/>
            <a:ext cx="27254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12036</a:t>
            </a:r>
            <a:endParaRPr lang="ru-RU" sz="6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357422" y="3857628"/>
            <a:ext cx="5533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atin typeface="Bookman Old Style" pitchFamily="18" charset="0"/>
              </a:rPr>
              <a:t>+</a:t>
            </a:r>
            <a:endParaRPr lang="ru-RU" sz="4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143504" y="5214950"/>
            <a:ext cx="69281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4</a:t>
            </a:r>
            <a:endParaRPr lang="ru-RU" sz="6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143240" y="2571744"/>
            <a:ext cx="3939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err="1" smtClean="0">
                <a:latin typeface="Bookman Old Style" pitchFamily="18" charset="0"/>
              </a:rPr>
              <a:t>х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571868" y="1785926"/>
            <a:ext cx="22172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3009</a:t>
            </a:r>
            <a:endParaRPr lang="ru-RU" sz="6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2714620"/>
            <a:ext cx="12009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46</a:t>
            </a:r>
            <a:endParaRPr lang="ru-RU" sz="6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71868" y="3000372"/>
            <a:ext cx="24288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________</a:t>
            </a:r>
            <a:endParaRPr lang="ru-RU" sz="4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143240" y="3571876"/>
            <a:ext cx="27254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18054</a:t>
            </a:r>
            <a:endParaRPr lang="ru-RU" sz="6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4643446"/>
            <a:ext cx="35004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_____________</a:t>
            </a:r>
            <a:endParaRPr lang="ru-RU" sz="4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643174" y="4286256"/>
            <a:ext cx="27254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12036</a:t>
            </a:r>
            <a:endParaRPr lang="ru-RU" sz="6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357422" y="3857628"/>
            <a:ext cx="5533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atin typeface="Bookman Old Style" pitchFamily="18" charset="0"/>
              </a:rPr>
              <a:t>+</a:t>
            </a:r>
            <a:endParaRPr lang="ru-RU" sz="4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643438" y="5143512"/>
            <a:ext cx="12009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14</a:t>
            </a:r>
            <a:endParaRPr lang="ru-RU" sz="6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143240" y="2571744"/>
            <a:ext cx="3939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err="1" smtClean="0">
                <a:latin typeface="Bookman Old Style" pitchFamily="18" charset="0"/>
              </a:rPr>
              <a:t>х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571868" y="1785926"/>
            <a:ext cx="22172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3009</a:t>
            </a:r>
            <a:endParaRPr lang="ru-RU" sz="6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2714620"/>
            <a:ext cx="12009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46</a:t>
            </a:r>
            <a:endParaRPr lang="ru-RU" sz="6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71868" y="3000372"/>
            <a:ext cx="24288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________</a:t>
            </a:r>
            <a:endParaRPr lang="ru-RU" sz="4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143240" y="3571876"/>
            <a:ext cx="27254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18054</a:t>
            </a:r>
            <a:endParaRPr lang="ru-RU" sz="6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4643446"/>
            <a:ext cx="35004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_____________</a:t>
            </a:r>
            <a:endParaRPr lang="ru-RU" sz="4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643174" y="4286256"/>
            <a:ext cx="27254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12036</a:t>
            </a:r>
            <a:endParaRPr lang="ru-RU" sz="6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357422" y="3857628"/>
            <a:ext cx="5533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atin typeface="Bookman Old Style" pitchFamily="18" charset="0"/>
              </a:rPr>
              <a:t>+</a:t>
            </a:r>
            <a:endParaRPr lang="ru-RU" sz="4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143372" y="5143512"/>
            <a:ext cx="170912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414</a:t>
            </a:r>
            <a:endParaRPr lang="ru-RU" sz="6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143240" y="2571744"/>
            <a:ext cx="3939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err="1" smtClean="0">
                <a:latin typeface="Bookman Old Style" pitchFamily="18" charset="0"/>
              </a:rPr>
              <a:t>х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571868" y="1785926"/>
            <a:ext cx="22172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3009</a:t>
            </a:r>
            <a:endParaRPr lang="ru-RU" sz="6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2714620"/>
            <a:ext cx="12009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46</a:t>
            </a:r>
            <a:endParaRPr lang="ru-RU" sz="6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71868" y="3000372"/>
            <a:ext cx="24288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________</a:t>
            </a:r>
            <a:endParaRPr lang="ru-RU" sz="4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143240" y="3571876"/>
            <a:ext cx="27254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18054</a:t>
            </a:r>
            <a:endParaRPr lang="ru-RU" sz="6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4643446"/>
            <a:ext cx="35004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_____________</a:t>
            </a:r>
            <a:endParaRPr lang="ru-RU" sz="4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643174" y="4286256"/>
            <a:ext cx="27254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12036</a:t>
            </a:r>
            <a:endParaRPr lang="ru-RU" sz="6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357422" y="3857628"/>
            <a:ext cx="5533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atin typeface="Bookman Old Style" pitchFamily="18" charset="0"/>
              </a:rPr>
              <a:t>+</a:t>
            </a:r>
            <a:endParaRPr lang="ru-RU" sz="4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643306" y="5072074"/>
            <a:ext cx="22172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8414</a:t>
            </a:r>
            <a:endParaRPr lang="ru-RU" sz="6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143240" y="2571744"/>
            <a:ext cx="3939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err="1" smtClean="0">
                <a:latin typeface="Bookman Old Style" pitchFamily="18" charset="0"/>
              </a:rPr>
              <a:t>х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571868" y="1785926"/>
            <a:ext cx="22172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3009</a:t>
            </a:r>
            <a:endParaRPr lang="ru-RU" sz="6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2714620"/>
            <a:ext cx="12009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46</a:t>
            </a:r>
            <a:endParaRPr lang="ru-RU" sz="6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71868" y="3000372"/>
            <a:ext cx="24288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________</a:t>
            </a:r>
            <a:endParaRPr lang="ru-RU" sz="4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143240" y="3571876"/>
            <a:ext cx="27254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18054</a:t>
            </a:r>
            <a:endParaRPr lang="ru-RU" sz="6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4643446"/>
            <a:ext cx="35004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_____________</a:t>
            </a:r>
            <a:endParaRPr lang="ru-RU" sz="4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643174" y="4286256"/>
            <a:ext cx="27254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12036</a:t>
            </a:r>
            <a:endParaRPr lang="ru-RU" sz="6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357422" y="3857628"/>
            <a:ext cx="5533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atin typeface="Bookman Old Style" pitchFamily="18" charset="0"/>
              </a:rPr>
              <a:t>+</a:t>
            </a:r>
            <a:endParaRPr lang="ru-RU" sz="4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071802" y="5143512"/>
            <a:ext cx="27254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38414</a:t>
            </a:r>
            <a:endParaRPr lang="ru-RU" sz="6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143240" y="2571744"/>
            <a:ext cx="3939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err="1" smtClean="0">
                <a:latin typeface="Bookman Old Style" pitchFamily="18" charset="0"/>
              </a:rPr>
              <a:t>х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571868" y="1785926"/>
            <a:ext cx="22172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3009</a:t>
            </a:r>
            <a:endParaRPr lang="ru-RU" sz="6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2714620"/>
            <a:ext cx="12009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46</a:t>
            </a:r>
            <a:endParaRPr lang="ru-RU" sz="6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71868" y="3000372"/>
            <a:ext cx="24288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________</a:t>
            </a:r>
            <a:endParaRPr lang="ru-RU" sz="4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143240" y="3571876"/>
            <a:ext cx="27254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18054</a:t>
            </a:r>
            <a:endParaRPr lang="ru-RU" sz="6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4643446"/>
            <a:ext cx="35004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_____________</a:t>
            </a:r>
            <a:endParaRPr lang="ru-RU" sz="4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643174" y="4286256"/>
            <a:ext cx="27254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12036</a:t>
            </a:r>
            <a:endParaRPr lang="ru-RU" sz="6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357422" y="3857628"/>
            <a:ext cx="5533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atin typeface="Bookman Old Style" pitchFamily="18" charset="0"/>
              </a:rPr>
              <a:t>+</a:t>
            </a:r>
            <a:endParaRPr lang="ru-RU" sz="4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643174" y="5143512"/>
            <a:ext cx="323357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138414</a:t>
            </a:r>
            <a:endParaRPr lang="ru-RU" sz="6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143240" y="2571744"/>
            <a:ext cx="3939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err="1" smtClean="0">
                <a:latin typeface="Bookman Old Style" pitchFamily="18" charset="0"/>
              </a:rPr>
              <a:t>х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http://kartinks.ucoz.ru/_ph/14/5927375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976824"/>
            <a:ext cx="2000264" cy="1666886"/>
          </a:xfrm>
          <a:prstGeom prst="rect">
            <a:avLst/>
          </a:prstGeom>
          <a:noFill/>
        </p:spPr>
      </p:pic>
      <p:pic>
        <p:nvPicPr>
          <p:cNvPr id="32774" name="Picture 6" descr="http://shkolazhizni.ru/img/content/i64/6458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286124"/>
            <a:ext cx="1971689" cy="1643074"/>
          </a:xfrm>
          <a:prstGeom prst="rect">
            <a:avLst/>
          </a:prstGeom>
          <a:noFill/>
        </p:spPr>
      </p:pic>
      <p:pic>
        <p:nvPicPr>
          <p:cNvPr id="32776" name="Picture 8" descr="http://s014.radikal.ru/i328/1102/b9/2b32316235b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785926"/>
            <a:ext cx="2260895" cy="1285884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Bookman Old Style" pitchFamily="18" charset="0"/>
              </a:rPr>
              <a:t>Оцени своё настроение в начале урока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00298" y="2000240"/>
            <a:ext cx="6229336" cy="928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Хорошее, радостное.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571736" y="3500438"/>
            <a:ext cx="6229336" cy="928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Я немного сомневаюсь. 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285984" y="5286388"/>
            <a:ext cx="6643734" cy="9286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Мне немного тревожно.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14282" y="3857628"/>
            <a:ext cx="842968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3 уровень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Составь уравнение и реши его: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Частное чисел у и 36 увеличили в 40 раз и получилось 16240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4143372" y="2000240"/>
            <a:ext cx="450059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 уровень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х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2800" b="1" dirty="0" smtClean="0">
                <a:latin typeface="Bookman Old Style" pitchFamily="18" charset="0"/>
              </a:rPr>
              <a:t>•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20 : 24 = 305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85720" y="214290"/>
            <a:ext cx="428628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1 уровень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х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2800" b="1" dirty="0" smtClean="0">
                <a:latin typeface="Bookman Old Style" pitchFamily="18" charset="0"/>
              </a:rPr>
              <a:t>•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90  = 45</a:t>
            </a:r>
            <a:r>
              <a:rPr lang="ru-RU" sz="2800" b="1" dirty="0" smtClean="0">
                <a:latin typeface="Bookman Old Style" pitchFamily="18" charset="0"/>
              </a:rPr>
              <a:t> •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12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 smtClean="0">
                <a:latin typeface="Bookman Old Style" pitchFamily="18" charset="0"/>
              </a:rPr>
              <a:t>Задача.</a:t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100" b="1" dirty="0" smtClean="0">
                <a:latin typeface="Bookman Old Style" pitchFamily="18" charset="0"/>
              </a:rPr>
              <a:t>Из двух посёлков, расстояние между которыми 100 км, в разных направлениях выехали две машины. Скорость первой машины 60 км/ч, скорость второй машины 70 км/ч. Какое расстояние будет между автомобилями через 3 часа?</a:t>
            </a:r>
            <a:r>
              <a:rPr lang="ru-RU" sz="3200" b="1" dirty="0" smtClean="0">
                <a:latin typeface="Bookman Old Style" pitchFamily="18" charset="0"/>
              </a:rPr>
              <a:t/>
            </a:r>
            <a:br>
              <a:rPr lang="ru-RU" sz="3200" b="1" dirty="0" smtClean="0">
                <a:latin typeface="Bookman Old Style" pitchFamily="18" charset="0"/>
              </a:rPr>
            </a:br>
            <a:r>
              <a:rPr lang="ru-RU" sz="3200" b="1" dirty="0" smtClean="0">
                <a:latin typeface="Bookman Old Style" pitchFamily="18" charset="0"/>
              </a:rPr>
              <a:t/>
            </a:r>
            <a:br>
              <a:rPr lang="ru-RU" sz="3200" b="1" dirty="0" smtClean="0">
                <a:latin typeface="Bookman Old Style" pitchFamily="18" charset="0"/>
              </a:rPr>
            </a:br>
            <a:r>
              <a:rPr lang="ru-RU" sz="3200" b="1" dirty="0" smtClean="0">
                <a:latin typeface="Bookman Old Style" pitchFamily="18" charset="0"/>
              </a:rPr>
              <a:t/>
            </a:r>
            <a:br>
              <a:rPr lang="ru-RU" sz="3200" b="1" dirty="0" smtClean="0">
                <a:latin typeface="Bookman Old Style" pitchFamily="18" charset="0"/>
              </a:rPr>
            </a:br>
            <a:r>
              <a:rPr lang="ru-RU" sz="3200" b="1" dirty="0" smtClean="0">
                <a:latin typeface="Bookman Old Style" pitchFamily="18" charset="0"/>
              </a:rPr>
              <a:t/>
            </a:r>
            <a:br>
              <a:rPr lang="ru-RU" sz="3200" b="1" dirty="0" smtClean="0">
                <a:latin typeface="Bookman Old Style" pitchFamily="18" charset="0"/>
              </a:rPr>
            </a:br>
            <a:r>
              <a:rPr lang="ru-RU" sz="3200" b="1" dirty="0">
                <a:latin typeface="Bookman Old Style" pitchFamily="18" charset="0"/>
              </a:rPr>
              <a:t/>
            </a:r>
            <a:br>
              <a:rPr lang="ru-RU" sz="3200" b="1" dirty="0">
                <a:latin typeface="Bookman Old Style" pitchFamily="18" charset="0"/>
              </a:rPr>
            </a:br>
            <a:r>
              <a:rPr lang="ru-RU" sz="3200" b="1" dirty="0" smtClean="0">
                <a:latin typeface="Bookman Old Style" pitchFamily="18" charset="0"/>
              </a:rPr>
              <a:t/>
            </a:r>
            <a:br>
              <a:rPr lang="ru-RU" sz="3200" b="1" dirty="0" smtClean="0">
                <a:latin typeface="Bookman Old Style" pitchFamily="18" charset="0"/>
              </a:rPr>
            </a:br>
            <a:r>
              <a:rPr lang="ru-RU" sz="3200" b="1" dirty="0" smtClean="0">
                <a:latin typeface="Bookman Old Style" pitchFamily="18" charset="0"/>
              </a:rPr>
              <a:t/>
            </a:r>
            <a:br>
              <a:rPr lang="ru-RU" sz="3200" b="1" dirty="0" smtClean="0">
                <a:latin typeface="Bookman Old Style" pitchFamily="18" charset="0"/>
              </a:rPr>
            </a:br>
            <a:r>
              <a:rPr lang="ru-RU" sz="3200" b="1" dirty="0" smtClean="0">
                <a:latin typeface="Bookman Old Style" pitchFamily="18" charset="0"/>
              </a:rPr>
              <a:t> </a:t>
            </a:r>
            <a:endParaRPr lang="ru-RU" sz="4000" b="1" dirty="0">
              <a:latin typeface="Bookman Old Style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357422" y="5000636"/>
            <a:ext cx="421484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Левая круглая скобка 6"/>
          <p:cNvSpPr/>
          <p:nvPr/>
        </p:nvSpPr>
        <p:spPr>
          <a:xfrm rot="16200000">
            <a:off x="4357685" y="3071811"/>
            <a:ext cx="214316" cy="4214842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28992" y="5286388"/>
            <a:ext cx="19591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Bookman Old Style" pitchFamily="18" charset="0"/>
              </a:rPr>
              <a:t>100 км</a:t>
            </a:r>
            <a:endParaRPr lang="ru-RU" sz="36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6572264" y="4572008"/>
            <a:ext cx="214314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>
            <a:off x="1000100" y="4572008"/>
            <a:ext cx="135732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6500826" y="4929198"/>
            <a:ext cx="142876" cy="12858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285984" y="4929198"/>
            <a:ext cx="142876" cy="12858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6357950" y="4786322"/>
            <a:ext cx="4286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2143108" y="4786322"/>
            <a:ext cx="4286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214282" y="3857628"/>
            <a:ext cx="2571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Bookman Old Style" pitchFamily="18" charset="0"/>
              </a:rPr>
              <a:t>60 км/ч</a:t>
            </a:r>
            <a:endParaRPr lang="ru-RU" sz="3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500826" y="3929066"/>
            <a:ext cx="21431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Bookman Old Style" pitchFamily="18" charset="0"/>
              </a:rPr>
              <a:t>7</a:t>
            </a:r>
            <a:r>
              <a:rPr lang="ru-RU" sz="3200" b="1" dirty="0" smtClean="0">
                <a:latin typeface="Bookman Old Style" pitchFamily="18" charset="0"/>
              </a:rPr>
              <a:t>0 км/ч</a:t>
            </a:r>
            <a:endParaRPr lang="ru-RU" sz="3200" dirty="0"/>
          </a:p>
        </p:txBody>
      </p:sp>
      <p:sp>
        <p:nvSpPr>
          <p:cNvPr id="21" name="Левая круглая скобка 20"/>
          <p:cNvSpPr/>
          <p:nvPr/>
        </p:nvSpPr>
        <p:spPr>
          <a:xfrm rot="16200000">
            <a:off x="4536281" y="1678769"/>
            <a:ext cx="714380" cy="7786742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000100" y="5000636"/>
            <a:ext cx="12858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643702" y="5000636"/>
            <a:ext cx="21431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V="1">
            <a:off x="7179487" y="5036355"/>
            <a:ext cx="366714" cy="95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V="1">
            <a:off x="7965305" y="5036355"/>
            <a:ext cx="366714" cy="95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 flipV="1">
            <a:off x="8608247" y="5036355"/>
            <a:ext cx="366714" cy="95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 flipV="1">
            <a:off x="1750199" y="5036355"/>
            <a:ext cx="366714" cy="95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V="1">
            <a:off x="821505" y="5036355"/>
            <a:ext cx="366714" cy="95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 flipV="1">
            <a:off x="1321571" y="5036355"/>
            <a:ext cx="366714" cy="95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3786182" y="6000768"/>
            <a:ext cx="16430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Bookman Old Style" pitchFamily="18" charset="0"/>
              </a:rPr>
              <a:t>? км</a:t>
            </a:r>
            <a:endParaRPr lang="ru-RU" sz="36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latin typeface="Bookman Old Style" pitchFamily="18" charset="0"/>
              </a:rPr>
              <a:t>1) (60+70) • 3 = </a:t>
            </a:r>
            <a:r>
              <a:rPr lang="ru-RU" sz="3600" b="1" dirty="0" smtClean="0">
                <a:latin typeface="Bookman Old Style" pitchFamily="18" charset="0"/>
              </a:rPr>
              <a:t>390 </a:t>
            </a:r>
            <a:r>
              <a:rPr lang="ru-RU" sz="3600" b="1" dirty="0" smtClean="0">
                <a:latin typeface="Bookman Old Style" pitchFamily="18" charset="0"/>
              </a:rPr>
              <a:t>(км)- проедут обе машины за 3 часа</a:t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 smtClean="0">
                <a:latin typeface="Bookman Old Style" pitchFamily="18" charset="0"/>
              </a:rPr>
              <a:t>2) 100 + </a:t>
            </a:r>
            <a:r>
              <a:rPr lang="ru-RU" sz="3600" b="1" dirty="0" smtClean="0">
                <a:latin typeface="Bookman Old Style" pitchFamily="18" charset="0"/>
              </a:rPr>
              <a:t>390 </a:t>
            </a:r>
            <a:r>
              <a:rPr lang="ru-RU" sz="3600" b="1" dirty="0" smtClean="0">
                <a:latin typeface="Bookman Old Style" pitchFamily="18" charset="0"/>
              </a:rPr>
              <a:t>= </a:t>
            </a:r>
            <a:r>
              <a:rPr lang="ru-RU" sz="3600" b="1" dirty="0" smtClean="0">
                <a:latin typeface="Bookman Old Style" pitchFamily="18" charset="0"/>
              </a:rPr>
              <a:t>490 </a:t>
            </a:r>
            <a:r>
              <a:rPr lang="ru-RU" sz="3600" b="1" dirty="0" smtClean="0">
                <a:latin typeface="Bookman Old Style" pitchFamily="18" charset="0"/>
              </a:rPr>
              <a:t>(км) – будет между автомобилями через </a:t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 smtClean="0">
                <a:latin typeface="Bookman Old Style" pitchFamily="18" charset="0"/>
              </a:rPr>
              <a:t>3 часа.</a:t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 smtClean="0">
                <a:latin typeface="Bookman Old Style" pitchFamily="18" charset="0"/>
              </a:rPr>
              <a:t>Ответ: через 3 часа между автомобилями будет </a:t>
            </a:r>
            <a:r>
              <a:rPr lang="ru-RU" sz="3600" b="1" dirty="0" smtClean="0">
                <a:latin typeface="Bookman Old Style" pitchFamily="18" charset="0"/>
              </a:rPr>
              <a:t>490 </a:t>
            </a:r>
            <a:r>
              <a:rPr lang="ru-RU" sz="3600" b="1" dirty="0" smtClean="0">
                <a:latin typeface="Bookman Old Style" pitchFamily="18" charset="0"/>
              </a:rPr>
              <a:t>км.</a:t>
            </a:r>
            <a:endParaRPr lang="ru-RU" sz="3600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http://kartinks.ucoz.ru/_ph/14/5927375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976824"/>
            <a:ext cx="2000264" cy="1666886"/>
          </a:xfrm>
          <a:prstGeom prst="rect">
            <a:avLst/>
          </a:prstGeom>
          <a:noFill/>
        </p:spPr>
      </p:pic>
      <p:pic>
        <p:nvPicPr>
          <p:cNvPr id="32774" name="Picture 6" descr="http://shkolazhizni.ru/img/content/i64/6458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286124"/>
            <a:ext cx="1971689" cy="1643074"/>
          </a:xfrm>
          <a:prstGeom prst="rect">
            <a:avLst/>
          </a:prstGeom>
          <a:noFill/>
        </p:spPr>
      </p:pic>
      <p:pic>
        <p:nvPicPr>
          <p:cNvPr id="32776" name="Picture 8" descr="http://s014.radikal.ru/i328/1102/b9/2b32316235b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785926"/>
            <a:ext cx="2260895" cy="1285884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Bookman Old Style" pitchFamily="18" charset="0"/>
              </a:rPr>
              <a:t>Оцени свою работу на уроке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00298" y="2000240"/>
            <a:ext cx="6229336" cy="928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Было здорово.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У меня всё получилось.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571736" y="3500438"/>
            <a:ext cx="6229336" cy="928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Я немного сомневался. Нужно ещё поработать. 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285984" y="5286388"/>
            <a:ext cx="6643734" cy="9286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Мне было грустно от того, что у меня ничего не получалось.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r>
              <a:rPr lang="ru-RU" b="1" dirty="0" smtClean="0">
                <a:latin typeface="Bookman Old Style" pitchFamily="18" charset="0"/>
              </a:rPr>
              <a:t>3009 </a:t>
            </a:r>
            <a:r>
              <a:rPr lang="ru-RU" sz="3200" b="1" dirty="0" smtClean="0">
                <a:latin typeface="Bookman Old Style" pitchFamily="18" charset="0"/>
              </a:rPr>
              <a:t>• </a:t>
            </a:r>
            <a:r>
              <a:rPr lang="ru-RU" b="1" dirty="0" smtClean="0">
                <a:latin typeface="Bookman Old Style" pitchFamily="18" charset="0"/>
              </a:rPr>
              <a:t>46 = ?</a:t>
            </a:r>
            <a:br>
              <a:rPr lang="ru-RU" b="1" dirty="0" smtClean="0">
                <a:latin typeface="Bookman Old Style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r>
              <a:rPr lang="ru-RU" b="1" dirty="0" smtClean="0">
                <a:latin typeface="Bookman Old Style" pitchFamily="18" charset="0"/>
              </a:rPr>
              <a:t>3009 </a:t>
            </a:r>
            <a:r>
              <a:rPr lang="ru-RU" sz="3200" b="1" dirty="0" smtClean="0">
                <a:latin typeface="Bookman Old Style" pitchFamily="18" charset="0"/>
              </a:rPr>
              <a:t>• </a:t>
            </a:r>
            <a:r>
              <a:rPr lang="ru-RU" b="1" dirty="0" smtClean="0">
                <a:latin typeface="Bookman Old Style" pitchFamily="18" charset="0"/>
              </a:rPr>
              <a:t>46 = 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928802"/>
            <a:ext cx="1560042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u="sng" dirty="0" smtClean="0">
                <a:latin typeface="Bookman Old Style" pitchFamily="18" charset="0"/>
              </a:rPr>
              <a:t>Петя</a:t>
            </a:r>
          </a:p>
          <a:p>
            <a:endParaRPr lang="ru-RU" sz="4000" b="1" dirty="0">
              <a:latin typeface="Bookman Old Style" pitchFamily="18" charset="0"/>
            </a:endParaRPr>
          </a:p>
          <a:p>
            <a:r>
              <a:rPr lang="ru-RU" sz="4000" b="1" dirty="0" smtClean="0">
                <a:latin typeface="Bookman Old Style" pitchFamily="18" charset="0"/>
              </a:rPr>
              <a:t>3009</a:t>
            </a:r>
          </a:p>
          <a:p>
            <a:r>
              <a:rPr lang="ru-RU" sz="4000" b="1" dirty="0">
                <a:latin typeface="Bookman Old Style" pitchFamily="18" charset="0"/>
              </a:rPr>
              <a:t> </a:t>
            </a:r>
            <a:r>
              <a:rPr lang="ru-RU" sz="4000" b="1" dirty="0" smtClean="0">
                <a:latin typeface="Bookman Old Style" pitchFamily="18" charset="0"/>
              </a:rPr>
              <a:t>____</a:t>
            </a:r>
          </a:p>
          <a:p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86182" y="1928802"/>
            <a:ext cx="15376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u="sng" dirty="0" smtClean="0">
                <a:latin typeface="Bookman Old Style" pitchFamily="18" charset="0"/>
              </a:rPr>
              <a:t>Коля</a:t>
            </a:r>
            <a:endParaRPr lang="ru-RU" sz="4000" b="1" u="sng" dirty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58016" y="1857364"/>
            <a:ext cx="14782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u="sng" dirty="0" smtClean="0">
                <a:latin typeface="Bookman Old Style" pitchFamily="18" charset="0"/>
              </a:rPr>
              <a:t>Вася</a:t>
            </a:r>
            <a:endParaRPr lang="ru-RU" sz="4000" b="1" u="sng" dirty="0"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3643314"/>
            <a:ext cx="8611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46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4357694"/>
            <a:ext cx="18758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12036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3500438"/>
            <a:ext cx="3225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latin typeface="Bookman Old Style" pitchFamily="18" charset="0"/>
              </a:rPr>
              <a:t>х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86182" y="3143248"/>
            <a:ext cx="15716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3009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000892" y="3214686"/>
            <a:ext cx="15376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3009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429124" y="3643314"/>
            <a:ext cx="8611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46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572396" y="3714752"/>
            <a:ext cx="8611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46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428992" y="3786190"/>
            <a:ext cx="20717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_______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000892" y="3786190"/>
            <a:ext cx="15716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_____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00430" y="4357694"/>
            <a:ext cx="18758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18054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500430" y="4857760"/>
            <a:ext cx="18758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12036</a:t>
            </a:r>
            <a:endParaRPr lang="ru-RU" sz="4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143240" y="4572008"/>
            <a:ext cx="4619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Bookman Old Style" pitchFamily="18" charset="0"/>
              </a:rPr>
              <a:t>+</a:t>
            </a:r>
            <a:endParaRPr lang="ru-RU" sz="3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428992" y="5000636"/>
            <a:ext cx="20717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_______</a:t>
            </a:r>
            <a:endParaRPr lang="ru-RU" sz="4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500430" y="5572140"/>
            <a:ext cx="18758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Bookman Old Style" pitchFamily="18" charset="0"/>
              </a:rPr>
              <a:t>3</a:t>
            </a:r>
            <a:r>
              <a:rPr lang="ru-RU" sz="4000" b="1" dirty="0" smtClean="0">
                <a:latin typeface="Bookman Old Style" pitchFamily="18" charset="0"/>
              </a:rPr>
              <a:t>0090</a:t>
            </a:r>
            <a:endParaRPr lang="ru-RU" sz="4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643702" y="4357694"/>
            <a:ext cx="18758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18063</a:t>
            </a:r>
            <a:endParaRPr lang="ru-RU" sz="4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500826" y="5000636"/>
            <a:ext cx="20717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_______</a:t>
            </a:r>
            <a:endParaRPr lang="ru-RU" sz="4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357950" y="4857760"/>
            <a:ext cx="18758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12036</a:t>
            </a:r>
            <a:endParaRPr lang="ru-RU" sz="4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215074" y="4572008"/>
            <a:ext cx="4619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Bookman Old Style" pitchFamily="18" charset="0"/>
              </a:rPr>
              <a:t>+</a:t>
            </a:r>
            <a:endParaRPr lang="ru-RU" sz="36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286512" y="5572140"/>
            <a:ext cx="22140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138423</a:t>
            </a:r>
            <a:endParaRPr lang="ru-RU" sz="40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428992" y="3571876"/>
            <a:ext cx="3225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latin typeface="Bookman Old Style" pitchFamily="18" charset="0"/>
              </a:rPr>
              <a:t>х</a:t>
            </a:r>
            <a:endParaRPr lang="ru-RU" sz="2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715140" y="3571876"/>
            <a:ext cx="3225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latin typeface="Bookman Old Style" pitchFamily="18" charset="0"/>
              </a:rPr>
              <a:t>х</a:t>
            </a:r>
            <a:endParaRPr lang="ru-R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571868" y="1785926"/>
            <a:ext cx="22172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3009</a:t>
            </a:r>
            <a:endParaRPr lang="ru-RU" sz="6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2714620"/>
            <a:ext cx="12009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46</a:t>
            </a:r>
            <a:endParaRPr lang="ru-RU" sz="6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71868" y="3000372"/>
            <a:ext cx="24288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________</a:t>
            </a:r>
            <a:endParaRPr lang="ru-RU" sz="4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143240" y="2571744"/>
            <a:ext cx="3939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err="1" smtClean="0">
                <a:latin typeface="Bookman Old Style" pitchFamily="18" charset="0"/>
              </a:rPr>
              <a:t>х</a:t>
            </a:r>
            <a:endParaRPr lang="ru-RU" sz="4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571868" y="1785926"/>
            <a:ext cx="22172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3009</a:t>
            </a:r>
            <a:endParaRPr lang="ru-RU" sz="6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2714620"/>
            <a:ext cx="12009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46</a:t>
            </a:r>
            <a:endParaRPr lang="ru-RU" sz="6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71868" y="3000372"/>
            <a:ext cx="24288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________</a:t>
            </a:r>
            <a:endParaRPr lang="ru-RU" sz="4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000628" y="3571876"/>
            <a:ext cx="69281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4</a:t>
            </a:r>
            <a:endParaRPr lang="ru-RU" sz="6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143240" y="2571744"/>
            <a:ext cx="3939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err="1" smtClean="0">
                <a:latin typeface="Bookman Old Style" pitchFamily="18" charset="0"/>
              </a:rPr>
              <a:t>х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571868" y="1785926"/>
            <a:ext cx="22172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3009</a:t>
            </a:r>
            <a:endParaRPr lang="ru-RU" sz="6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2714620"/>
            <a:ext cx="12009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46</a:t>
            </a:r>
            <a:endParaRPr lang="ru-RU" sz="6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71868" y="3000372"/>
            <a:ext cx="24288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________</a:t>
            </a:r>
            <a:endParaRPr lang="ru-RU" sz="4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572000" y="3571876"/>
            <a:ext cx="12009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54</a:t>
            </a:r>
            <a:endParaRPr lang="ru-RU" sz="6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143240" y="2571744"/>
            <a:ext cx="3939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err="1" smtClean="0">
                <a:latin typeface="Bookman Old Style" pitchFamily="18" charset="0"/>
              </a:rPr>
              <a:t>х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571868" y="1785926"/>
            <a:ext cx="22172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3009</a:t>
            </a:r>
            <a:endParaRPr lang="ru-RU" sz="6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2714620"/>
            <a:ext cx="12009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46</a:t>
            </a:r>
            <a:endParaRPr lang="ru-RU" sz="6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71868" y="3000372"/>
            <a:ext cx="24288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________</a:t>
            </a:r>
            <a:endParaRPr lang="ru-RU" sz="4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071934" y="3571876"/>
            <a:ext cx="170912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054</a:t>
            </a:r>
            <a:endParaRPr lang="ru-RU" sz="6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143240" y="2571744"/>
            <a:ext cx="3939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err="1" smtClean="0">
                <a:latin typeface="Bookman Old Style" pitchFamily="18" charset="0"/>
              </a:rPr>
              <a:t>х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571868" y="1785926"/>
            <a:ext cx="22172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3009</a:t>
            </a:r>
            <a:endParaRPr lang="ru-RU" sz="6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2714620"/>
            <a:ext cx="12009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46</a:t>
            </a:r>
            <a:endParaRPr lang="ru-RU" sz="6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71868" y="3000372"/>
            <a:ext cx="24288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________</a:t>
            </a:r>
            <a:endParaRPr lang="ru-RU" sz="4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143240" y="3571876"/>
            <a:ext cx="27254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18054</a:t>
            </a:r>
            <a:endParaRPr lang="ru-RU" sz="6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143240" y="2571744"/>
            <a:ext cx="3939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err="1" smtClean="0">
                <a:latin typeface="Bookman Old Style" pitchFamily="18" charset="0"/>
              </a:rPr>
              <a:t>х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260</Words>
  <Application>Microsoft Office PowerPoint</Application>
  <PresentationFormat>Экран (4:3)</PresentationFormat>
  <Paragraphs>158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Математика. Тема: «Арифметические действия над числами»</vt:lpstr>
      <vt:lpstr>Оцени своё настроение в начале урока</vt:lpstr>
      <vt:lpstr>3009 • 46 = ?       </vt:lpstr>
      <vt:lpstr>3009 • 46 = ?      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 Задача. Из двух посёлков, расстояние между которыми 100 км, в разных направлениях выехали две машины. Скорость первой машины 60 км/ч, скорость второй машины 70 км/ч. Какое расстояние будет между автомобилями через 3 часа?        </vt:lpstr>
      <vt:lpstr>1) (60+70) • 3 = 390 (км)- проедут обе машины за 3 часа 2) 100 + 390 = 490 (км) – будет между автомобилями через  3 часа. Ответ: через 3 часа между автомобилями будет 490 км.</vt:lpstr>
      <vt:lpstr>Оцени свою работу на уроке</vt:lpstr>
    </vt:vector>
  </TitlesOfParts>
  <Company>UralSOFT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Математика. Тема: «Арифметические действия над числами»</dc:title>
  <dc:creator>Марина</dc:creator>
  <cp:lastModifiedBy>Марина</cp:lastModifiedBy>
  <cp:revision>14</cp:revision>
  <dcterms:created xsi:type="dcterms:W3CDTF">2014-03-02T12:35:37Z</dcterms:created>
  <dcterms:modified xsi:type="dcterms:W3CDTF">2014-03-20T14:13:39Z</dcterms:modified>
</cp:coreProperties>
</file>