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57" r:id="rId12"/>
    <p:sldId id="275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00" autoAdjust="0"/>
  </p:normalViewPr>
  <p:slideViewPr>
    <p:cSldViewPr>
      <p:cViewPr varScale="1">
        <p:scale>
          <a:sx n="87" d="100"/>
          <a:sy n="87" d="100"/>
        </p:scale>
        <p:origin x="-90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F066-6843-47D7-A0CF-DE4C118831AA}" type="datetimeFigureOut">
              <a:rPr lang="ru-RU" smtClean="0"/>
              <a:t>20.04.2011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35A8-FC17-4E3D-A302-38C6CE4A9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F066-6843-47D7-A0CF-DE4C118831AA}" type="datetimeFigureOut">
              <a:rPr lang="ru-RU" smtClean="0"/>
              <a:t>20.04.2011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35A8-FC17-4E3D-A302-38C6CE4A9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F066-6843-47D7-A0CF-DE4C118831AA}" type="datetimeFigureOut">
              <a:rPr lang="ru-RU" smtClean="0"/>
              <a:t>20.04.2011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35A8-FC17-4E3D-A302-38C6CE4A9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60FF066-6843-47D7-A0CF-DE4C118831AA}" type="datetimeFigureOut">
              <a:rPr lang="ru-RU" smtClean="0"/>
              <a:t>20.04.2011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46D35A8-FC17-4E3D-A302-38C6CE4A9DD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0FF066-6843-47D7-A0CF-DE4C118831AA}" type="datetimeFigureOut">
              <a:rPr lang="ru-RU" smtClean="0"/>
              <a:t>20.04.2011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6D35A8-FC17-4E3D-A302-38C6CE4A9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0FF066-6843-47D7-A0CF-DE4C118831AA}" type="datetimeFigureOut">
              <a:rPr lang="ru-RU" smtClean="0"/>
              <a:t>20.04.2011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46D35A8-FC17-4E3D-A302-38C6CE4A9DD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0FF066-6843-47D7-A0CF-DE4C118831AA}" type="datetimeFigureOut">
              <a:rPr lang="ru-RU" smtClean="0"/>
              <a:t>20.04.2011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6D35A8-FC17-4E3D-A302-38C6CE4A9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0FF066-6843-47D7-A0CF-DE4C118831AA}" type="datetimeFigureOut">
              <a:rPr lang="ru-RU" smtClean="0"/>
              <a:t>20.04.2011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6D35A8-FC17-4E3D-A302-38C6CE4A9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0FF066-6843-47D7-A0CF-DE4C118831AA}" type="datetimeFigureOut">
              <a:rPr lang="ru-RU" smtClean="0"/>
              <a:t>20.04.2011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6D35A8-FC17-4E3D-A302-38C6CE4A9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0FF066-6843-47D7-A0CF-DE4C118831AA}" type="datetimeFigureOut">
              <a:rPr lang="ru-RU" smtClean="0"/>
              <a:t>20.04.2011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6D35A8-FC17-4E3D-A302-38C6CE4A9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0FF066-6843-47D7-A0CF-DE4C118831AA}" type="datetimeFigureOut">
              <a:rPr lang="ru-RU" smtClean="0"/>
              <a:t>20.04.2011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6D35A8-FC17-4E3D-A302-38C6CE4A9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F066-6843-47D7-A0CF-DE4C118831AA}" type="datetimeFigureOut">
              <a:rPr lang="ru-RU" smtClean="0"/>
              <a:t>20.04.2011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35A8-FC17-4E3D-A302-38C6CE4A9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0FF066-6843-47D7-A0CF-DE4C118831AA}" type="datetimeFigureOut">
              <a:rPr lang="ru-RU" smtClean="0"/>
              <a:t>20.04.2011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6D35A8-FC17-4E3D-A302-38C6CE4A9DD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0FF066-6843-47D7-A0CF-DE4C118831AA}" type="datetimeFigureOut">
              <a:rPr lang="ru-RU" smtClean="0"/>
              <a:t>20.04.2011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6D35A8-FC17-4E3D-A302-38C6CE4A9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60FF066-6843-47D7-A0CF-DE4C118831AA}" type="datetimeFigureOut">
              <a:rPr lang="ru-RU" smtClean="0"/>
              <a:t>20.04.2011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46D35A8-FC17-4E3D-A302-38C6CE4A9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F066-6843-47D7-A0CF-DE4C118831AA}" type="datetimeFigureOut">
              <a:rPr lang="ru-RU" smtClean="0"/>
              <a:t>20.04.2011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35A8-FC17-4E3D-A302-38C6CE4A9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F066-6843-47D7-A0CF-DE4C118831AA}" type="datetimeFigureOut">
              <a:rPr lang="ru-RU" smtClean="0"/>
              <a:t>20.04.2011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35A8-FC17-4E3D-A302-38C6CE4A9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F066-6843-47D7-A0CF-DE4C118831AA}" type="datetimeFigureOut">
              <a:rPr lang="ru-RU" smtClean="0"/>
              <a:t>20.04.2011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35A8-FC17-4E3D-A302-38C6CE4A9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F066-6843-47D7-A0CF-DE4C118831AA}" type="datetimeFigureOut">
              <a:rPr lang="ru-RU" smtClean="0"/>
              <a:t>20.04.2011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35A8-FC17-4E3D-A302-38C6CE4A9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F066-6843-47D7-A0CF-DE4C118831AA}" type="datetimeFigureOut">
              <a:rPr lang="ru-RU" smtClean="0"/>
              <a:t>20.04.2011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35A8-FC17-4E3D-A302-38C6CE4A9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F066-6843-47D7-A0CF-DE4C118831AA}" type="datetimeFigureOut">
              <a:rPr lang="ru-RU" smtClean="0"/>
              <a:t>20.04.2011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35A8-FC17-4E3D-A302-38C6CE4A9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F066-6843-47D7-A0CF-DE4C118831AA}" type="datetimeFigureOut">
              <a:rPr lang="ru-RU" smtClean="0"/>
              <a:t>20.04.2011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35A8-FC17-4E3D-A302-38C6CE4A9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FF066-6843-47D7-A0CF-DE4C118831AA}" type="datetimeFigureOut">
              <a:rPr lang="ru-RU" smtClean="0"/>
              <a:t>20.04.2011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D35A8-FC17-4E3D-A302-38C6CE4A9DD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60FF066-6843-47D7-A0CF-DE4C118831AA}" type="datetimeFigureOut">
              <a:rPr lang="ru-RU" smtClean="0"/>
              <a:t>20.04.2011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46D35A8-FC17-4E3D-A302-38C6CE4A9DD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132856"/>
            <a:ext cx="68643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ПРОБЛЕМЫ В УЧЁБЕ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7889" name="Picture 1" descr="Картинка 1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429000"/>
            <a:ext cx="4203204" cy="3160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03648" y="260648"/>
            <a:ext cx="706837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ГИПЕРАКТИВНОСТЬ </a:t>
            </a:r>
          </a:p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(синдром дефицита </a:t>
            </a:r>
          </a:p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внимания с </a:t>
            </a:r>
            <a:r>
              <a:rPr lang="ru-RU" sz="36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гиперактивностью</a:t>
            </a:r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)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988840"/>
            <a:ext cx="82809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 происхождении СДВГ важную роль играют генетические механизмы. Предполагают, что наличие данного синдрома у ребенка обусловлено мутациями трех генов, регулирующих обмен дофамина - специфического вещества нервной системы, участвующего в передаче нервных импульсов. В семьях детей с СДВГ нередко имеются близкие родственники, имевшие в детстве аналогичные нарушения. В подобных случаях риск развития СДВГ составляет примерно 30%.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4365104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О</a:t>
            </a:r>
            <a:r>
              <a:rPr lang="ru-RU" sz="2000" b="1" dirty="0" smtClean="0"/>
              <a:t>сновным фактором риска является предрасположенность ребенка к данному заболеванию</a:t>
            </a:r>
            <a:r>
              <a:rPr lang="ru-RU" sz="2000" dirty="0" smtClean="0"/>
              <a:t>: если ее нет, то СНВГ не может проявиться.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348800"/>
            <a:ext cx="88924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Невнимательность</a:t>
            </a:r>
            <a:r>
              <a:rPr lang="ru-RU" sz="1600" dirty="0" smtClean="0"/>
              <a:t> (из нижеперечисленных признаков минимум 6 должны проявляться непрерывно не менее 6 месяцев): </a:t>
            </a:r>
          </a:p>
          <a:p>
            <a:r>
              <a:rPr lang="ru-RU" sz="1600" dirty="0" smtClean="0"/>
              <a:t>неспособность выполнить задание без ошибок, вызванная невозможностью сосредоточиться на деталях; </a:t>
            </a:r>
          </a:p>
          <a:p>
            <a:r>
              <a:rPr lang="ru-RU" sz="1600" dirty="0" smtClean="0"/>
              <a:t>неспособность вслушиваться в обращенную речь; </a:t>
            </a:r>
          </a:p>
          <a:p>
            <a:r>
              <a:rPr lang="ru-RU" sz="1600" dirty="0" smtClean="0"/>
              <a:t>неспособность доводить выполняемую работу до конца; </a:t>
            </a:r>
          </a:p>
          <a:p>
            <a:r>
              <a:rPr lang="ru-RU" sz="1600" dirty="0" smtClean="0"/>
              <a:t>неспособность организовать свою деятельность; </a:t>
            </a:r>
          </a:p>
          <a:p>
            <a:r>
              <a:rPr lang="ru-RU" sz="1600" dirty="0" smtClean="0"/>
              <a:t>отказ от нелюбимой работы, требующей усидчивости; </a:t>
            </a:r>
          </a:p>
          <a:p>
            <a:r>
              <a:rPr lang="ru-RU" sz="1600" dirty="0" smtClean="0"/>
              <a:t>исчезновение предметов, необходимых для выполнения заданий (письменные принадлежности, книги и т.д.); </a:t>
            </a:r>
          </a:p>
          <a:p>
            <a:r>
              <a:rPr lang="ru-RU" sz="1600" dirty="0" smtClean="0"/>
              <a:t>забывчивость в повседневной деятельности; </a:t>
            </a:r>
          </a:p>
          <a:p>
            <a:r>
              <a:rPr lang="ru-RU" sz="1600" dirty="0" smtClean="0"/>
              <a:t>отстраненность от занятий и повышенная реакция на посторонние стимулы.</a:t>
            </a:r>
          </a:p>
          <a:p>
            <a:r>
              <a:rPr lang="ru-RU" sz="1600" b="1" dirty="0" err="1" smtClean="0"/>
              <a:t>Гиперактивность</a:t>
            </a:r>
            <a:r>
              <a:rPr lang="ru-RU" sz="1600" b="1" dirty="0" smtClean="0"/>
              <a:t> и импульсивность</a:t>
            </a:r>
            <a:r>
              <a:rPr lang="ru-RU" sz="1600" dirty="0" smtClean="0"/>
              <a:t> (из нижеперечисленных признаков минимум четыре должны проявляться непрерывно не менее 6 месяцев): </a:t>
            </a:r>
          </a:p>
          <a:p>
            <a:r>
              <a:rPr lang="ru-RU" sz="1600" dirty="0" smtClean="0"/>
              <a:t>1. </a:t>
            </a:r>
            <a:r>
              <a:rPr lang="ru-RU" sz="1600" b="1" dirty="0" err="1" smtClean="0"/>
              <a:t>Гиперактивность</a:t>
            </a:r>
            <a:r>
              <a:rPr lang="ru-RU" sz="1600" dirty="0" smtClean="0"/>
              <a:t> : </a:t>
            </a:r>
          </a:p>
          <a:p>
            <a:pPr lvl="1"/>
            <a:r>
              <a:rPr lang="ru-RU" sz="1600" dirty="0" smtClean="0"/>
              <a:t>суетлив, не может сидеть спокойно; </a:t>
            </a:r>
          </a:p>
          <a:p>
            <a:pPr lvl="1"/>
            <a:r>
              <a:rPr lang="ru-RU" sz="1600" dirty="0" smtClean="0"/>
              <a:t>вскакивает с места без разрешения; </a:t>
            </a:r>
          </a:p>
          <a:p>
            <a:pPr lvl="1"/>
            <a:r>
              <a:rPr lang="ru-RU" sz="1600" dirty="0" smtClean="0"/>
              <a:t>бесцельно бегает, ерзает, карабкается и пр. в неподходящих для этого ситуациях; </a:t>
            </a:r>
          </a:p>
          <a:p>
            <a:pPr lvl="1"/>
            <a:r>
              <a:rPr lang="ru-RU" sz="1600" dirty="0" smtClean="0"/>
              <a:t>не может играть в тихие игры, отдыхать.</a:t>
            </a:r>
          </a:p>
          <a:p>
            <a:r>
              <a:rPr lang="ru-RU" sz="1600" dirty="0" smtClean="0"/>
              <a:t>2. </a:t>
            </a:r>
            <a:r>
              <a:rPr lang="ru-RU" sz="1600" b="1" dirty="0" smtClean="0"/>
              <a:t>Импульсивность</a:t>
            </a:r>
            <a:r>
              <a:rPr lang="ru-RU" sz="1600" dirty="0" smtClean="0"/>
              <a:t> : </a:t>
            </a:r>
          </a:p>
          <a:p>
            <a:pPr lvl="1"/>
            <a:r>
              <a:rPr lang="ru-RU" sz="1600" dirty="0" smtClean="0"/>
              <a:t>выкрикивает ответ, не дослушав вопрос. </a:t>
            </a:r>
          </a:p>
          <a:p>
            <a:pPr lvl="1"/>
            <a:r>
              <a:rPr lang="ru-RU" sz="1600" dirty="0" smtClean="0"/>
              <a:t>не может дождаться своей очереди. </a:t>
            </a: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332656"/>
            <a:ext cx="51017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Симптомы СДВГ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0"/>
            <a:ext cx="75168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Помощь ребёнку с СДВГ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908720"/>
            <a:ext cx="85689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/>
              <a:t>Психологические особенности </a:t>
            </a:r>
            <a:r>
              <a:rPr lang="ru-RU" sz="1600" dirty="0" err="1" smtClean="0"/>
              <a:t>гиперактивных</a:t>
            </a:r>
            <a:r>
              <a:rPr lang="ru-RU" sz="1600" dirty="0" smtClean="0"/>
              <a:t> детей таковы, что они невосприимчивы к выговорам и наказанию, но быстро реагируют на малейшую похвалу. Поэтому рекомендуется формулировать инструкции и указания для детей с СНВГ четко, ясно, кратко и наглядно. Родители не должны давать им одновременно несколько заданий, лучше дать те же указания, но по отдельности.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204864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/>
              <a:t>С</a:t>
            </a:r>
            <a:r>
              <a:rPr lang="ru-RU" sz="1600" dirty="0" smtClean="0"/>
              <a:t>ледить за соблюдением ребенком режима дня (четко регулировать время приема пищи, выполнение домашних заданий, сон), предоставлять малышу возможность расходовать избыточную энергию в физических упражнениях, длительных прогулках, беге.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3068960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/>
              <a:t>Наказания должны следовать за провинностями быстро и незамедлительно, т.е. быть максимально приближенными по времени к неправильному поведению. </a:t>
            </a:r>
          </a:p>
          <a:p>
            <a:r>
              <a:rPr lang="ru-RU" sz="1600" dirty="0" smtClean="0"/>
              <a:t>Если ребенок действительно болен, то ругать его за </a:t>
            </a:r>
            <a:r>
              <a:rPr lang="ru-RU" sz="1600" dirty="0" err="1" smtClean="0"/>
              <a:t>гиперактивность</a:t>
            </a:r>
            <a:r>
              <a:rPr lang="ru-RU" sz="1600" dirty="0" smtClean="0"/>
              <a:t> не только бесполезно, но и вредно. В таких случаях можно только критиковать. В чем разница между понятиями "ругать" и "критиковать"? Необходимо давать положительную оценку личности ребенка и отрицательную - его поступкам. Как это выглядит на практике? «Ты хороший мальчик, но сейчас ты поступаешь неправильно (конкретно надо сказать, что кроха делает плохо), надо вести себя так...» Ни в коем случае нельзя проводить отрицательное сравнение своего ребенка с другими детьми: "Вася хороший, а ты плохой". 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5373216"/>
            <a:ext cx="84249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/>
              <a:t>Рекомендуется сократить время просмотра телепередач и компьютерных игр. Необходимо помнить, что завышенные требования и чрезмерные учебные нагрузки ведут к стойкой утомляемости ребенка и появлению отвращения к учебе. Ребенку рекомендуется щадящий режим обучения - минимальное количество детей в классе (не более 12 человек), меньшая продолжительность занятий (до 30 мин) и пр.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345" y="692696"/>
            <a:ext cx="90866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ПРИЧИНЫ НЕУСПЕВАЕМОСТИ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988840"/>
            <a:ext cx="75608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7200" dirty="0" smtClean="0"/>
              <a:t>Социальные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7200" dirty="0" smtClean="0"/>
              <a:t>Эмоциональные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7200" dirty="0" smtClean="0"/>
              <a:t>Биологические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48680"/>
            <a:ext cx="77460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СОЦИАЛЬНЫЕ ПРИЧИНЫ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916832"/>
            <a:ext cx="76328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000" dirty="0" smtClean="0"/>
              <a:t>Педагогическая запущенность 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/>
              <a:t>Неправильно выбранная школьная программа (например, ребёнок с ярко выраженными художественными способностями в математической школе)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2640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ЭМОЦИОНАЛЬНЫЕ ПРИЧИНЫ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412776"/>
            <a:ext cx="86409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000" dirty="0" smtClean="0"/>
              <a:t>Конфликты со сверстниками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/>
              <a:t>Л</a:t>
            </a:r>
            <a:r>
              <a:rPr lang="ru-RU" sz="4000" dirty="0" smtClean="0"/>
              <a:t>ичный конфликт или просто непонимание между учителем и учеником (конфликт между педагогом и родителями, отражающийся на ребенке)</a:t>
            </a:r>
          </a:p>
          <a:p>
            <a:pPr>
              <a:buFont typeface="Arial" pitchFamily="34" charset="0"/>
              <a:buChar char="•"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u="sng" dirty="0" smtClean="0"/>
              <a:t>Причины конфликтов со сверстниками</a:t>
            </a:r>
            <a:endParaRPr lang="ru-RU" sz="3600" b="1" i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196752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200" dirty="0" smtClean="0"/>
              <a:t>Ребёнок не такой, как все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772816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200" dirty="0" smtClean="0"/>
              <a:t>Неадекватная реакция ребёнка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2348880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200" dirty="0" smtClean="0"/>
              <a:t>Личностные качества ребёнка (ябеда, драчливый, капризный и т.п.)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340768"/>
            <a:ext cx="83529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Для этого ребенку понадобится помощь родителей, которые должны убедить его в том, что неприятности не у того, кого дразнят, а у того, кто это делает. Ребенку следует дать понять, что полностью счастливый и довольный собой, своей внешностью, своим характером и уверенный в себе человек не станет обращать внимания на недостатки других, даже если эти недостатки реальные.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Существует вполне действенный способ справиться с обидчиками: не показывать, как эти "дразнилки" тебя обижают, не давать понять, что ты принимаешь их близко к сердцу.</a:t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60648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/>
              <a:t>Как помочь ребёнку, если его дразнят?</a:t>
            </a:r>
            <a:endParaRPr lang="ru-RU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556792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С</a:t>
            </a:r>
            <a:r>
              <a:rPr lang="ru-RU" sz="2800" dirty="0" smtClean="0"/>
              <a:t>егодняшние дети часто не хотят учиться по очень простой причине: они совершенно не знают, для чего это нужно. 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3501008"/>
            <a:ext cx="83529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Единственный выход - каждый день, при каждом удобном случае показывать детям, что знания, образование делают жизнь человека интересней, расширяют границы доступного ему мира.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332656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u="sng" dirty="0" smtClean="0"/>
              <a:t>Ребёнок может, но не хочет учиться</a:t>
            </a:r>
            <a:endParaRPr lang="ru-RU" sz="36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19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БИОЛОГИЧЕСКИЕ ПРИЧИНЫ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412776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dirty="0" smtClean="0"/>
              <a:t>Соматически ослабленные дети (часто пропускают занятия по причине болезни)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5048" y="2204864"/>
            <a:ext cx="85689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dirty="0" err="1"/>
              <a:t>Л</a:t>
            </a:r>
            <a:r>
              <a:rPr lang="ru-RU" sz="2000" dirty="0" err="1" smtClean="0"/>
              <a:t>еворукостъ</a:t>
            </a:r>
            <a:r>
              <a:rPr lang="ru-RU" sz="2000" dirty="0" smtClean="0"/>
              <a:t> ребенка. У таких детей доминантное полушарие мозга не левое, как у большинства людей, а правое, и с этим связаны вполне определенные характеристики их личности. «</a:t>
            </a:r>
            <a:r>
              <a:rPr lang="ru-RU" sz="2000" dirty="0" smtClean="0"/>
              <a:t>П</a:t>
            </a:r>
            <a:r>
              <a:rPr lang="ru-RU" sz="2000" dirty="0" smtClean="0"/>
              <a:t>равополушарные» люди обладают особым взглядом на мир, им зачастую присуще тонкое, художественное и интуитивное восприятие действительности. </a:t>
            </a:r>
            <a:r>
              <a:rPr lang="ru-RU" sz="2000" dirty="0"/>
              <a:t>В</a:t>
            </a:r>
            <a:r>
              <a:rPr lang="ru-RU" sz="2000" dirty="0" smtClean="0"/>
              <a:t>ажно, что все программы средней школы ориентированы на «</a:t>
            </a:r>
            <a:r>
              <a:rPr lang="ru-RU" sz="2000" dirty="0" err="1" smtClean="0"/>
              <a:t>левополушарных</a:t>
            </a:r>
            <a:r>
              <a:rPr lang="ru-RU" sz="2000" dirty="0" smtClean="0"/>
              <a:t>»</a:t>
            </a:r>
            <a:r>
              <a:rPr lang="ru-RU" sz="2000" dirty="0" smtClean="0"/>
              <a:t> детей с преобладанием аналитического мышления. Кроме того, существует еще и тот малоприятный (для левшей) факт, что мы, в отличие от арабов и японцев, пишем слева направо и, следовательно, ребенок-левша при письме левой рукой закрывает то, что уже написал. 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5445224"/>
            <a:ext cx="8532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dirty="0" err="1" smtClean="0"/>
              <a:t>Дислексия</a:t>
            </a:r>
            <a:r>
              <a:rPr lang="ru-RU" sz="2000" dirty="0" smtClean="0"/>
              <a:t>, </a:t>
            </a:r>
            <a:r>
              <a:rPr lang="ru-RU" sz="2000" dirty="0" err="1" smtClean="0"/>
              <a:t>дисграфия</a:t>
            </a:r>
            <a:r>
              <a:rPr lang="ru-RU" sz="2000" dirty="0" smtClean="0"/>
              <a:t>, </a:t>
            </a:r>
            <a:r>
              <a:rPr lang="ru-RU" sz="2000" dirty="0" err="1" smtClean="0"/>
              <a:t>акалькулия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6021288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dirty="0" err="1" smtClean="0"/>
              <a:t>Гиперактивность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7693"/>
            <a:ext cx="896448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err="1" smtClean="0"/>
              <a:t>Дислексия</a:t>
            </a:r>
            <a:r>
              <a:rPr lang="ru-RU" sz="1200" dirty="0" smtClean="0"/>
              <a:t> - специфическое нарушение навыков чтения.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С трудностями в чтении часто сочетаются трудности в приобретении навыков правильного письма.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При чтении наблюдаются: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- медленный темп чтения;</a:t>
            </a:r>
            <a:br>
              <a:rPr lang="ru-RU" sz="1200" dirty="0" smtClean="0"/>
            </a:br>
            <a:r>
              <a:rPr lang="ru-RU" sz="1200" dirty="0" smtClean="0"/>
              <a:t>- пропуски, замены, искажения или дополнения слов или частей слова;</a:t>
            </a:r>
            <a:br>
              <a:rPr lang="ru-RU" sz="1200" dirty="0" smtClean="0"/>
            </a:br>
            <a:r>
              <a:rPr lang="ru-RU" sz="1200" dirty="0" smtClean="0"/>
              <a:t>- попытки начать чтение заново, длительные запинки или "потеря места" в тексте и неточности в выражениях;</a:t>
            </a:r>
            <a:br>
              <a:rPr lang="ru-RU" sz="1200" dirty="0" smtClean="0"/>
            </a:br>
            <a:r>
              <a:rPr lang="ru-RU" sz="1200" dirty="0" smtClean="0"/>
              <a:t>- перестановка слов в предложении или букв в словах.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Может быть также недостаточность в понимании читаемого, выражающаяся: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- в неспособности вспомнить факты из прочитанного;</a:t>
            </a:r>
            <a:br>
              <a:rPr lang="ru-RU" sz="1200" dirty="0" smtClean="0"/>
            </a:br>
            <a:r>
              <a:rPr lang="ru-RU" sz="1200" dirty="0" smtClean="0"/>
              <a:t>- в неспособности сделать заключение или выводы из сущности прочитанного;</a:t>
            </a:r>
            <a:br>
              <a:rPr lang="ru-RU" sz="1200" dirty="0" smtClean="0"/>
            </a:br>
            <a:r>
              <a:rPr lang="ru-RU" sz="1200" dirty="0" smtClean="0"/>
              <a:t>- в том, что для ответов на вопросы о прочитанной истории используются скорее общие знания, чем информация из конкретного рассказа.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2. </a:t>
            </a:r>
            <a:r>
              <a:rPr lang="ru-RU" sz="1200" b="1" dirty="0" err="1" smtClean="0"/>
              <a:t>Дисграфия</a:t>
            </a:r>
            <a:r>
              <a:rPr lang="ru-RU" sz="1200" dirty="0" smtClean="0"/>
              <a:t> - специфическое нарушение навыков письма.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При этом расстройстве нарушается как способность устно произносить слова по буквам, так и писать слова правильно. Наблюдается замена букв, пропуск букв и слогов.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Очень часто сочетается с нарушениями навыков чтения или следует за ними, то есть навыки чтения постепенно становятся удовлетворительными или даже хорошими, а в тетрадках по-прежнему "полный бардак".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3. </a:t>
            </a:r>
            <a:r>
              <a:rPr lang="ru-RU" sz="1200" b="1" dirty="0" err="1" smtClean="0"/>
              <a:t>Акалькулия</a:t>
            </a:r>
            <a:r>
              <a:rPr lang="ru-RU" sz="1200" dirty="0" smtClean="0"/>
              <a:t> - специфическое нарушение арифметических навыков.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Здесь дефект касается основных вычислительных навыков сложения, вычитания, умножения и деления или решения задач. Трудности, которые отмечаются в этом случае, могут включать недостаточность в понимании понятий, лежащих в основе арифметических операций, отсутствие понимания математических терминов или знаков, </a:t>
            </a:r>
            <a:r>
              <a:rPr lang="ru-RU" sz="1200" dirty="0" err="1" smtClean="0"/>
              <a:t>нераспознавание</a:t>
            </a:r>
            <a:r>
              <a:rPr lang="ru-RU" sz="1200" dirty="0" smtClean="0"/>
              <a:t> числовых знаков, трудность в усвоении порядкового выстраивания чисел или в усвоении десятичных дробей или знаков во время вычислений, плохая пространственная организация арифметических вычислений, неспособность удовлетворительно выучить таблицу умножения.</a:t>
            </a:r>
            <a:br>
              <a:rPr lang="ru-RU" sz="1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</TotalTime>
  <Words>875</Words>
  <Application>Microsoft Office PowerPoint</Application>
  <PresentationFormat>Экран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Sanchess</dc:creator>
  <cp:lastModifiedBy>Sanchess</cp:lastModifiedBy>
  <cp:revision>23</cp:revision>
  <dcterms:created xsi:type="dcterms:W3CDTF">2011-04-20T17:10:19Z</dcterms:created>
  <dcterms:modified xsi:type="dcterms:W3CDTF">2011-04-20T20:50:50Z</dcterms:modified>
</cp:coreProperties>
</file>