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920880" cy="2184648"/>
          </a:xfrm>
        </p:spPr>
        <p:txBody>
          <a:bodyPr>
            <a:noAutofit/>
          </a:bodyPr>
          <a:lstStyle/>
          <a:p>
            <a:pPr algn="ctr"/>
            <a:r>
              <a:rPr lang="de-LU" sz="4400" b="1" dirty="0" smtClean="0">
                <a:ln w="285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Und was haben Sabine, Sven und die anderen im Sommer gemacht</a:t>
            </a:r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pPr marL="182880" indent="0" algn="ctr">
              <a:buNone/>
            </a:pPr>
            <a:r>
              <a:rPr lang="de-LU" sz="4000" dirty="0" smtClean="0">
                <a:latin typeface="Comic Sans MS" pitchFamily="66" charset="0"/>
              </a:rPr>
              <a:t>Der 19. September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0112" y="6163563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студентка 300гр. Глушкова М.В.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05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552" y="1168612"/>
            <a:ext cx="15910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LU" sz="3200" dirty="0" smtClean="0">
                <a:latin typeface="Comic Sans MS" pitchFamily="66" charset="0"/>
              </a:rPr>
              <a:t>ich</a:t>
            </a:r>
          </a:p>
          <a:p>
            <a:pPr>
              <a:lnSpc>
                <a:spcPct val="150000"/>
              </a:lnSpc>
            </a:pPr>
            <a:r>
              <a:rPr lang="de-LU" sz="3200" dirty="0">
                <a:latin typeface="Comic Sans MS" pitchFamily="66" charset="0"/>
              </a:rPr>
              <a:t>d</a:t>
            </a:r>
            <a:r>
              <a:rPr lang="de-LU" sz="3200" dirty="0" smtClean="0">
                <a:latin typeface="Comic Sans MS" pitchFamily="66" charset="0"/>
              </a:rPr>
              <a:t>u</a:t>
            </a:r>
          </a:p>
          <a:p>
            <a:r>
              <a:rPr lang="de-LU" sz="3200" dirty="0">
                <a:latin typeface="Comic Sans MS" pitchFamily="66" charset="0"/>
              </a:rPr>
              <a:t>e</a:t>
            </a:r>
            <a:r>
              <a:rPr lang="de-LU" sz="3200" dirty="0" smtClean="0">
                <a:latin typeface="Comic Sans MS" pitchFamily="66" charset="0"/>
              </a:rPr>
              <a:t>r</a:t>
            </a:r>
          </a:p>
          <a:p>
            <a:r>
              <a:rPr lang="de-LU" sz="3200" dirty="0">
                <a:latin typeface="Comic Sans MS" pitchFamily="66" charset="0"/>
              </a:rPr>
              <a:t>s</a:t>
            </a:r>
            <a:r>
              <a:rPr lang="de-LU" sz="3200" dirty="0" smtClean="0">
                <a:latin typeface="Comic Sans MS" pitchFamily="66" charset="0"/>
              </a:rPr>
              <a:t>ie</a:t>
            </a:r>
          </a:p>
          <a:p>
            <a:r>
              <a:rPr lang="de-LU" sz="3200" dirty="0">
                <a:latin typeface="Comic Sans MS" pitchFamily="66" charset="0"/>
              </a:rPr>
              <a:t>e</a:t>
            </a:r>
            <a:r>
              <a:rPr lang="de-LU" sz="3200" dirty="0" smtClean="0">
                <a:latin typeface="Comic Sans MS" pitchFamily="66" charset="0"/>
              </a:rPr>
              <a:t>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2104" y="4365104"/>
            <a:ext cx="10081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LU" sz="3200" dirty="0">
                <a:latin typeface="Comic Sans MS" pitchFamily="66" charset="0"/>
              </a:rPr>
              <a:t>w</a:t>
            </a:r>
            <a:r>
              <a:rPr lang="de-LU" sz="3200" dirty="0" smtClean="0">
                <a:latin typeface="Comic Sans MS" pitchFamily="66" charset="0"/>
              </a:rPr>
              <a:t>ir</a:t>
            </a:r>
          </a:p>
          <a:p>
            <a:pPr>
              <a:lnSpc>
                <a:spcPct val="150000"/>
              </a:lnSpc>
            </a:pPr>
            <a:r>
              <a:rPr lang="de-LU" sz="3200" dirty="0" smtClean="0">
                <a:latin typeface="Comic Sans MS" pitchFamily="66" charset="0"/>
              </a:rPr>
              <a:t>ihr</a:t>
            </a:r>
          </a:p>
          <a:p>
            <a:pPr>
              <a:lnSpc>
                <a:spcPct val="150000"/>
              </a:lnSpc>
            </a:pPr>
            <a:r>
              <a:rPr lang="de-LU" sz="3200" dirty="0" smtClean="0">
                <a:latin typeface="Comic Sans MS" pitchFamily="66" charset="0"/>
              </a:rPr>
              <a:t>sie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7625" y="260648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LU" sz="4000" b="1" u="sng" dirty="0" smtClean="0">
                <a:latin typeface="Comic Sans MS" pitchFamily="66" charset="0"/>
              </a:rPr>
              <a:t>sich bekannt machen</a:t>
            </a:r>
            <a:endParaRPr lang="ru-RU" sz="4000" b="1" u="sng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4840" y="1350848"/>
            <a:ext cx="7262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LU" sz="2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m</a:t>
            </a:r>
            <a:r>
              <a:rPr lang="de-LU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ache mich                    bekannt. 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29992" y="3240571"/>
            <a:ext cx="65724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LU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macht sich               bekannt.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96450" y="2130566"/>
            <a:ext cx="6839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LU" sz="2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m</a:t>
            </a:r>
            <a:r>
              <a:rPr lang="de-LU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achst dich                   bekannt.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1116380" y="2904137"/>
            <a:ext cx="452915" cy="1023757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87231" y="6093296"/>
            <a:ext cx="65724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LU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machen sich                bekannt.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355" y="4581128"/>
            <a:ext cx="65724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LU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macht uns                         bekannt.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99715" y="5288433"/>
            <a:ext cx="65724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LU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macht euch                bekannt.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24116" y="1393912"/>
            <a:ext cx="3024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LU" sz="2400" b="1" dirty="0" smtClean="0">
                <a:latin typeface="Comic Sans MS" pitchFamily="66" charset="0"/>
              </a:rPr>
              <a:t>mit Michael</a:t>
            </a:r>
          </a:p>
          <a:p>
            <a:endParaRPr lang="de-LU" sz="2400" b="1" dirty="0" smtClean="0">
              <a:latin typeface="Comic Sans MS" pitchFamily="66" charset="0"/>
            </a:endParaRPr>
          </a:p>
          <a:p>
            <a:r>
              <a:rPr lang="de-LU" sz="2400" b="1" dirty="0" smtClean="0">
                <a:latin typeface="Comic Sans MS" pitchFamily="66" charset="0"/>
              </a:rPr>
              <a:t>mit </a:t>
            </a:r>
            <a:r>
              <a:rPr lang="de-LU" sz="2400" b="1" dirty="0" err="1" smtClean="0">
                <a:latin typeface="Comic Sans MS" pitchFamily="66" charset="0"/>
              </a:rPr>
              <a:t>Samanta</a:t>
            </a:r>
            <a:endParaRPr lang="de-LU" sz="2400" b="1" dirty="0" smtClean="0">
              <a:latin typeface="Comic Sans MS" pitchFamily="66" charset="0"/>
            </a:endParaRPr>
          </a:p>
          <a:p>
            <a:endParaRPr lang="de-LU" sz="2400" b="1" dirty="0" smtClean="0">
              <a:latin typeface="Comic Sans MS" pitchFamily="66" charset="0"/>
            </a:endParaRPr>
          </a:p>
          <a:p>
            <a:endParaRPr lang="de-LU" sz="2400" b="1" dirty="0">
              <a:latin typeface="Comic Sans MS" pitchFamily="66" charset="0"/>
            </a:endParaRPr>
          </a:p>
          <a:p>
            <a:r>
              <a:rPr lang="de-LU" sz="2400" b="1" dirty="0" smtClean="0">
                <a:latin typeface="Comic Sans MS" pitchFamily="66" charset="0"/>
              </a:rPr>
              <a:t>mit Karin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24116" y="4581128"/>
            <a:ext cx="28480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LU" sz="2400" b="1" dirty="0" smtClean="0">
                <a:latin typeface="Comic Sans MS" pitchFamily="66" charset="0"/>
              </a:rPr>
              <a:t>mit den Kindern </a:t>
            </a:r>
          </a:p>
          <a:p>
            <a:endParaRPr lang="de-LU" sz="2400" b="1" dirty="0" smtClean="0">
              <a:latin typeface="Comic Sans MS" pitchFamily="66" charset="0"/>
            </a:endParaRPr>
          </a:p>
          <a:p>
            <a:r>
              <a:rPr lang="de-LU" sz="2400" b="1" dirty="0" smtClean="0">
                <a:latin typeface="Comic Sans MS" pitchFamily="66" charset="0"/>
              </a:rPr>
              <a:t>mit Anna</a:t>
            </a:r>
          </a:p>
          <a:p>
            <a:endParaRPr lang="de-LU" sz="2400" b="1" dirty="0" smtClean="0">
              <a:latin typeface="Comic Sans MS" pitchFamily="66" charset="0"/>
            </a:endParaRPr>
          </a:p>
          <a:p>
            <a:r>
              <a:rPr lang="de-LU" sz="2400" b="1" dirty="0" smtClean="0">
                <a:latin typeface="Comic Sans MS" pitchFamily="66" charset="0"/>
              </a:rPr>
              <a:t>mit Paul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37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552" y="1168612"/>
            <a:ext cx="15910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LU" sz="3200" dirty="0" smtClean="0">
                <a:latin typeface="Comic Sans MS" pitchFamily="66" charset="0"/>
              </a:rPr>
              <a:t>ich</a:t>
            </a:r>
          </a:p>
          <a:p>
            <a:pPr>
              <a:lnSpc>
                <a:spcPct val="150000"/>
              </a:lnSpc>
            </a:pPr>
            <a:r>
              <a:rPr lang="de-LU" sz="3200" dirty="0">
                <a:latin typeface="Comic Sans MS" pitchFamily="66" charset="0"/>
              </a:rPr>
              <a:t>d</a:t>
            </a:r>
            <a:r>
              <a:rPr lang="de-LU" sz="3200" dirty="0" smtClean="0">
                <a:latin typeface="Comic Sans MS" pitchFamily="66" charset="0"/>
              </a:rPr>
              <a:t>u</a:t>
            </a:r>
          </a:p>
          <a:p>
            <a:r>
              <a:rPr lang="de-LU" sz="3200" dirty="0">
                <a:latin typeface="Comic Sans MS" pitchFamily="66" charset="0"/>
              </a:rPr>
              <a:t>e</a:t>
            </a:r>
            <a:r>
              <a:rPr lang="de-LU" sz="3200" dirty="0" smtClean="0">
                <a:latin typeface="Comic Sans MS" pitchFamily="66" charset="0"/>
              </a:rPr>
              <a:t>r</a:t>
            </a:r>
          </a:p>
          <a:p>
            <a:r>
              <a:rPr lang="de-LU" sz="3200" dirty="0">
                <a:latin typeface="Comic Sans MS" pitchFamily="66" charset="0"/>
              </a:rPr>
              <a:t>s</a:t>
            </a:r>
            <a:r>
              <a:rPr lang="de-LU" sz="3200" dirty="0" smtClean="0">
                <a:latin typeface="Comic Sans MS" pitchFamily="66" charset="0"/>
              </a:rPr>
              <a:t>ie</a:t>
            </a:r>
          </a:p>
          <a:p>
            <a:r>
              <a:rPr lang="de-LU" sz="3200" dirty="0">
                <a:latin typeface="Comic Sans MS" pitchFamily="66" charset="0"/>
              </a:rPr>
              <a:t>e</a:t>
            </a:r>
            <a:r>
              <a:rPr lang="de-LU" sz="3200" dirty="0" smtClean="0">
                <a:latin typeface="Comic Sans MS" pitchFamily="66" charset="0"/>
              </a:rPr>
              <a:t>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2104" y="4365104"/>
            <a:ext cx="10081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LU" sz="3200" dirty="0">
                <a:latin typeface="Comic Sans MS" pitchFamily="66" charset="0"/>
              </a:rPr>
              <a:t>w</a:t>
            </a:r>
            <a:r>
              <a:rPr lang="de-LU" sz="3200" dirty="0" smtClean="0">
                <a:latin typeface="Comic Sans MS" pitchFamily="66" charset="0"/>
              </a:rPr>
              <a:t>ir</a:t>
            </a:r>
          </a:p>
          <a:p>
            <a:pPr>
              <a:lnSpc>
                <a:spcPct val="150000"/>
              </a:lnSpc>
            </a:pPr>
            <a:r>
              <a:rPr lang="de-LU" sz="3200" dirty="0" smtClean="0">
                <a:latin typeface="Comic Sans MS" pitchFamily="66" charset="0"/>
              </a:rPr>
              <a:t>ihr</a:t>
            </a:r>
          </a:p>
          <a:p>
            <a:pPr>
              <a:lnSpc>
                <a:spcPct val="150000"/>
              </a:lnSpc>
            </a:pPr>
            <a:r>
              <a:rPr lang="de-LU" sz="3200" dirty="0" smtClean="0">
                <a:latin typeface="Comic Sans MS" pitchFamily="66" charset="0"/>
              </a:rPr>
              <a:t>sie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548680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LU" sz="4000" b="1" u="sng" dirty="0">
                <a:latin typeface="Comic Sans MS" pitchFamily="66" charset="0"/>
              </a:rPr>
              <a:t>s</a:t>
            </a:r>
            <a:r>
              <a:rPr lang="de-LU" sz="4000" b="1" u="sng" dirty="0" smtClean="0">
                <a:latin typeface="Comic Sans MS" pitchFamily="66" charset="0"/>
              </a:rPr>
              <a:t>ich freuen</a:t>
            </a:r>
            <a:endParaRPr lang="ru-RU" sz="4000" b="1" u="sng" dirty="0">
              <a:latin typeface="Comic Sans MS" pitchFamily="66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1116380" y="2904137"/>
            <a:ext cx="452915" cy="1023757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/>
          </a:p>
        </p:txBody>
      </p:sp>
      <p:sp>
        <p:nvSpPr>
          <p:cNvPr id="6" name="TextBox 5"/>
          <p:cNvSpPr txBox="1"/>
          <p:nvPr/>
        </p:nvSpPr>
        <p:spPr>
          <a:xfrm>
            <a:off x="1541030" y="1336219"/>
            <a:ext cx="7279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LU" sz="2400" b="1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f</a:t>
            </a:r>
            <a:r>
              <a:rPr lang="de-LU" sz="2400" b="1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reue mich </a:t>
            </a:r>
            <a:r>
              <a:rPr lang="de-LU" sz="2400" b="1" dirty="0" smtClean="0">
                <a:latin typeface="Comic Sans MS" pitchFamily="66" charset="0"/>
              </a:rPr>
              <a:t>über das Wiedersehen mit Freunden.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2837" y="2217451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LU" sz="2400" b="1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freuest dich …</a:t>
            </a:r>
            <a:endParaRPr lang="ru-RU" sz="2400" b="1" dirty="0">
              <a:ln w="12700">
                <a:solidFill>
                  <a:schemeClr val="tx1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28" y="3231349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LU" sz="2400" b="1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freuet sich …</a:t>
            </a:r>
            <a:endParaRPr lang="ru-RU" sz="2400" b="1" dirty="0">
              <a:ln w="12700">
                <a:solidFill>
                  <a:schemeClr val="tx1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1031" y="458112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LU" sz="2400" b="1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freuen uns …</a:t>
            </a:r>
            <a:endParaRPr lang="ru-RU" sz="2400" b="1" dirty="0">
              <a:ln w="12700">
                <a:solidFill>
                  <a:schemeClr val="tx1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3592" y="5334600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LU" sz="2400" b="1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f</a:t>
            </a:r>
            <a:r>
              <a:rPr lang="de-LU" sz="2400" b="1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reue euch …</a:t>
            </a:r>
            <a:endParaRPr lang="ru-RU" sz="2400" b="1" dirty="0">
              <a:ln w="12700">
                <a:solidFill>
                  <a:schemeClr val="tx1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69295" y="6093296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LU" sz="2400" b="1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freuen sich …</a:t>
            </a:r>
            <a:endParaRPr lang="ru-RU" sz="2400" b="1" dirty="0">
              <a:ln w="12700">
                <a:solidFill>
                  <a:schemeClr val="tx1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4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505" y="221769"/>
            <a:ext cx="2114221" cy="584775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LU" sz="3200" b="1" dirty="0" smtClean="0">
                <a:latin typeface="Comic Sans MS" pitchFamily="66" charset="0"/>
              </a:rPr>
              <a:t>Perfekt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5796" y="441072"/>
            <a:ext cx="2808312" cy="1077218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LU" sz="3200" b="1" dirty="0">
                <a:latin typeface="Comic Sans MS" pitchFamily="66" charset="0"/>
              </a:rPr>
              <a:t>h</a:t>
            </a:r>
            <a:r>
              <a:rPr lang="de-LU" sz="3200" b="1" dirty="0" smtClean="0">
                <a:latin typeface="Comic Sans MS" pitchFamily="66" charset="0"/>
              </a:rPr>
              <a:t>aben/ sein</a:t>
            </a:r>
          </a:p>
          <a:p>
            <a:r>
              <a:rPr lang="de-LU" sz="3200" b="1" dirty="0">
                <a:latin typeface="Comic Sans MS" pitchFamily="66" charset="0"/>
              </a:rPr>
              <a:t>i</a:t>
            </a:r>
            <a:r>
              <a:rPr lang="de-LU" sz="3200" b="1" dirty="0" smtClean="0">
                <a:latin typeface="Comic Sans MS" pitchFamily="66" charset="0"/>
              </a:rPr>
              <a:t>n Präsens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6176" y="221769"/>
            <a:ext cx="2664296" cy="138499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LU" sz="2800" b="1" dirty="0" smtClean="0">
                <a:latin typeface="Comic Sans MS" pitchFamily="66" charset="0"/>
              </a:rPr>
              <a:t>Partizip 2</a:t>
            </a:r>
          </a:p>
          <a:p>
            <a:r>
              <a:rPr lang="ru-RU" sz="2800" b="1" dirty="0" smtClean="0">
                <a:latin typeface="Comic Sans MS" pitchFamily="66" charset="0"/>
              </a:rPr>
              <a:t>Основного глагола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9824" y="2564904"/>
            <a:ext cx="48543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LU" sz="2800" b="1" dirty="0">
                <a:latin typeface="Comic Sans MS" pitchFamily="66" charset="0"/>
              </a:rPr>
              <a:t>h</a:t>
            </a:r>
            <a:r>
              <a:rPr lang="de-LU" sz="2800" b="1" dirty="0" smtClean="0">
                <a:latin typeface="Comic Sans MS" pitchFamily="66" charset="0"/>
              </a:rPr>
              <a:t>aben + </a:t>
            </a:r>
            <a:r>
              <a:rPr lang="de-LU" sz="2800" b="1" dirty="0" err="1" smtClean="0">
                <a:latin typeface="Comic Sans MS" pitchFamily="66" charset="0"/>
              </a:rPr>
              <a:t>ge</a:t>
            </a:r>
            <a:r>
              <a:rPr lang="de-LU" sz="2800" b="1" dirty="0" smtClean="0">
                <a:latin typeface="Comic Sans MS" pitchFamily="66" charset="0"/>
              </a:rPr>
              <a:t>     t  und </a:t>
            </a:r>
          </a:p>
          <a:p>
            <a:endParaRPr lang="de-LU" sz="2800" b="1" dirty="0">
              <a:latin typeface="Comic Sans MS" pitchFamily="66" charset="0"/>
            </a:endParaRPr>
          </a:p>
          <a:p>
            <a:r>
              <a:rPr lang="de-LU" sz="2800" b="1" dirty="0" smtClean="0">
                <a:latin typeface="Comic Sans MS" pitchFamily="66" charset="0"/>
              </a:rPr>
              <a:t>haben + </a:t>
            </a:r>
            <a:r>
              <a:rPr lang="de-LU" sz="2800" b="1" dirty="0" err="1" smtClean="0">
                <a:latin typeface="Comic Sans MS" pitchFamily="66" charset="0"/>
              </a:rPr>
              <a:t>ge</a:t>
            </a:r>
            <a:r>
              <a:rPr lang="de-LU" sz="2800" b="1" dirty="0" smtClean="0">
                <a:latin typeface="Comic Sans MS" pitchFamily="66" charset="0"/>
              </a:rPr>
              <a:t>     en    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4941168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Слабые глаголы имеют суффикс </a:t>
            </a:r>
            <a:endParaRPr lang="de-LU" sz="3200" b="1" dirty="0" smtClean="0">
              <a:solidFill>
                <a:srgbClr val="FF0000"/>
              </a:solidFill>
            </a:endParaRPr>
          </a:p>
          <a:p>
            <a:endParaRPr lang="de-LU" sz="3200" b="1" dirty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–</a:t>
            </a:r>
            <a:r>
              <a:rPr lang="de-LU" sz="3200" b="1" dirty="0" smtClean="0">
                <a:solidFill>
                  <a:srgbClr val="FF0000"/>
                </a:solidFill>
              </a:rPr>
              <a:t>t </a:t>
            </a:r>
            <a:r>
              <a:rPr lang="ru-RU" sz="3200" b="1" dirty="0" smtClean="0">
                <a:solidFill>
                  <a:srgbClr val="FF0000"/>
                </a:solidFill>
              </a:rPr>
              <a:t> в</a:t>
            </a:r>
            <a:r>
              <a:rPr lang="de-LU" sz="3200" b="1" dirty="0" smtClean="0">
                <a:solidFill>
                  <a:srgbClr val="FF0000"/>
                </a:solidFill>
              </a:rPr>
              <a:t> Partizip 2</a:t>
            </a:r>
            <a:r>
              <a:rPr lang="ru-RU" sz="3200" b="1" dirty="0" smtClean="0">
                <a:solidFill>
                  <a:srgbClr val="FF0000"/>
                </a:solidFill>
              </a:rPr>
              <a:t> , а сильные -</a:t>
            </a:r>
            <a:r>
              <a:rPr lang="de-LU" sz="3200" b="1" dirty="0" smtClean="0">
                <a:solidFill>
                  <a:srgbClr val="FF0000"/>
                </a:solidFill>
              </a:rPr>
              <a:t> en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5580112" y="666645"/>
            <a:ext cx="576064" cy="584775"/>
          </a:xfrm>
          <a:prstGeom prst="mathPlus">
            <a:avLst/>
          </a:prstGeom>
          <a:solidFill>
            <a:srgbClr val="C0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 10"/>
          <p:cNvSpPr/>
          <p:nvPr/>
        </p:nvSpPr>
        <p:spPr>
          <a:xfrm rot="160923">
            <a:off x="1872769" y="296421"/>
            <a:ext cx="802424" cy="71537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994764" y="2564904"/>
            <a:ext cx="482937" cy="43204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2966437" y="3416424"/>
            <a:ext cx="482937" cy="43204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овина рамки 13"/>
          <p:cNvSpPr/>
          <p:nvPr/>
        </p:nvSpPr>
        <p:spPr>
          <a:xfrm rot="2477463">
            <a:off x="1139341" y="5703008"/>
            <a:ext cx="665018" cy="67299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оловина рамки 14"/>
          <p:cNvSpPr/>
          <p:nvPr/>
        </p:nvSpPr>
        <p:spPr>
          <a:xfrm rot="2477463">
            <a:off x="6683928" y="5702077"/>
            <a:ext cx="665018" cy="67299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5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03728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LU" sz="2400" b="1" dirty="0">
                <a:latin typeface="Comic Sans MS" pitchFamily="66" charset="0"/>
              </a:rPr>
              <a:t>ich    habe    </a:t>
            </a:r>
            <a:r>
              <a:rPr lang="de-LU" sz="2400" b="1" dirty="0">
                <a:solidFill>
                  <a:srgbClr val="FF0000"/>
                </a:solidFill>
                <a:latin typeface="Comic Sans MS" pitchFamily="66" charset="0"/>
              </a:rPr>
              <a:t>ge</a:t>
            </a:r>
            <a:r>
              <a:rPr lang="de-LU" sz="2400" b="1" dirty="0">
                <a:latin typeface="Comic Sans MS" pitchFamily="66" charset="0"/>
              </a:rPr>
              <a:t>turn</a:t>
            </a:r>
            <a:r>
              <a:rPr lang="de-LU" sz="24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</a:t>
            </a:r>
          </a:p>
          <a:p>
            <a:r>
              <a:rPr lang="de-LU" sz="2400" b="1" dirty="0">
                <a:latin typeface="Comic Sans MS" pitchFamily="66" charset="0"/>
              </a:rPr>
              <a:t>du     hast    </a:t>
            </a:r>
            <a:r>
              <a:rPr lang="de-LU" sz="2400" b="1" dirty="0">
                <a:solidFill>
                  <a:srgbClr val="FF0000"/>
                </a:solidFill>
                <a:latin typeface="Comic Sans MS" pitchFamily="66" charset="0"/>
              </a:rPr>
              <a:t>ge</a:t>
            </a:r>
            <a:r>
              <a:rPr lang="de-LU" sz="2400" b="1" dirty="0">
                <a:latin typeface="Comic Sans MS" pitchFamily="66" charset="0"/>
              </a:rPr>
              <a:t>turn</a:t>
            </a:r>
            <a:r>
              <a:rPr lang="de-LU" sz="24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</a:t>
            </a:r>
          </a:p>
          <a:p>
            <a:r>
              <a:rPr lang="de-LU" sz="2400" b="1" dirty="0">
                <a:latin typeface="Comic Sans MS" pitchFamily="66" charset="0"/>
              </a:rPr>
              <a:t>er/sie/es hat </a:t>
            </a:r>
            <a:r>
              <a:rPr lang="de-LU" sz="2400" b="1" dirty="0" smtClean="0">
                <a:solidFill>
                  <a:srgbClr val="FF0000"/>
                </a:solidFill>
                <a:latin typeface="Comic Sans MS" pitchFamily="66" charset="0"/>
              </a:rPr>
              <a:t>ge</a:t>
            </a:r>
            <a:r>
              <a:rPr lang="de-LU" sz="2400" b="1" dirty="0" smtClean="0">
                <a:latin typeface="Comic Sans MS" pitchFamily="66" charset="0"/>
              </a:rPr>
              <a:t>turn</a:t>
            </a:r>
            <a:r>
              <a:rPr lang="de-L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5976" y="711062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LU" sz="2400" b="1" dirty="0">
                <a:latin typeface="Comic Sans MS" pitchFamily="66" charset="0"/>
              </a:rPr>
              <a:t>w</a:t>
            </a:r>
            <a:r>
              <a:rPr lang="de-LU" sz="2400" b="1" dirty="0" smtClean="0">
                <a:latin typeface="Comic Sans MS" pitchFamily="66" charset="0"/>
              </a:rPr>
              <a:t>ir    haben   </a:t>
            </a:r>
            <a:r>
              <a:rPr lang="de-LU" sz="2400" b="1" dirty="0" smtClean="0">
                <a:solidFill>
                  <a:srgbClr val="FF0000"/>
                </a:solidFill>
                <a:latin typeface="Comic Sans MS" pitchFamily="66" charset="0"/>
              </a:rPr>
              <a:t>ge</a:t>
            </a:r>
            <a:r>
              <a:rPr lang="de-LU" sz="2400" b="1" dirty="0" smtClean="0">
                <a:latin typeface="Comic Sans MS" pitchFamily="66" charset="0"/>
              </a:rPr>
              <a:t>turn</a:t>
            </a:r>
            <a:r>
              <a:rPr lang="de-L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</a:t>
            </a:r>
          </a:p>
          <a:p>
            <a:r>
              <a:rPr lang="de-LU" sz="2400" b="1" dirty="0">
                <a:latin typeface="Comic Sans MS" pitchFamily="66" charset="0"/>
              </a:rPr>
              <a:t>i</a:t>
            </a:r>
            <a:r>
              <a:rPr lang="de-LU" sz="2400" b="1" dirty="0" smtClean="0">
                <a:latin typeface="Comic Sans MS" pitchFamily="66" charset="0"/>
              </a:rPr>
              <a:t>hr    habt     </a:t>
            </a:r>
            <a:r>
              <a:rPr lang="de-LU" sz="2400" b="1" dirty="0" smtClean="0">
                <a:solidFill>
                  <a:srgbClr val="FF0000"/>
                </a:solidFill>
                <a:latin typeface="Comic Sans MS" pitchFamily="66" charset="0"/>
              </a:rPr>
              <a:t>ge</a:t>
            </a:r>
            <a:r>
              <a:rPr lang="de-LU" sz="2400" b="1" dirty="0" smtClean="0">
                <a:latin typeface="Comic Sans MS" pitchFamily="66" charset="0"/>
              </a:rPr>
              <a:t>turn</a:t>
            </a:r>
            <a:r>
              <a:rPr lang="de-L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</a:t>
            </a:r>
          </a:p>
          <a:p>
            <a:r>
              <a:rPr lang="de-LU" sz="2400" b="1" dirty="0">
                <a:latin typeface="Comic Sans MS" pitchFamily="66" charset="0"/>
              </a:rPr>
              <a:t>s</a:t>
            </a:r>
            <a:r>
              <a:rPr lang="de-LU" sz="2400" b="1" dirty="0" smtClean="0">
                <a:latin typeface="Comic Sans MS" pitchFamily="66" charset="0"/>
              </a:rPr>
              <a:t>ie/Sie haben  </a:t>
            </a:r>
            <a:r>
              <a:rPr lang="de-LU" sz="2400" b="1" dirty="0" smtClean="0">
                <a:solidFill>
                  <a:srgbClr val="FF0000"/>
                </a:solidFill>
                <a:latin typeface="Comic Sans MS" pitchFamily="66" charset="0"/>
              </a:rPr>
              <a:t>ge</a:t>
            </a:r>
            <a:r>
              <a:rPr lang="de-LU" sz="2400" b="1" dirty="0" smtClean="0">
                <a:latin typeface="Comic Sans MS" pitchFamily="66" charset="0"/>
              </a:rPr>
              <a:t>turn</a:t>
            </a:r>
            <a:r>
              <a:rPr lang="de-L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96733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LU" sz="2400" b="1" dirty="0">
                <a:latin typeface="Comic Sans MS" pitchFamily="66" charset="0"/>
              </a:rPr>
              <a:t>ich    habe    </a:t>
            </a:r>
            <a:r>
              <a:rPr lang="de-LU" sz="2400" b="1" dirty="0" smtClean="0">
                <a:solidFill>
                  <a:srgbClr val="FF0000"/>
                </a:solidFill>
                <a:latin typeface="Comic Sans MS" pitchFamily="66" charset="0"/>
              </a:rPr>
              <a:t>ge</a:t>
            </a:r>
            <a:r>
              <a:rPr lang="de-LU" sz="2400" b="1" dirty="0" smtClean="0">
                <a:latin typeface="Comic Sans MS" pitchFamily="66" charset="0"/>
              </a:rPr>
              <a:t>les</a:t>
            </a:r>
            <a:r>
              <a:rPr lang="de-L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en</a:t>
            </a:r>
          </a:p>
          <a:p>
            <a:r>
              <a:rPr lang="de-LU" sz="2400" b="1" dirty="0" smtClean="0">
                <a:latin typeface="Comic Sans MS" pitchFamily="66" charset="0"/>
              </a:rPr>
              <a:t>du     </a:t>
            </a:r>
            <a:r>
              <a:rPr lang="de-LU" sz="2400" b="1" dirty="0">
                <a:latin typeface="Comic Sans MS" pitchFamily="66" charset="0"/>
              </a:rPr>
              <a:t>hast    </a:t>
            </a:r>
            <a:r>
              <a:rPr lang="de-LU" sz="2400" b="1" dirty="0" smtClean="0">
                <a:solidFill>
                  <a:srgbClr val="FF0000"/>
                </a:solidFill>
                <a:latin typeface="Comic Sans MS" pitchFamily="66" charset="0"/>
              </a:rPr>
              <a:t>ge</a:t>
            </a:r>
            <a:r>
              <a:rPr lang="de-LU" sz="2400" b="1" dirty="0" smtClean="0">
                <a:latin typeface="Comic Sans MS" pitchFamily="66" charset="0"/>
              </a:rPr>
              <a:t>les</a:t>
            </a:r>
            <a:r>
              <a:rPr lang="de-L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en</a:t>
            </a:r>
            <a:endParaRPr lang="de-LU" sz="2400" b="1" dirty="0" smtClean="0">
              <a:latin typeface="Comic Sans MS" pitchFamily="66" charset="0"/>
            </a:endParaRPr>
          </a:p>
          <a:p>
            <a:r>
              <a:rPr lang="de-LU" sz="2400" b="1" dirty="0" smtClean="0">
                <a:latin typeface="Comic Sans MS" pitchFamily="66" charset="0"/>
              </a:rPr>
              <a:t>er/sie/es hat </a:t>
            </a:r>
            <a:r>
              <a:rPr lang="de-LU" sz="2400" b="1" dirty="0" smtClean="0">
                <a:solidFill>
                  <a:srgbClr val="FF0000"/>
                </a:solidFill>
                <a:latin typeface="Comic Sans MS" pitchFamily="66" charset="0"/>
              </a:rPr>
              <a:t>ge</a:t>
            </a:r>
            <a:r>
              <a:rPr lang="de-LU" sz="2400" b="1" dirty="0" smtClean="0">
                <a:latin typeface="Comic Sans MS" pitchFamily="66" charset="0"/>
              </a:rPr>
              <a:t>les</a:t>
            </a:r>
            <a:r>
              <a:rPr lang="de-L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en</a:t>
            </a:r>
            <a:endParaRPr lang="de-LU" sz="24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de-L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96683" y="29673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LU" sz="2400" b="1" dirty="0">
                <a:latin typeface="Comic Sans MS" pitchFamily="66" charset="0"/>
              </a:rPr>
              <a:t>wir   </a:t>
            </a:r>
            <a:r>
              <a:rPr lang="de-LU" sz="2400" b="1" dirty="0" smtClean="0">
                <a:latin typeface="Comic Sans MS" pitchFamily="66" charset="0"/>
              </a:rPr>
              <a:t>   </a:t>
            </a:r>
            <a:r>
              <a:rPr lang="de-LU" sz="2400" b="1" dirty="0">
                <a:latin typeface="Comic Sans MS" pitchFamily="66" charset="0"/>
              </a:rPr>
              <a:t>haben   </a:t>
            </a:r>
            <a:r>
              <a:rPr lang="de-LU" sz="2400" b="1" dirty="0" smtClean="0">
                <a:solidFill>
                  <a:srgbClr val="FF0000"/>
                </a:solidFill>
                <a:latin typeface="Comic Sans MS" pitchFamily="66" charset="0"/>
              </a:rPr>
              <a:t>ge</a:t>
            </a:r>
            <a:r>
              <a:rPr lang="de-LU" sz="2400" b="1" dirty="0" smtClean="0">
                <a:latin typeface="Comic Sans MS" pitchFamily="66" charset="0"/>
              </a:rPr>
              <a:t>les</a:t>
            </a:r>
            <a:r>
              <a:rPr lang="de-L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en</a:t>
            </a:r>
            <a:endParaRPr lang="de-LU" sz="24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de-LU" sz="2400" b="1" dirty="0" smtClean="0">
                <a:latin typeface="Comic Sans MS" pitchFamily="66" charset="0"/>
              </a:rPr>
              <a:t>ihr      habt     </a:t>
            </a:r>
            <a:r>
              <a:rPr lang="de-LU" sz="2400" b="1" dirty="0" smtClean="0">
                <a:solidFill>
                  <a:srgbClr val="FF0000"/>
                </a:solidFill>
                <a:latin typeface="Comic Sans MS" pitchFamily="66" charset="0"/>
              </a:rPr>
              <a:t>ge</a:t>
            </a:r>
            <a:r>
              <a:rPr lang="de-LU" sz="2400" b="1" dirty="0" smtClean="0">
                <a:latin typeface="Comic Sans MS" pitchFamily="66" charset="0"/>
              </a:rPr>
              <a:t>les</a:t>
            </a:r>
            <a:r>
              <a:rPr lang="de-L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en</a:t>
            </a:r>
            <a:endParaRPr lang="de-LU" sz="2400" b="1" dirty="0" smtClean="0">
              <a:latin typeface="Comic Sans MS" pitchFamily="66" charset="0"/>
            </a:endParaRPr>
          </a:p>
          <a:p>
            <a:r>
              <a:rPr lang="de-LU" sz="2400" b="1" dirty="0" smtClean="0">
                <a:latin typeface="Comic Sans MS" pitchFamily="66" charset="0"/>
              </a:rPr>
              <a:t>sie/Sie haben    </a:t>
            </a:r>
            <a:r>
              <a:rPr lang="de-LU" sz="2400" b="1" dirty="0" smtClean="0">
                <a:solidFill>
                  <a:srgbClr val="FF0000"/>
                </a:solidFill>
                <a:latin typeface="Comic Sans MS" pitchFamily="66" charset="0"/>
              </a:rPr>
              <a:t>ge</a:t>
            </a:r>
            <a:r>
              <a:rPr lang="de-LU" sz="2400" b="1" dirty="0" smtClean="0">
                <a:latin typeface="Comic Sans MS" pitchFamily="66" charset="0"/>
              </a:rPr>
              <a:t>les</a:t>
            </a:r>
            <a:r>
              <a:rPr lang="de-L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en</a:t>
            </a:r>
            <a:endParaRPr lang="de-LU" sz="24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2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</TotalTime>
  <Words>176</Words>
  <Application>Microsoft Office PowerPoint</Application>
  <PresentationFormat>Экран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Der 19. September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19. September</dc:title>
  <dc:creator>Маруся</dc:creator>
  <cp:lastModifiedBy>Маруся</cp:lastModifiedBy>
  <cp:revision>8</cp:revision>
  <dcterms:created xsi:type="dcterms:W3CDTF">2013-09-17T15:19:03Z</dcterms:created>
  <dcterms:modified xsi:type="dcterms:W3CDTF">2015-01-13T17:43:59Z</dcterms:modified>
</cp:coreProperties>
</file>