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4" r:id="rId2"/>
    <p:sldId id="277" r:id="rId3"/>
    <p:sldId id="256" r:id="rId4"/>
    <p:sldId id="279" r:id="rId5"/>
    <p:sldId id="282" r:id="rId6"/>
    <p:sldId id="293" r:id="rId7"/>
    <p:sldId id="284" r:id="rId8"/>
    <p:sldId id="285" r:id="rId9"/>
    <p:sldId id="286" r:id="rId10"/>
    <p:sldId id="263" r:id="rId11"/>
    <p:sldId id="288" r:id="rId12"/>
    <p:sldId id="292" r:id="rId13"/>
    <p:sldId id="289" r:id="rId14"/>
    <p:sldId id="290" r:id="rId15"/>
    <p:sldId id="267" r:id="rId16"/>
    <p:sldId id="28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14" autoAdjust="0"/>
  </p:normalViewPr>
  <p:slideViewPr>
    <p:cSldViewPr>
      <p:cViewPr varScale="1">
        <p:scale>
          <a:sx n="44" d="100"/>
          <a:sy n="44" d="100"/>
        </p:scale>
        <p:origin x="-6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3F6128-C2D9-4C52-B96C-7AE0673F7AEC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4455E-6D70-4951-ABF4-87187DCC45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B5FE6-D957-464B-AED7-6B0436647E3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B5FE6-D957-464B-AED7-6B0436647E3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4777262-1987-4EA0-BEE4-7F9450A04A27}" type="slidenum">
              <a:rPr lang="ru-RU"/>
              <a:pPr/>
              <a:t>16</a:t>
            </a:fld>
            <a:endParaRPr lang="ru-RU"/>
          </a:p>
        </p:txBody>
      </p:sp>
      <p:sp>
        <p:nvSpPr>
          <p:cNvPr id="727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png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hyperlink" Target="http://ru.wikipedia.org/wiki/%D0%9E%D0%BB%D0%B8%D0%BC%D0%BF%D0%B8%D1%8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43313" y="642938"/>
            <a:ext cx="500062" cy="357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214688" y="1143000"/>
            <a:ext cx="500062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500313" y="1571625"/>
            <a:ext cx="428625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2500313" y="2000250"/>
            <a:ext cx="428625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3786188" y="2500313"/>
            <a:ext cx="428625" cy="357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5</a:t>
            </a:r>
            <a:endParaRPr lang="ru-RU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3429000" y="2857500"/>
            <a:ext cx="428625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6</a:t>
            </a: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2928938" y="3286125"/>
            <a:ext cx="428625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7</a:t>
            </a:r>
            <a:endParaRPr lang="ru-RU" dirty="0"/>
          </a:p>
        </p:txBody>
      </p:sp>
      <p:grpSp>
        <p:nvGrpSpPr>
          <p:cNvPr id="2" name="Группа 71"/>
          <p:cNvGrpSpPr>
            <a:grpSpLocks/>
          </p:cNvGrpSpPr>
          <p:nvPr/>
        </p:nvGrpSpPr>
        <p:grpSpPr bwMode="auto">
          <a:xfrm>
            <a:off x="1714500" y="714375"/>
            <a:ext cx="5572125" cy="3429000"/>
            <a:chOff x="1714480" y="714356"/>
            <a:chExt cx="5572164" cy="3429024"/>
          </a:xfrm>
        </p:grpSpPr>
        <p:grpSp>
          <p:nvGrpSpPr>
            <p:cNvPr id="3" name="Группа 6"/>
            <p:cNvGrpSpPr>
              <a:grpSpLocks/>
            </p:cNvGrpSpPr>
            <p:nvPr/>
          </p:nvGrpSpPr>
          <p:grpSpPr bwMode="auto">
            <a:xfrm>
              <a:off x="4286248" y="714356"/>
              <a:ext cx="1285884" cy="428628"/>
              <a:chOff x="1500166" y="785794"/>
              <a:chExt cx="1285884" cy="428628"/>
            </a:xfrm>
          </p:grpSpPr>
          <p:sp>
            <p:nvSpPr>
              <p:cNvPr id="4" name="Прямоугольник 3"/>
              <p:cNvSpPr/>
              <p:nvPr/>
            </p:nvSpPr>
            <p:spPr>
              <a:xfrm>
                <a:off x="1500166" y="785794"/>
                <a:ext cx="428628" cy="4286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5" name="Прямоугольник 4"/>
              <p:cNvSpPr/>
              <p:nvPr/>
            </p:nvSpPr>
            <p:spPr>
              <a:xfrm>
                <a:off x="1928794" y="785794"/>
                <a:ext cx="428628" cy="4286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" name="Прямоугольник 5"/>
              <p:cNvSpPr/>
              <p:nvPr/>
            </p:nvSpPr>
            <p:spPr>
              <a:xfrm>
                <a:off x="2357422" y="785794"/>
                <a:ext cx="428628" cy="4286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7" name="Группа 12"/>
            <p:cNvGrpSpPr>
              <a:grpSpLocks/>
            </p:cNvGrpSpPr>
            <p:nvPr/>
          </p:nvGrpSpPr>
          <p:grpSpPr bwMode="auto">
            <a:xfrm>
              <a:off x="3857620" y="1142984"/>
              <a:ext cx="1714512" cy="428628"/>
              <a:chOff x="1142976" y="1643050"/>
              <a:chExt cx="1714512" cy="428628"/>
            </a:xfrm>
          </p:grpSpPr>
          <p:sp>
            <p:nvSpPr>
              <p:cNvPr id="9" name="Прямоугольник 8"/>
              <p:cNvSpPr/>
              <p:nvPr/>
            </p:nvSpPr>
            <p:spPr>
              <a:xfrm>
                <a:off x="1142976" y="1643050"/>
                <a:ext cx="428628" cy="4286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1571604" y="1643050"/>
                <a:ext cx="428628" cy="4286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2000232" y="1643050"/>
                <a:ext cx="428628" cy="4286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2428860" y="1643050"/>
                <a:ext cx="428628" cy="4286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13" name="Группа 25"/>
            <p:cNvGrpSpPr>
              <a:grpSpLocks/>
            </p:cNvGrpSpPr>
            <p:nvPr/>
          </p:nvGrpSpPr>
          <p:grpSpPr bwMode="auto">
            <a:xfrm>
              <a:off x="3000364" y="1571612"/>
              <a:ext cx="3857652" cy="428628"/>
              <a:chOff x="1643042" y="1928802"/>
              <a:chExt cx="3857652" cy="428628"/>
            </a:xfrm>
          </p:grpSpPr>
          <p:sp>
            <p:nvSpPr>
              <p:cNvPr id="16" name="Прямоугольник 15"/>
              <p:cNvSpPr/>
              <p:nvPr/>
            </p:nvSpPr>
            <p:spPr>
              <a:xfrm>
                <a:off x="1643042" y="1928802"/>
                <a:ext cx="428628" cy="4286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7" name="Прямоугольник 16"/>
              <p:cNvSpPr/>
              <p:nvPr/>
            </p:nvSpPr>
            <p:spPr>
              <a:xfrm>
                <a:off x="2071670" y="1928802"/>
                <a:ext cx="428628" cy="4286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8" name="Прямоугольник 17"/>
              <p:cNvSpPr/>
              <p:nvPr/>
            </p:nvSpPr>
            <p:spPr>
              <a:xfrm>
                <a:off x="2500298" y="1928802"/>
                <a:ext cx="428628" cy="4286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2928926" y="1928802"/>
                <a:ext cx="428628" cy="4286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0" name="Прямоугольник 19"/>
              <p:cNvSpPr/>
              <p:nvPr/>
            </p:nvSpPr>
            <p:spPr>
              <a:xfrm>
                <a:off x="3357554" y="1928802"/>
                <a:ext cx="428628" cy="4286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1" name="Прямоугольник 20"/>
              <p:cNvSpPr/>
              <p:nvPr/>
            </p:nvSpPr>
            <p:spPr>
              <a:xfrm>
                <a:off x="3786182" y="1928802"/>
                <a:ext cx="428628" cy="4286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22" name="Прямоугольник 21"/>
              <p:cNvSpPr/>
              <p:nvPr/>
            </p:nvSpPr>
            <p:spPr>
              <a:xfrm>
                <a:off x="4214810" y="1928802"/>
                <a:ext cx="428628" cy="4286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23" name="Прямоугольник 22"/>
              <p:cNvSpPr/>
              <p:nvPr/>
            </p:nvSpPr>
            <p:spPr>
              <a:xfrm>
                <a:off x="4643438" y="1928802"/>
                <a:ext cx="428628" cy="4286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4" name="Прямоугольник 23"/>
              <p:cNvSpPr/>
              <p:nvPr/>
            </p:nvSpPr>
            <p:spPr>
              <a:xfrm>
                <a:off x="5072066" y="1928802"/>
                <a:ext cx="428628" cy="4286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15" name="Группа 35"/>
            <p:cNvGrpSpPr>
              <a:grpSpLocks/>
            </p:cNvGrpSpPr>
            <p:nvPr/>
          </p:nvGrpSpPr>
          <p:grpSpPr bwMode="auto">
            <a:xfrm>
              <a:off x="3000364" y="2000240"/>
              <a:ext cx="3429024" cy="428628"/>
              <a:chOff x="1000100" y="2428868"/>
              <a:chExt cx="3429024" cy="428628"/>
            </a:xfrm>
          </p:grpSpPr>
          <p:sp>
            <p:nvSpPr>
              <p:cNvPr id="28" name="Прямоугольник 27"/>
              <p:cNvSpPr/>
              <p:nvPr/>
            </p:nvSpPr>
            <p:spPr>
              <a:xfrm>
                <a:off x="1000100" y="2428868"/>
                <a:ext cx="428628" cy="4286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9" name="Прямоугольник 28"/>
              <p:cNvSpPr/>
              <p:nvPr/>
            </p:nvSpPr>
            <p:spPr>
              <a:xfrm>
                <a:off x="1428728" y="2428868"/>
                <a:ext cx="428628" cy="4286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0" name="Прямоугольник 29"/>
              <p:cNvSpPr/>
              <p:nvPr/>
            </p:nvSpPr>
            <p:spPr>
              <a:xfrm>
                <a:off x="1857356" y="2428868"/>
                <a:ext cx="428628" cy="4286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1" name="Прямоугольник 30"/>
              <p:cNvSpPr/>
              <p:nvPr/>
            </p:nvSpPr>
            <p:spPr>
              <a:xfrm>
                <a:off x="2285984" y="2428868"/>
                <a:ext cx="428628" cy="4286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2" name="Прямоугольник 31"/>
              <p:cNvSpPr/>
              <p:nvPr/>
            </p:nvSpPr>
            <p:spPr>
              <a:xfrm>
                <a:off x="2714612" y="2428868"/>
                <a:ext cx="428628" cy="4286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dirty="0"/>
                  <a:t>м</a:t>
                </a:r>
              </a:p>
            </p:txBody>
          </p:sp>
          <p:sp>
            <p:nvSpPr>
              <p:cNvPr id="33" name="Прямоугольник 32"/>
              <p:cNvSpPr/>
              <p:nvPr/>
            </p:nvSpPr>
            <p:spPr>
              <a:xfrm>
                <a:off x="3143240" y="2428868"/>
                <a:ext cx="428628" cy="4286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4" name="Прямоугольник 33"/>
              <p:cNvSpPr/>
              <p:nvPr/>
            </p:nvSpPr>
            <p:spPr>
              <a:xfrm>
                <a:off x="3571868" y="2428868"/>
                <a:ext cx="428628" cy="4286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5" name="Прямоугольник 34"/>
              <p:cNvSpPr/>
              <p:nvPr/>
            </p:nvSpPr>
            <p:spPr>
              <a:xfrm>
                <a:off x="4000496" y="2428868"/>
                <a:ext cx="428628" cy="4286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26" name="Группа 40"/>
            <p:cNvGrpSpPr>
              <a:grpSpLocks/>
            </p:cNvGrpSpPr>
            <p:nvPr/>
          </p:nvGrpSpPr>
          <p:grpSpPr bwMode="auto">
            <a:xfrm>
              <a:off x="4286248" y="2428868"/>
              <a:ext cx="1285884" cy="428628"/>
              <a:chOff x="1142976" y="2857496"/>
              <a:chExt cx="1285884" cy="428628"/>
            </a:xfrm>
          </p:grpSpPr>
          <p:sp>
            <p:nvSpPr>
              <p:cNvPr id="38" name="Прямоугольник 37"/>
              <p:cNvSpPr/>
              <p:nvPr/>
            </p:nvSpPr>
            <p:spPr>
              <a:xfrm>
                <a:off x="1142976" y="2857496"/>
                <a:ext cx="428628" cy="4286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9" name="Прямоугольник 38"/>
              <p:cNvSpPr/>
              <p:nvPr/>
            </p:nvSpPr>
            <p:spPr>
              <a:xfrm>
                <a:off x="1571604" y="2857496"/>
                <a:ext cx="428628" cy="4286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40" name="Прямоугольник 39"/>
              <p:cNvSpPr/>
              <p:nvPr/>
            </p:nvSpPr>
            <p:spPr>
              <a:xfrm>
                <a:off x="2000232" y="2857496"/>
                <a:ext cx="428628" cy="4286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36" name="Группа 51"/>
            <p:cNvGrpSpPr>
              <a:grpSpLocks/>
            </p:cNvGrpSpPr>
            <p:nvPr/>
          </p:nvGrpSpPr>
          <p:grpSpPr bwMode="auto">
            <a:xfrm>
              <a:off x="3857620" y="2857496"/>
              <a:ext cx="3429024" cy="428628"/>
              <a:chOff x="1643042" y="3357562"/>
              <a:chExt cx="3429024" cy="428628"/>
            </a:xfrm>
          </p:grpSpPr>
          <p:sp>
            <p:nvSpPr>
              <p:cNvPr id="43" name="Прямоугольник 42"/>
              <p:cNvSpPr/>
              <p:nvPr/>
            </p:nvSpPr>
            <p:spPr>
              <a:xfrm>
                <a:off x="1643042" y="3357562"/>
                <a:ext cx="428628" cy="4286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44" name="Прямоугольник 43"/>
              <p:cNvSpPr/>
              <p:nvPr/>
            </p:nvSpPr>
            <p:spPr>
              <a:xfrm>
                <a:off x="2071670" y="3357562"/>
                <a:ext cx="428628" cy="4286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45" name="Прямоугольник 44"/>
              <p:cNvSpPr/>
              <p:nvPr/>
            </p:nvSpPr>
            <p:spPr>
              <a:xfrm>
                <a:off x="2500298" y="3357562"/>
                <a:ext cx="428628" cy="4286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46" name="Прямоугольник 45"/>
              <p:cNvSpPr/>
              <p:nvPr/>
            </p:nvSpPr>
            <p:spPr>
              <a:xfrm>
                <a:off x="2928926" y="3357562"/>
                <a:ext cx="428628" cy="4286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47" name="Прямоугольник 46"/>
              <p:cNvSpPr/>
              <p:nvPr/>
            </p:nvSpPr>
            <p:spPr>
              <a:xfrm>
                <a:off x="3357554" y="3357562"/>
                <a:ext cx="428628" cy="4286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/>
              </a:p>
            </p:txBody>
          </p:sp>
          <p:sp>
            <p:nvSpPr>
              <p:cNvPr id="48" name="Прямоугольник 47"/>
              <p:cNvSpPr/>
              <p:nvPr/>
            </p:nvSpPr>
            <p:spPr>
              <a:xfrm>
                <a:off x="3786182" y="3357562"/>
                <a:ext cx="428628" cy="4286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49" name="Прямоугольник 48"/>
              <p:cNvSpPr/>
              <p:nvPr/>
            </p:nvSpPr>
            <p:spPr>
              <a:xfrm>
                <a:off x="4214810" y="3357562"/>
                <a:ext cx="428628" cy="4286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50" name="Прямоугольник 49"/>
              <p:cNvSpPr/>
              <p:nvPr/>
            </p:nvSpPr>
            <p:spPr>
              <a:xfrm>
                <a:off x="4643438" y="3357562"/>
                <a:ext cx="428628" cy="4286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41" name="Группа 60"/>
            <p:cNvGrpSpPr>
              <a:grpSpLocks/>
            </p:cNvGrpSpPr>
            <p:nvPr/>
          </p:nvGrpSpPr>
          <p:grpSpPr bwMode="auto">
            <a:xfrm>
              <a:off x="3428992" y="3286124"/>
              <a:ext cx="2571768" cy="428628"/>
              <a:chOff x="1785918" y="4000504"/>
              <a:chExt cx="2571768" cy="428628"/>
            </a:xfrm>
          </p:grpSpPr>
          <p:sp>
            <p:nvSpPr>
              <p:cNvPr id="55" name="Прямоугольник 54"/>
              <p:cNvSpPr/>
              <p:nvPr/>
            </p:nvSpPr>
            <p:spPr>
              <a:xfrm>
                <a:off x="1785918" y="4000504"/>
                <a:ext cx="428628" cy="4286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56" name="Прямоугольник 55"/>
              <p:cNvSpPr/>
              <p:nvPr/>
            </p:nvSpPr>
            <p:spPr>
              <a:xfrm>
                <a:off x="2214546" y="4000504"/>
                <a:ext cx="428628" cy="4286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57" name="Прямоугольник 56"/>
              <p:cNvSpPr/>
              <p:nvPr/>
            </p:nvSpPr>
            <p:spPr>
              <a:xfrm>
                <a:off x="2643174" y="4000504"/>
                <a:ext cx="428628" cy="4286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58" name="Прямоугольник 57"/>
              <p:cNvSpPr/>
              <p:nvPr/>
            </p:nvSpPr>
            <p:spPr>
              <a:xfrm>
                <a:off x="3071802" y="4000504"/>
                <a:ext cx="428628" cy="4286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59" name="Прямоугольник 58"/>
              <p:cNvSpPr/>
              <p:nvPr/>
            </p:nvSpPr>
            <p:spPr>
              <a:xfrm>
                <a:off x="3500430" y="4000504"/>
                <a:ext cx="428628" cy="4286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0" name="Прямоугольник 59"/>
              <p:cNvSpPr/>
              <p:nvPr/>
            </p:nvSpPr>
            <p:spPr>
              <a:xfrm>
                <a:off x="3929058" y="4000504"/>
                <a:ext cx="428628" cy="4286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51" name="Группа 70"/>
            <p:cNvGrpSpPr>
              <a:grpSpLocks/>
            </p:cNvGrpSpPr>
            <p:nvPr/>
          </p:nvGrpSpPr>
          <p:grpSpPr bwMode="auto">
            <a:xfrm>
              <a:off x="1714480" y="3714752"/>
              <a:ext cx="3000396" cy="428628"/>
              <a:chOff x="1000100" y="4572008"/>
              <a:chExt cx="3000396" cy="428628"/>
            </a:xfrm>
          </p:grpSpPr>
          <p:sp>
            <p:nvSpPr>
              <p:cNvPr id="63" name="Прямоугольник 62"/>
              <p:cNvSpPr/>
              <p:nvPr/>
            </p:nvSpPr>
            <p:spPr>
              <a:xfrm>
                <a:off x="1000100" y="4572008"/>
                <a:ext cx="428628" cy="4286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4" name="Прямоугольник 63"/>
              <p:cNvSpPr/>
              <p:nvPr/>
            </p:nvSpPr>
            <p:spPr>
              <a:xfrm>
                <a:off x="1428728" y="4572008"/>
                <a:ext cx="428628" cy="4286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5" name="Прямоугольник 64"/>
              <p:cNvSpPr/>
              <p:nvPr/>
            </p:nvSpPr>
            <p:spPr>
              <a:xfrm>
                <a:off x="1857356" y="4572008"/>
                <a:ext cx="428628" cy="4286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6" name="Прямоугольник 65"/>
              <p:cNvSpPr/>
              <p:nvPr/>
            </p:nvSpPr>
            <p:spPr>
              <a:xfrm>
                <a:off x="2285984" y="4572008"/>
                <a:ext cx="428628" cy="4286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7" name="Прямоугольник 66"/>
              <p:cNvSpPr/>
              <p:nvPr/>
            </p:nvSpPr>
            <p:spPr>
              <a:xfrm>
                <a:off x="2714612" y="4572008"/>
                <a:ext cx="428628" cy="4286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8" name="Прямоугольник 67"/>
              <p:cNvSpPr/>
              <p:nvPr/>
            </p:nvSpPr>
            <p:spPr>
              <a:xfrm>
                <a:off x="3143240" y="4572008"/>
                <a:ext cx="428628" cy="4286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9" name="Прямоугольник 68"/>
              <p:cNvSpPr/>
              <p:nvPr/>
            </p:nvSpPr>
            <p:spPr>
              <a:xfrm>
                <a:off x="3571868" y="4572008"/>
                <a:ext cx="428628" cy="4286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sp>
        <p:nvSpPr>
          <p:cNvPr id="73" name="Прямоугольник 72"/>
          <p:cNvSpPr/>
          <p:nvPr/>
        </p:nvSpPr>
        <p:spPr>
          <a:xfrm>
            <a:off x="1143000" y="3714750"/>
            <a:ext cx="500063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8</a:t>
            </a:r>
            <a:endParaRPr lang="ru-RU" dirty="0"/>
          </a:p>
        </p:txBody>
      </p:sp>
      <p:grpSp>
        <p:nvGrpSpPr>
          <p:cNvPr id="52" name="Группа 77"/>
          <p:cNvGrpSpPr>
            <a:grpSpLocks/>
          </p:cNvGrpSpPr>
          <p:nvPr/>
        </p:nvGrpSpPr>
        <p:grpSpPr bwMode="auto">
          <a:xfrm>
            <a:off x="4357688" y="714375"/>
            <a:ext cx="1255712" cy="461963"/>
            <a:chOff x="4357686" y="714356"/>
            <a:chExt cx="1256301" cy="461665"/>
          </a:xfrm>
        </p:grpSpPr>
        <p:sp>
          <p:nvSpPr>
            <p:cNvPr id="8256" name="TextBox 74"/>
            <p:cNvSpPr txBox="1">
              <a:spLocks noChangeArrowheads="1"/>
            </p:cNvSpPr>
            <p:nvPr/>
          </p:nvSpPr>
          <p:spPr bwMode="auto">
            <a:xfrm>
              <a:off x="4357686" y="714356"/>
              <a:ext cx="25616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 dirty="0">
                  <a:solidFill>
                    <a:srgbClr val="C00000"/>
                  </a:solidFill>
                  <a:latin typeface="Calibri" pitchFamily="34" charset="0"/>
                </a:rPr>
                <a:t>в</a:t>
              </a:r>
            </a:p>
          </p:txBody>
        </p:sp>
        <p:sp>
          <p:nvSpPr>
            <p:cNvPr id="8257" name="TextBox 75"/>
            <p:cNvSpPr txBox="1">
              <a:spLocks noChangeArrowheads="1"/>
            </p:cNvSpPr>
            <p:nvPr/>
          </p:nvSpPr>
          <p:spPr bwMode="auto">
            <a:xfrm>
              <a:off x="4786314" y="714356"/>
              <a:ext cx="32760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Calibri" pitchFamily="34" charset="0"/>
                </a:rPr>
                <a:t>е</a:t>
              </a:r>
            </a:p>
          </p:txBody>
        </p:sp>
        <p:sp>
          <p:nvSpPr>
            <p:cNvPr id="8258" name="TextBox 76"/>
            <p:cNvSpPr txBox="1">
              <a:spLocks noChangeArrowheads="1"/>
            </p:cNvSpPr>
            <p:nvPr/>
          </p:nvSpPr>
          <p:spPr bwMode="auto">
            <a:xfrm>
              <a:off x="5143504" y="714356"/>
              <a:ext cx="47048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Calibri" pitchFamily="34" charset="0"/>
                </a:rPr>
                <a:t>к</a:t>
              </a:r>
            </a:p>
          </p:txBody>
        </p:sp>
      </p:grpSp>
      <p:grpSp>
        <p:nvGrpSpPr>
          <p:cNvPr id="53" name="Группа 82"/>
          <p:cNvGrpSpPr>
            <a:grpSpLocks/>
          </p:cNvGrpSpPr>
          <p:nvPr/>
        </p:nvGrpSpPr>
        <p:grpSpPr bwMode="auto">
          <a:xfrm>
            <a:off x="3857625" y="1143000"/>
            <a:ext cx="1612900" cy="461963"/>
            <a:chOff x="3857620" y="1142984"/>
            <a:chExt cx="1613491" cy="461665"/>
          </a:xfrm>
        </p:grpSpPr>
        <p:sp>
          <p:nvSpPr>
            <p:cNvPr id="8252" name="TextBox 78"/>
            <p:cNvSpPr txBox="1">
              <a:spLocks noChangeArrowheads="1"/>
            </p:cNvSpPr>
            <p:nvPr/>
          </p:nvSpPr>
          <p:spPr bwMode="auto">
            <a:xfrm>
              <a:off x="3857620" y="1142984"/>
              <a:ext cx="47048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Calibri" pitchFamily="34" charset="0"/>
                </a:rPr>
                <a:t>м</a:t>
              </a:r>
            </a:p>
          </p:txBody>
        </p:sp>
        <p:sp>
          <p:nvSpPr>
            <p:cNvPr id="8253" name="TextBox 79"/>
            <p:cNvSpPr txBox="1">
              <a:spLocks noChangeArrowheads="1"/>
            </p:cNvSpPr>
            <p:nvPr/>
          </p:nvSpPr>
          <p:spPr bwMode="auto">
            <a:xfrm>
              <a:off x="4357686" y="1142984"/>
              <a:ext cx="25616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C00000"/>
                  </a:solidFill>
                  <a:latin typeface="Calibri" pitchFamily="34" charset="0"/>
                </a:rPr>
                <a:t>е</a:t>
              </a:r>
            </a:p>
          </p:txBody>
        </p:sp>
        <p:sp>
          <p:nvSpPr>
            <p:cNvPr id="8254" name="TextBox 80"/>
            <p:cNvSpPr txBox="1">
              <a:spLocks noChangeArrowheads="1"/>
            </p:cNvSpPr>
            <p:nvPr/>
          </p:nvSpPr>
          <p:spPr bwMode="auto">
            <a:xfrm>
              <a:off x="4714876" y="1142984"/>
              <a:ext cx="39904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Calibri" pitchFamily="34" charset="0"/>
                </a:rPr>
                <a:t>т</a:t>
              </a:r>
            </a:p>
          </p:txBody>
        </p:sp>
        <p:sp>
          <p:nvSpPr>
            <p:cNvPr id="8255" name="TextBox 81"/>
            <p:cNvSpPr txBox="1">
              <a:spLocks noChangeArrowheads="1"/>
            </p:cNvSpPr>
            <p:nvPr/>
          </p:nvSpPr>
          <p:spPr bwMode="auto">
            <a:xfrm>
              <a:off x="5143504" y="1142984"/>
              <a:ext cx="32760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Calibri" pitchFamily="34" charset="0"/>
                </a:rPr>
                <a:t>р</a:t>
              </a:r>
            </a:p>
          </p:txBody>
        </p:sp>
      </p:grpSp>
      <p:grpSp>
        <p:nvGrpSpPr>
          <p:cNvPr id="61" name="Группа 92"/>
          <p:cNvGrpSpPr>
            <a:grpSpLocks/>
          </p:cNvGrpSpPr>
          <p:nvPr/>
        </p:nvGrpSpPr>
        <p:grpSpPr bwMode="auto">
          <a:xfrm>
            <a:off x="3071802" y="1571612"/>
            <a:ext cx="3643313" cy="461963"/>
            <a:chOff x="3143242" y="1571612"/>
            <a:chExt cx="3643336" cy="461665"/>
          </a:xfrm>
        </p:grpSpPr>
        <p:sp>
          <p:nvSpPr>
            <p:cNvPr id="8243" name="TextBox 83"/>
            <p:cNvSpPr txBox="1">
              <a:spLocks noChangeArrowheads="1"/>
            </p:cNvSpPr>
            <p:nvPr/>
          </p:nvSpPr>
          <p:spPr bwMode="auto">
            <a:xfrm>
              <a:off x="3143242" y="1571612"/>
              <a:ext cx="28575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dirty="0">
                  <a:latin typeface="Calibri" pitchFamily="34" charset="0"/>
                </a:rPr>
                <a:t>м</a:t>
              </a:r>
            </a:p>
          </p:txBody>
        </p:sp>
        <p:sp>
          <p:nvSpPr>
            <p:cNvPr id="8244" name="TextBox 84"/>
            <p:cNvSpPr txBox="1">
              <a:spLocks noChangeArrowheads="1"/>
            </p:cNvSpPr>
            <p:nvPr/>
          </p:nvSpPr>
          <p:spPr bwMode="auto">
            <a:xfrm>
              <a:off x="3500431" y="1571612"/>
              <a:ext cx="35718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Calibri" pitchFamily="34" charset="0"/>
                </a:rPr>
                <a:t>и</a:t>
              </a:r>
            </a:p>
          </p:txBody>
        </p:sp>
        <p:sp>
          <p:nvSpPr>
            <p:cNvPr id="8245" name="TextBox 85"/>
            <p:cNvSpPr txBox="1">
              <a:spLocks noChangeArrowheads="1"/>
            </p:cNvSpPr>
            <p:nvPr/>
          </p:nvSpPr>
          <p:spPr bwMode="auto">
            <a:xfrm>
              <a:off x="3857620" y="1571612"/>
              <a:ext cx="39904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Calibri" pitchFamily="34" charset="0"/>
                </a:rPr>
                <a:t>л</a:t>
              </a:r>
            </a:p>
          </p:txBody>
        </p:sp>
        <p:sp>
          <p:nvSpPr>
            <p:cNvPr id="8246" name="TextBox 86"/>
            <p:cNvSpPr txBox="1">
              <a:spLocks noChangeArrowheads="1"/>
            </p:cNvSpPr>
            <p:nvPr/>
          </p:nvSpPr>
          <p:spPr bwMode="auto">
            <a:xfrm>
              <a:off x="4357686" y="1571612"/>
              <a:ext cx="35719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C00000"/>
                  </a:solidFill>
                  <a:latin typeface="Calibri" pitchFamily="34" charset="0"/>
                </a:rPr>
                <a:t>л</a:t>
              </a:r>
            </a:p>
          </p:txBody>
        </p:sp>
        <p:sp>
          <p:nvSpPr>
            <p:cNvPr id="8247" name="TextBox 87"/>
            <p:cNvSpPr txBox="1">
              <a:spLocks noChangeArrowheads="1"/>
            </p:cNvSpPr>
            <p:nvPr/>
          </p:nvSpPr>
          <p:spPr bwMode="auto">
            <a:xfrm>
              <a:off x="4786314" y="1571612"/>
              <a:ext cx="35719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Calibri" pitchFamily="34" charset="0"/>
                </a:rPr>
                <a:t>и</a:t>
              </a:r>
            </a:p>
          </p:txBody>
        </p:sp>
        <p:sp>
          <p:nvSpPr>
            <p:cNvPr id="8248" name="TextBox 88"/>
            <p:cNvSpPr txBox="1">
              <a:spLocks noChangeArrowheads="1"/>
            </p:cNvSpPr>
            <p:nvPr/>
          </p:nvSpPr>
          <p:spPr bwMode="auto">
            <a:xfrm>
              <a:off x="5214942" y="1571612"/>
              <a:ext cx="25616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Calibri" pitchFamily="34" charset="0"/>
                </a:rPr>
                <a:t>м</a:t>
              </a:r>
            </a:p>
          </p:txBody>
        </p:sp>
        <p:sp>
          <p:nvSpPr>
            <p:cNvPr id="8249" name="TextBox 89"/>
            <p:cNvSpPr txBox="1">
              <a:spLocks noChangeArrowheads="1"/>
            </p:cNvSpPr>
            <p:nvPr/>
          </p:nvSpPr>
          <p:spPr bwMode="auto">
            <a:xfrm>
              <a:off x="5643570" y="1571612"/>
              <a:ext cx="28575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Calibri" pitchFamily="34" charset="0"/>
                </a:rPr>
                <a:t>е</a:t>
              </a:r>
            </a:p>
          </p:txBody>
        </p:sp>
        <p:sp>
          <p:nvSpPr>
            <p:cNvPr id="8250" name="TextBox 90"/>
            <p:cNvSpPr txBox="1">
              <a:spLocks noChangeArrowheads="1"/>
            </p:cNvSpPr>
            <p:nvPr/>
          </p:nvSpPr>
          <p:spPr bwMode="auto">
            <a:xfrm>
              <a:off x="6072198" y="1571612"/>
              <a:ext cx="3032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latin typeface="Calibri" pitchFamily="34" charset="0"/>
                </a:rPr>
                <a:t>т</a:t>
              </a:r>
            </a:p>
          </p:txBody>
        </p:sp>
        <p:sp>
          <p:nvSpPr>
            <p:cNvPr id="8251" name="TextBox 91"/>
            <p:cNvSpPr txBox="1">
              <a:spLocks noChangeArrowheads="1"/>
            </p:cNvSpPr>
            <p:nvPr/>
          </p:nvSpPr>
          <p:spPr bwMode="auto">
            <a:xfrm>
              <a:off x="6429388" y="1571612"/>
              <a:ext cx="35719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Calibri" pitchFamily="34" charset="0"/>
                </a:rPr>
                <a:t>р</a:t>
              </a:r>
            </a:p>
          </p:txBody>
        </p:sp>
      </p:grpSp>
      <p:grpSp>
        <p:nvGrpSpPr>
          <p:cNvPr id="70" name="Группа 101"/>
          <p:cNvGrpSpPr>
            <a:grpSpLocks/>
          </p:cNvGrpSpPr>
          <p:nvPr/>
        </p:nvGrpSpPr>
        <p:grpSpPr bwMode="auto">
          <a:xfrm>
            <a:off x="3000375" y="2000250"/>
            <a:ext cx="3327400" cy="461963"/>
            <a:chOff x="3000364" y="2000240"/>
            <a:chExt cx="3328003" cy="461665"/>
          </a:xfrm>
        </p:grpSpPr>
        <p:sp>
          <p:nvSpPr>
            <p:cNvPr id="8235" name="TextBox 93"/>
            <p:cNvSpPr txBox="1">
              <a:spLocks noChangeArrowheads="1"/>
            </p:cNvSpPr>
            <p:nvPr/>
          </p:nvSpPr>
          <p:spPr bwMode="auto">
            <a:xfrm>
              <a:off x="3000364" y="2000240"/>
              <a:ext cx="39904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Calibri" pitchFamily="34" charset="0"/>
                </a:rPr>
                <a:t>д</a:t>
              </a:r>
            </a:p>
          </p:txBody>
        </p:sp>
        <p:sp>
          <p:nvSpPr>
            <p:cNvPr id="8236" name="TextBox 94"/>
            <p:cNvSpPr txBox="1">
              <a:spLocks noChangeArrowheads="1"/>
            </p:cNvSpPr>
            <p:nvPr/>
          </p:nvSpPr>
          <p:spPr bwMode="auto">
            <a:xfrm>
              <a:off x="3428992" y="2000240"/>
              <a:ext cx="39904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Calibri" pitchFamily="34" charset="0"/>
                </a:rPr>
                <a:t>е</a:t>
              </a:r>
            </a:p>
          </p:txBody>
        </p:sp>
        <p:sp>
          <p:nvSpPr>
            <p:cNvPr id="8237" name="TextBox 95"/>
            <p:cNvSpPr txBox="1">
              <a:spLocks noChangeArrowheads="1"/>
            </p:cNvSpPr>
            <p:nvPr/>
          </p:nvSpPr>
          <p:spPr bwMode="auto">
            <a:xfrm>
              <a:off x="3857620" y="2000240"/>
              <a:ext cx="39904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Calibri" pitchFamily="34" charset="0"/>
                </a:rPr>
                <a:t>ц</a:t>
              </a:r>
            </a:p>
          </p:txBody>
        </p:sp>
        <p:sp>
          <p:nvSpPr>
            <p:cNvPr id="8238" name="TextBox 96"/>
            <p:cNvSpPr txBox="1">
              <a:spLocks noChangeArrowheads="1"/>
            </p:cNvSpPr>
            <p:nvPr/>
          </p:nvSpPr>
          <p:spPr bwMode="auto">
            <a:xfrm>
              <a:off x="4357686" y="2000240"/>
              <a:ext cx="25616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C00000"/>
                  </a:solidFill>
                  <a:latin typeface="Calibri" pitchFamily="34" charset="0"/>
                </a:rPr>
                <a:t>и</a:t>
              </a:r>
            </a:p>
          </p:txBody>
        </p:sp>
        <p:sp>
          <p:nvSpPr>
            <p:cNvPr id="8239" name="TextBox 97"/>
            <p:cNvSpPr txBox="1">
              <a:spLocks noChangeArrowheads="1"/>
            </p:cNvSpPr>
            <p:nvPr/>
          </p:nvSpPr>
          <p:spPr bwMode="auto">
            <a:xfrm>
              <a:off x="4786314" y="2000240"/>
              <a:ext cx="32760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Calibri" pitchFamily="34" charset="0"/>
                </a:rPr>
                <a:t>м</a:t>
              </a:r>
            </a:p>
          </p:txBody>
        </p:sp>
        <p:sp>
          <p:nvSpPr>
            <p:cNvPr id="8240" name="TextBox 98"/>
            <p:cNvSpPr txBox="1">
              <a:spLocks noChangeArrowheads="1"/>
            </p:cNvSpPr>
            <p:nvPr/>
          </p:nvSpPr>
          <p:spPr bwMode="auto">
            <a:xfrm>
              <a:off x="5214942" y="2000240"/>
              <a:ext cx="32760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Calibri" pitchFamily="34" charset="0"/>
                </a:rPr>
                <a:t>е</a:t>
              </a:r>
            </a:p>
          </p:txBody>
        </p:sp>
        <p:sp>
          <p:nvSpPr>
            <p:cNvPr id="8241" name="TextBox 99"/>
            <p:cNvSpPr txBox="1">
              <a:spLocks noChangeArrowheads="1"/>
            </p:cNvSpPr>
            <p:nvPr/>
          </p:nvSpPr>
          <p:spPr bwMode="auto">
            <a:xfrm>
              <a:off x="5643570" y="2000240"/>
              <a:ext cx="32760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Calibri" pitchFamily="34" charset="0"/>
                </a:rPr>
                <a:t>т</a:t>
              </a:r>
            </a:p>
          </p:txBody>
        </p:sp>
        <p:sp>
          <p:nvSpPr>
            <p:cNvPr id="8242" name="TextBox 100"/>
            <p:cNvSpPr txBox="1">
              <a:spLocks noChangeArrowheads="1"/>
            </p:cNvSpPr>
            <p:nvPr/>
          </p:nvSpPr>
          <p:spPr bwMode="auto">
            <a:xfrm>
              <a:off x="6072198" y="2000240"/>
              <a:ext cx="25616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Calibri" pitchFamily="34" charset="0"/>
                </a:rPr>
                <a:t>р</a:t>
              </a:r>
            </a:p>
          </p:txBody>
        </p:sp>
      </p:grpSp>
      <p:grpSp>
        <p:nvGrpSpPr>
          <p:cNvPr id="71" name="Группа 105"/>
          <p:cNvGrpSpPr>
            <a:grpSpLocks/>
          </p:cNvGrpSpPr>
          <p:nvPr/>
        </p:nvGrpSpPr>
        <p:grpSpPr bwMode="auto">
          <a:xfrm>
            <a:off x="4357686" y="2428868"/>
            <a:ext cx="1112837" cy="461962"/>
            <a:chOff x="4357686" y="2500306"/>
            <a:chExt cx="1113425" cy="461665"/>
          </a:xfrm>
        </p:grpSpPr>
        <p:sp>
          <p:nvSpPr>
            <p:cNvPr id="8232" name="TextBox 102"/>
            <p:cNvSpPr txBox="1">
              <a:spLocks noChangeArrowheads="1"/>
            </p:cNvSpPr>
            <p:nvPr/>
          </p:nvSpPr>
          <p:spPr bwMode="auto">
            <a:xfrm>
              <a:off x="4357686" y="2500306"/>
              <a:ext cx="25616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 dirty="0">
                  <a:solidFill>
                    <a:srgbClr val="C00000"/>
                  </a:solidFill>
                  <a:latin typeface="Calibri" pitchFamily="34" charset="0"/>
                </a:rPr>
                <a:t>ч</a:t>
              </a:r>
            </a:p>
          </p:txBody>
        </p:sp>
        <p:sp>
          <p:nvSpPr>
            <p:cNvPr id="8233" name="TextBox 103"/>
            <p:cNvSpPr txBox="1">
              <a:spLocks noChangeArrowheads="1"/>
            </p:cNvSpPr>
            <p:nvPr/>
          </p:nvSpPr>
          <p:spPr bwMode="auto">
            <a:xfrm>
              <a:off x="4786314" y="2500306"/>
              <a:ext cx="32760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dirty="0" smtClean="0">
                  <a:latin typeface="Calibri" pitchFamily="34" charset="0"/>
                </a:rPr>
                <a:t>а</a:t>
              </a:r>
              <a:endParaRPr lang="ru-RU" sz="2400" dirty="0">
                <a:latin typeface="Calibri" pitchFamily="34" charset="0"/>
              </a:endParaRPr>
            </a:p>
          </p:txBody>
        </p:sp>
        <p:sp>
          <p:nvSpPr>
            <p:cNvPr id="8234" name="TextBox 104"/>
            <p:cNvSpPr txBox="1">
              <a:spLocks noChangeArrowheads="1"/>
            </p:cNvSpPr>
            <p:nvPr/>
          </p:nvSpPr>
          <p:spPr bwMode="auto">
            <a:xfrm>
              <a:off x="5214942" y="2500306"/>
              <a:ext cx="25616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Calibri" pitchFamily="34" charset="0"/>
                </a:rPr>
                <a:t>с</a:t>
              </a:r>
            </a:p>
          </p:txBody>
        </p:sp>
      </p:grpSp>
      <p:sp>
        <p:nvSpPr>
          <p:cNvPr id="8208" name="TextBox 112"/>
          <p:cNvSpPr txBox="1">
            <a:spLocks noChangeArrowheads="1"/>
          </p:cNvSpPr>
          <p:nvPr/>
        </p:nvSpPr>
        <p:spPr bwMode="auto">
          <a:xfrm>
            <a:off x="6000750" y="2857500"/>
            <a:ext cx="3984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е</a:t>
            </a:r>
          </a:p>
        </p:txBody>
      </p:sp>
      <p:grpSp>
        <p:nvGrpSpPr>
          <p:cNvPr id="72" name="Группа 115"/>
          <p:cNvGrpSpPr>
            <a:grpSpLocks/>
          </p:cNvGrpSpPr>
          <p:nvPr/>
        </p:nvGrpSpPr>
        <p:grpSpPr bwMode="auto">
          <a:xfrm>
            <a:off x="3929063" y="2857500"/>
            <a:ext cx="3255962" cy="461963"/>
            <a:chOff x="3929057" y="2857496"/>
            <a:chExt cx="3256566" cy="461665"/>
          </a:xfrm>
        </p:grpSpPr>
        <p:sp>
          <p:nvSpPr>
            <p:cNvPr id="8225" name="TextBox 106"/>
            <p:cNvSpPr txBox="1">
              <a:spLocks noChangeArrowheads="1"/>
            </p:cNvSpPr>
            <p:nvPr/>
          </p:nvSpPr>
          <p:spPr bwMode="auto">
            <a:xfrm>
              <a:off x="3929057" y="2857496"/>
              <a:ext cx="25616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Calibri" pitchFamily="34" charset="0"/>
                </a:rPr>
                <a:t>к</a:t>
              </a:r>
            </a:p>
          </p:txBody>
        </p:sp>
        <p:sp>
          <p:nvSpPr>
            <p:cNvPr id="8226" name="TextBox 107"/>
            <p:cNvSpPr txBox="1">
              <a:spLocks noChangeArrowheads="1"/>
            </p:cNvSpPr>
            <p:nvPr/>
          </p:nvSpPr>
          <p:spPr bwMode="auto">
            <a:xfrm>
              <a:off x="4286248" y="2857496"/>
              <a:ext cx="35719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 dirty="0">
                  <a:solidFill>
                    <a:srgbClr val="C00000"/>
                  </a:solidFill>
                  <a:latin typeface="Calibri" pitchFamily="34" charset="0"/>
                </a:rPr>
                <a:t>и</a:t>
              </a:r>
            </a:p>
          </p:txBody>
        </p:sp>
        <p:sp>
          <p:nvSpPr>
            <p:cNvPr id="8227" name="TextBox 108"/>
            <p:cNvSpPr txBox="1">
              <a:spLocks noChangeArrowheads="1"/>
            </p:cNvSpPr>
            <p:nvPr/>
          </p:nvSpPr>
          <p:spPr bwMode="auto">
            <a:xfrm>
              <a:off x="4714876" y="2857496"/>
              <a:ext cx="39904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Calibri" pitchFamily="34" charset="0"/>
                </a:rPr>
                <a:t>л</a:t>
              </a:r>
            </a:p>
          </p:txBody>
        </p:sp>
        <p:sp>
          <p:nvSpPr>
            <p:cNvPr id="8228" name="TextBox 109"/>
            <p:cNvSpPr txBox="1">
              <a:spLocks noChangeArrowheads="1"/>
            </p:cNvSpPr>
            <p:nvPr/>
          </p:nvSpPr>
          <p:spPr bwMode="auto">
            <a:xfrm>
              <a:off x="5214942" y="2857496"/>
              <a:ext cx="25616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Calibri" pitchFamily="34" charset="0"/>
                </a:rPr>
                <a:t>о</a:t>
              </a:r>
            </a:p>
          </p:txBody>
        </p:sp>
        <p:sp>
          <p:nvSpPr>
            <p:cNvPr id="8229" name="TextBox 111"/>
            <p:cNvSpPr txBox="1">
              <a:spLocks noChangeArrowheads="1"/>
            </p:cNvSpPr>
            <p:nvPr/>
          </p:nvSpPr>
          <p:spPr bwMode="auto">
            <a:xfrm>
              <a:off x="5572132" y="2857496"/>
              <a:ext cx="39904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Calibri" pitchFamily="34" charset="0"/>
                </a:rPr>
                <a:t>м</a:t>
              </a:r>
            </a:p>
          </p:txBody>
        </p:sp>
        <p:sp>
          <p:nvSpPr>
            <p:cNvPr id="8230" name="TextBox 113"/>
            <p:cNvSpPr txBox="1">
              <a:spLocks noChangeArrowheads="1"/>
            </p:cNvSpPr>
            <p:nvPr/>
          </p:nvSpPr>
          <p:spPr bwMode="auto">
            <a:xfrm>
              <a:off x="6500826" y="2857496"/>
              <a:ext cx="32760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Calibri" pitchFamily="34" charset="0"/>
                </a:rPr>
                <a:t>т</a:t>
              </a:r>
            </a:p>
          </p:txBody>
        </p:sp>
        <p:sp>
          <p:nvSpPr>
            <p:cNvPr id="8231" name="TextBox 114"/>
            <p:cNvSpPr txBox="1">
              <a:spLocks noChangeArrowheads="1"/>
            </p:cNvSpPr>
            <p:nvPr/>
          </p:nvSpPr>
          <p:spPr bwMode="auto">
            <a:xfrm>
              <a:off x="6858016" y="2857496"/>
              <a:ext cx="32760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Calibri" pitchFamily="34" charset="0"/>
                </a:rPr>
                <a:t>р</a:t>
              </a:r>
            </a:p>
          </p:txBody>
        </p:sp>
      </p:grpSp>
      <p:sp>
        <p:nvSpPr>
          <p:cNvPr id="8210" name="TextBox 120"/>
          <p:cNvSpPr txBox="1">
            <a:spLocks noChangeArrowheads="1"/>
          </p:cNvSpPr>
          <p:nvPr/>
        </p:nvSpPr>
        <p:spPr bwMode="auto">
          <a:xfrm>
            <a:off x="5143500" y="3286125"/>
            <a:ext cx="3984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latin typeface="Calibri" pitchFamily="34" charset="0"/>
              </a:rPr>
              <a:t>т</a:t>
            </a:r>
          </a:p>
        </p:txBody>
      </p:sp>
      <p:grpSp>
        <p:nvGrpSpPr>
          <p:cNvPr id="74" name="Группа 122"/>
          <p:cNvGrpSpPr>
            <a:grpSpLocks/>
          </p:cNvGrpSpPr>
          <p:nvPr/>
        </p:nvGrpSpPr>
        <p:grpSpPr bwMode="auto">
          <a:xfrm>
            <a:off x="3429000" y="3286125"/>
            <a:ext cx="2541588" cy="461963"/>
            <a:chOff x="3428992" y="3286124"/>
            <a:chExt cx="2542185" cy="461665"/>
          </a:xfrm>
        </p:grpSpPr>
        <p:sp>
          <p:nvSpPr>
            <p:cNvPr id="8220" name="TextBox 116"/>
            <p:cNvSpPr txBox="1">
              <a:spLocks noChangeArrowheads="1"/>
            </p:cNvSpPr>
            <p:nvPr/>
          </p:nvSpPr>
          <p:spPr bwMode="auto">
            <a:xfrm>
              <a:off x="3428992" y="3286124"/>
              <a:ext cx="47048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dirty="0">
                  <a:latin typeface="Calibri" pitchFamily="34" charset="0"/>
                </a:rPr>
                <a:t>м</a:t>
              </a:r>
            </a:p>
          </p:txBody>
        </p:sp>
        <p:sp>
          <p:nvSpPr>
            <p:cNvPr id="8221" name="TextBox 117"/>
            <p:cNvSpPr txBox="1">
              <a:spLocks noChangeArrowheads="1"/>
            </p:cNvSpPr>
            <p:nvPr/>
          </p:nvSpPr>
          <p:spPr bwMode="auto">
            <a:xfrm>
              <a:off x="3929058" y="3286124"/>
              <a:ext cx="25616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dirty="0">
                  <a:latin typeface="Calibri" pitchFamily="34" charset="0"/>
                </a:rPr>
                <a:t>и</a:t>
              </a:r>
            </a:p>
          </p:txBody>
        </p:sp>
        <p:sp>
          <p:nvSpPr>
            <p:cNvPr id="8222" name="TextBox 118"/>
            <p:cNvSpPr txBox="1">
              <a:spLocks noChangeArrowheads="1"/>
            </p:cNvSpPr>
            <p:nvPr/>
          </p:nvSpPr>
          <p:spPr bwMode="auto">
            <a:xfrm>
              <a:off x="4357686" y="3286124"/>
              <a:ext cx="25616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 dirty="0" err="1">
                  <a:solidFill>
                    <a:srgbClr val="C00000"/>
                  </a:solidFill>
                  <a:latin typeface="Calibri" pitchFamily="34" charset="0"/>
                </a:rPr>
                <a:t>н</a:t>
              </a:r>
              <a:endParaRPr lang="ru-RU" sz="24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8223" name="TextBox 119"/>
            <p:cNvSpPr txBox="1">
              <a:spLocks noChangeArrowheads="1"/>
            </p:cNvSpPr>
            <p:nvPr/>
          </p:nvSpPr>
          <p:spPr bwMode="auto">
            <a:xfrm>
              <a:off x="4714876" y="3286124"/>
              <a:ext cx="32760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Calibri" pitchFamily="34" charset="0"/>
                </a:rPr>
                <a:t>у</a:t>
              </a:r>
            </a:p>
          </p:txBody>
        </p:sp>
        <p:sp>
          <p:nvSpPr>
            <p:cNvPr id="8224" name="TextBox 121"/>
            <p:cNvSpPr txBox="1">
              <a:spLocks noChangeArrowheads="1"/>
            </p:cNvSpPr>
            <p:nvPr/>
          </p:nvSpPr>
          <p:spPr bwMode="auto">
            <a:xfrm>
              <a:off x="5572132" y="3286124"/>
              <a:ext cx="39904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dirty="0">
                  <a:latin typeface="Calibri" pitchFamily="34" charset="0"/>
                </a:rPr>
                <a:t>а</a:t>
              </a:r>
            </a:p>
          </p:txBody>
        </p:sp>
      </p:grpSp>
      <p:sp>
        <p:nvSpPr>
          <p:cNvPr id="8212" name="TextBox 128"/>
          <p:cNvSpPr txBox="1">
            <a:spLocks noChangeArrowheads="1"/>
          </p:cNvSpPr>
          <p:nvPr/>
        </p:nvSpPr>
        <p:spPr bwMode="auto">
          <a:xfrm>
            <a:off x="3929063" y="3714750"/>
            <a:ext cx="327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д</a:t>
            </a:r>
          </a:p>
        </p:txBody>
      </p:sp>
      <p:grpSp>
        <p:nvGrpSpPr>
          <p:cNvPr id="75" name="Группа 130"/>
          <p:cNvGrpSpPr>
            <a:grpSpLocks/>
          </p:cNvGrpSpPr>
          <p:nvPr/>
        </p:nvGrpSpPr>
        <p:grpSpPr bwMode="auto">
          <a:xfrm>
            <a:off x="1714500" y="3714750"/>
            <a:ext cx="2970213" cy="461963"/>
            <a:chOff x="1714480" y="3714752"/>
            <a:chExt cx="2970813" cy="461665"/>
          </a:xfrm>
        </p:grpSpPr>
        <p:sp>
          <p:nvSpPr>
            <p:cNvPr id="8214" name="TextBox 123"/>
            <p:cNvSpPr txBox="1">
              <a:spLocks noChangeArrowheads="1"/>
            </p:cNvSpPr>
            <p:nvPr/>
          </p:nvSpPr>
          <p:spPr bwMode="auto">
            <a:xfrm>
              <a:off x="1714480" y="3714752"/>
              <a:ext cx="32760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Calibri" pitchFamily="34" charset="0"/>
                </a:rPr>
                <a:t>с</a:t>
              </a:r>
            </a:p>
          </p:txBody>
        </p:sp>
        <p:sp>
          <p:nvSpPr>
            <p:cNvPr id="8215" name="TextBox 124"/>
            <p:cNvSpPr txBox="1">
              <a:spLocks noChangeArrowheads="1"/>
            </p:cNvSpPr>
            <p:nvPr/>
          </p:nvSpPr>
          <p:spPr bwMode="auto">
            <a:xfrm>
              <a:off x="2143108" y="3714752"/>
              <a:ext cx="32760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Calibri" pitchFamily="34" charset="0"/>
                </a:rPr>
                <a:t>е</a:t>
              </a:r>
            </a:p>
          </p:txBody>
        </p:sp>
        <p:sp>
          <p:nvSpPr>
            <p:cNvPr id="8216" name="TextBox 125"/>
            <p:cNvSpPr txBox="1">
              <a:spLocks noChangeArrowheads="1"/>
            </p:cNvSpPr>
            <p:nvPr/>
          </p:nvSpPr>
          <p:spPr bwMode="auto">
            <a:xfrm>
              <a:off x="2643174" y="3714752"/>
              <a:ext cx="39904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Calibri" pitchFamily="34" charset="0"/>
                </a:rPr>
                <a:t>к</a:t>
              </a:r>
            </a:p>
          </p:txBody>
        </p:sp>
        <p:sp>
          <p:nvSpPr>
            <p:cNvPr id="8217" name="TextBox 126"/>
            <p:cNvSpPr txBox="1">
              <a:spLocks noChangeArrowheads="1"/>
            </p:cNvSpPr>
            <p:nvPr/>
          </p:nvSpPr>
          <p:spPr bwMode="auto">
            <a:xfrm>
              <a:off x="3000364" y="3714752"/>
              <a:ext cx="39904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Calibri" pitchFamily="34" charset="0"/>
                </a:rPr>
                <a:t>у</a:t>
              </a:r>
            </a:p>
          </p:txBody>
        </p:sp>
        <p:sp>
          <p:nvSpPr>
            <p:cNvPr id="8218" name="TextBox 127"/>
            <p:cNvSpPr txBox="1">
              <a:spLocks noChangeArrowheads="1"/>
            </p:cNvSpPr>
            <p:nvPr/>
          </p:nvSpPr>
          <p:spPr bwMode="auto">
            <a:xfrm>
              <a:off x="3500430" y="3714752"/>
              <a:ext cx="25616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Calibri" pitchFamily="34" charset="0"/>
                </a:rPr>
                <a:t>н</a:t>
              </a:r>
            </a:p>
          </p:txBody>
        </p:sp>
        <p:sp>
          <p:nvSpPr>
            <p:cNvPr id="8219" name="TextBox 129"/>
            <p:cNvSpPr txBox="1">
              <a:spLocks noChangeArrowheads="1"/>
            </p:cNvSpPr>
            <p:nvPr/>
          </p:nvSpPr>
          <p:spPr bwMode="auto">
            <a:xfrm>
              <a:off x="4357686" y="3714752"/>
              <a:ext cx="32760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C00000"/>
                  </a:solidFill>
                  <a:latin typeface="Calibri" pitchFamily="34" charset="0"/>
                </a:rPr>
                <a:t>а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8183" y="1071546"/>
            <a:ext cx="8835817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Для гостей ресторана Зайка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приготовила 36 кг яблочного пюре, что составляет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2/3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массы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пюре , приготовленного ее мамой.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Сколько килограммов  яблочного пюре </a:t>
            </a:r>
            <a:r>
              <a:rPr lang="ru-RU" sz="3600" b="1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приготовила мама Зайки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для своего ресторана?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 36 : 2 ·3 = 54 (кг)                 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Ответ: 54 килограмма.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14744" y="214290"/>
            <a:ext cx="272202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Задача 1</a:t>
            </a:r>
            <a:endParaRPr lang="ru-RU" sz="48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795600"/>
          </a:xfrm>
        </p:spPr>
        <p:txBody>
          <a:bodyPr/>
          <a:lstStyle/>
          <a:p>
            <a:r>
              <a:rPr lang="ru-RU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ЛЕОПАРД</a:t>
            </a:r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000109"/>
            <a:ext cx="4714908" cy="5214974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Горный спасатель-альпинист </a:t>
            </a:r>
            <a:r>
              <a:rPr lang="ru-RU" sz="2400" b="1" dirty="0" smtClean="0">
                <a:solidFill>
                  <a:schemeClr val="tx1"/>
                </a:solidFill>
              </a:rPr>
              <a:t>ЛЕОПАРД</a:t>
            </a:r>
            <a:r>
              <a:rPr lang="ru-RU" sz="2400" dirty="0" smtClean="0">
                <a:solidFill>
                  <a:schemeClr val="tx1"/>
                </a:solidFill>
              </a:rPr>
              <a:t>, живёт в кроне огромного дерева, которое растёт на самой высокой скале в заснеженных горах Кавказа. Он всегда готов прийти на помощь.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ЛЕОПАРД</a:t>
            </a:r>
            <a:r>
              <a:rPr lang="ru-RU" sz="2400" dirty="0" smtClean="0">
                <a:solidFill>
                  <a:schemeClr val="tx1"/>
                </a:solidFill>
              </a:rPr>
              <a:t> – прекрасный сноубордист, он научил           этому виду спорта всех своих друзей и соседей.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У </a:t>
            </a:r>
            <a:r>
              <a:rPr lang="ru-RU" sz="2400" b="1" dirty="0" smtClean="0">
                <a:solidFill>
                  <a:schemeClr val="tx1"/>
                </a:solidFill>
              </a:rPr>
              <a:t>ЛЕОПАРДА</a:t>
            </a:r>
            <a:r>
              <a:rPr lang="ru-RU" sz="2400" dirty="0" smtClean="0">
                <a:solidFill>
                  <a:schemeClr val="tx1"/>
                </a:solidFill>
              </a:rPr>
              <a:t> весёлый нрав, он не может     жить в одиночестве и очень любит танцевать.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 smtClean="0">
              <a:solidFill>
                <a:schemeClr val="tx1"/>
              </a:solidFill>
            </a:endParaRPr>
          </a:p>
        </p:txBody>
      </p:sp>
      <p:pic>
        <p:nvPicPr>
          <p:cNvPr id="5" name="Содержимое 3" descr="C:\Users\Администратор\Desktop\Талисмания\0b3cfcc52f7ffaf4cd4f58305b26b16b.jpg"/>
          <p:cNvPicPr>
            <a:picLocks/>
          </p:cNvPicPr>
          <p:nvPr/>
        </p:nvPicPr>
        <p:blipFill>
          <a:blip r:embed="rId2" cstate="print"/>
          <a:srcRect t="16666" r="62281"/>
          <a:stretch>
            <a:fillRect/>
          </a:stretch>
        </p:blipFill>
        <p:spPr bwMode="auto">
          <a:xfrm>
            <a:off x="5429256" y="1071546"/>
            <a:ext cx="3286148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70916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Биатлон</a:t>
            </a:r>
          </a:p>
          <a:p>
            <a:r>
              <a:rPr lang="ru-RU" sz="1800" dirty="0" smtClean="0"/>
              <a:t>Бобслей: бобслей, скелетон</a:t>
            </a:r>
          </a:p>
          <a:p>
            <a:r>
              <a:rPr lang="ru-RU" sz="1800" dirty="0" smtClean="0"/>
              <a:t>конькобежный спорт, фигурное катание, шорт-трек</a:t>
            </a:r>
          </a:p>
          <a:p>
            <a:r>
              <a:rPr lang="ru-RU" sz="1800" dirty="0" smtClean="0"/>
              <a:t>Кёрлинг</a:t>
            </a:r>
          </a:p>
          <a:p>
            <a:r>
              <a:rPr lang="ru-RU" sz="1800" dirty="0" smtClean="0"/>
              <a:t>Лыжный спорт: горнолыжный спорт, лыжное двоеборье, лыжные гонки, прыжки на лыжах с трамплина, сноубординг, фристайл</a:t>
            </a:r>
          </a:p>
          <a:p>
            <a:r>
              <a:rPr lang="ru-RU" sz="1800" dirty="0" smtClean="0"/>
              <a:t>Санный спорт</a:t>
            </a:r>
          </a:p>
          <a:p>
            <a:r>
              <a:rPr lang="ru-RU" sz="1800" dirty="0" smtClean="0"/>
              <a:t>Хоккей с шайбой</a:t>
            </a:r>
          </a:p>
          <a:p>
            <a:r>
              <a:rPr lang="ru-RU" sz="1800" dirty="0" smtClean="0"/>
              <a:t>Прыжки на лыжах с </a:t>
            </a:r>
          </a:p>
          <a:p>
            <a:pPr>
              <a:buNone/>
            </a:pPr>
            <a:r>
              <a:rPr lang="ru-RU" sz="1800" dirty="0" smtClean="0"/>
              <a:t>       трамплина среди женщин</a:t>
            </a:r>
          </a:p>
          <a:p>
            <a:r>
              <a:rPr lang="ru-RU" sz="1800" dirty="0" smtClean="0"/>
              <a:t>Скелетон</a:t>
            </a:r>
            <a:endParaRPr lang="ru-RU" sz="1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Соревнования Олимпийских Игр в Сочи пройдут по 7 зимним видам спорта:</a:t>
            </a:r>
            <a:endParaRPr lang="ru-RU" sz="2800" dirty="0"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5" name="Picture 3" descr="L:\олимпиада\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Прямоугольник 23"/>
          <p:cNvSpPr/>
          <p:nvPr/>
        </p:nvSpPr>
        <p:spPr>
          <a:xfrm>
            <a:off x="500034" y="1357298"/>
            <a:ext cx="83582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Задача</a:t>
            </a:r>
          </a:p>
          <a:p>
            <a:pPr>
              <a:buNone/>
            </a:pPr>
            <a:r>
              <a:rPr lang="ru-RU" sz="2400" dirty="0" smtClean="0"/>
              <a:t>В хоккей играют на ледяной площадке, длина которой </a:t>
            </a:r>
          </a:p>
          <a:p>
            <a:pPr>
              <a:buNone/>
            </a:pPr>
            <a:r>
              <a:rPr lang="ru-RU" sz="2400" dirty="0" smtClean="0"/>
              <a:t> – 60 метров, а ширина - треть</a:t>
            </a:r>
            <a:r>
              <a:rPr lang="ru-RU" sz="3200" dirty="0" smtClean="0"/>
              <a:t> </a:t>
            </a:r>
            <a:r>
              <a:rPr lang="ru-RU" sz="2400" dirty="0" smtClean="0"/>
              <a:t>её длины. Найдите площадь ледяного поля.</a:t>
            </a:r>
            <a:endParaRPr lang="ru-RU" sz="2400" dirty="0"/>
          </a:p>
        </p:txBody>
      </p:sp>
      <p:pic>
        <p:nvPicPr>
          <p:cNvPr id="29" name="Рисунок 28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7158" y="428604"/>
            <a:ext cx="2071702" cy="857255"/>
          </a:xfrm>
          <a:prstGeom prst="rect">
            <a:avLst/>
          </a:prstGeom>
        </p:spPr>
      </p:pic>
      <p:pic>
        <p:nvPicPr>
          <p:cNvPr id="31" name="Picture 13" descr="16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472" y="4714884"/>
            <a:ext cx="3857652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286512" y="5143512"/>
            <a:ext cx="25717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1200  кв.метров</a:t>
            </a:r>
            <a:endParaRPr lang="ru-RU" sz="4000" b="1" dirty="0"/>
          </a:p>
        </p:txBody>
      </p:sp>
      <p:pic>
        <p:nvPicPr>
          <p:cNvPr id="32" name="Picture 2" descr="File:Nagano 1998-Russia vs Czech Republic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6" y="3214686"/>
            <a:ext cx="3728483" cy="32861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87 0.03079 C 0.04965 0.0294 0.0776 0.02848 0.10538 0.02639 C 0.12291 0.025 0.13541 0.00162 0.15052 -0.00833 C 0.15191 -0.01018 0.15312 -0.01273 0.15451 -0.01458 C 0.15625 -0.01666 0.15833 -0.01828 0.15989 -0.0206 C 0.16771 -0.0324 0.17326 -0.04745 0.18107 -0.05949 C 0.18472 -0.09328 0.19583 -0.09676 0.21284 -0.11435 C 0.22326 -0.125 0.21545 -0.12083 0.225 -0.12453 C 0.22951 -0.14676 0.22239 -0.11365 0.22882 -0.1368 C 0.23229 -0.14884 0.23212 -0.1581 0.23819 -0.16736 C 0.23993 -0.17615 0.24219 -0.1831 0.24357 -0.19189 C 0.24219 -0.22176 0.24028 -0.24791 0.23941 -0.27754 C 0.2408 -0.30717 0.24045 -0.3243 0.25278 -0.34722 C 0.25503 -0.35717 0.25712 -0.36203 0.26215 -0.36944 C 0.26632 -0.38264 0.26666 -0.39676 0.27135 -0.40833 C 0.27344 -0.41342 0.27795 -0.42268 0.27795 -0.42245 C 0.28021 -0.43379 0.28594 -0.44236 0.29253 -0.44722 C 0.296 -0.45486 0.3 -0.45602 0.30451 -0.46157 C 0.30955 -0.46805 0.31128 -0.47129 0.31788 -0.47361 C 0.36371 -0.47245 0.37274 -0.47453 0.40677 -0.46551 C 0.41788 -0.46273 0.42899 -0.46227 0.4401 -0.45972 C 0.44479 -0.45856 0.45451 -0.45532 0.45451 -0.45509 C 0.48941 -0.45648 0.50573 -0.44884 0.53159 -0.46157 C 0.54219 -0.47222 0.55121 -0.48541 0.56076 -0.49814 C 0.56528 -0.50416 0.56996 -0.50671 0.57534 -0.51041 C 0.57673 -0.51134 0.57951 -0.51227 0.57951 -0.51203 " pathEditMode="relative" rAng="0" ptsTypes="fffffffffffffffffffffffffA">
                                      <p:cBhvr>
                                        <p:cTn id="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" y="-2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64" y="642918"/>
            <a:ext cx="5715040" cy="5572164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sz="3600" dirty="0" smtClean="0"/>
              <a:t>Олимпийский огонь зажигается от солнечных лучей  в  </a:t>
            </a:r>
            <a:r>
              <a:rPr lang="ru-RU" sz="3600" dirty="0" smtClean="0">
                <a:hlinkClick r:id="rId2" tooltip="Олимпия"/>
              </a:rPr>
              <a:t>Олимпии</a:t>
            </a:r>
            <a:r>
              <a:rPr lang="ru-RU" sz="3600" dirty="0" smtClean="0"/>
              <a:t> (Греция)</a:t>
            </a:r>
            <a:br>
              <a:rPr lang="ru-RU" sz="3600" dirty="0" smtClean="0"/>
            </a:br>
            <a:r>
              <a:rPr lang="ru-RU" sz="3600" dirty="0" smtClean="0"/>
              <a:t> В день Открытия Игр факел доставляется в город-организатор. Спортсмены этой страны доставляют факел на центральный стадион в самом конце церемонии. Огонь должен гореть в течение всей Олимпиады и гасится в конце церемонии закрытия</a:t>
            </a:r>
            <a:r>
              <a:rPr lang="ru-RU" sz="2000" dirty="0" smtClean="0"/>
              <a:t>. </a:t>
            </a:r>
            <a:endParaRPr lang="ru-RU" sz="2000" dirty="0"/>
          </a:p>
        </p:txBody>
      </p:sp>
      <p:pic>
        <p:nvPicPr>
          <p:cNvPr id="4" name="Содержимое 3" descr="1 (8).gif">
            <a:hlinkClick r:id="rId3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0" y="1"/>
            <a:ext cx="3047265" cy="6000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470025"/>
          </a:xfrm>
        </p:spPr>
        <p:txBody>
          <a:bodyPr/>
          <a:lstStyle/>
          <a:p>
            <a:r>
              <a:rPr lang="ru-RU" dirty="0" smtClean="0"/>
              <a:t>Задача 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500150"/>
            <a:ext cx="8643966" cy="5357850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rgbClr val="FF0000"/>
                </a:solidFill>
              </a:rPr>
              <a:t>       Олимпийский огонь перемещался по всей нашей стране  до  г. Сочи  123 дня, за это время он преодолел 65805 км. Найдите среднюю скорость движения Олимпийского Огня.</a:t>
            </a:r>
          </a:p>
          <a:p>
            <a:pPr algn="l"/>
            <a:endParaRPr lang="ru-RU" sz="3600" dirty="0" smtClean="0">
              <a:solidFill>
                <a:srgbClr val="FF0000"/>
              </a:solidFill>
            </a:endParaRPr>
          </a:p>
          <a:p>
            <a:endParaRPr lang="ru-RU" sz="3600" dirty="0" smtClean="0">
              <a:solidFill>
                <a:srgbClr val="FF0000"/>
              </a:solidFill>
            </a:endParaRPr>
          </a:p>
          <a:p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6" name="Содержимое 3" descr="1 (8)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72462" y="0"/>
            <a:ext cx="689843" cy="1358460"/>
          </a:xfrm>
          <a:prstGeom prst="rect">
            <a:avLst/>
          </a:prstGeom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142976" y="4572008"/>
          <a:ext cx="6096000" cy="1214446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032000"/>
                <a:gridCol w="2032000"/>
                <a:gridCol w="2032000"/>
              </a:tblGrid>
              <a:tr h="607223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Средняя скорость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Время  движения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Расстояние</a:t>
                      </a:r>
                      <a:endParaRPr lang="ru-RU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? км/день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123 дня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65805 км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335756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+mj-lt"/>
              </a:rPr>
              <a:t>  </a:t>
            </a:r>
            <a:r>
              <a:rPr lang="en-US" sz="3600" b="1" dirty="0" smtClean="0">
                <a:latin typeface="+mj-lt"/>
              </a:rPr>
              <a:t>  </a:t>
            </a:r>
            <a:r>
              <a:rPr lang="ru-RU" sz="3600" b="1" dirty="0" smtClean="0">
                <a:latin typeface="+mj-lt"/>
              </a:rPr>
              <a:t>Я доволен своей работой  –</a:t>
            </a:r>
            <a:r>
              <a:rPr lang="en-US" sz="3600" b="1" dirty="0" smtClean="0">
                <a:latin typeface="+mj-lt"/>
              </a:rPr>
              <a:t>  </a:t>
            </a:r>
            <a:r>
              <a:rPr lang="ru-RU" sz="3600" b="1" dirty="0" smtClean="0">
                <a:solidFill>
                  <a:srgbClr val="FF0000"/>
                </a:solidFill>
                <a:latin typeface="+mj-lt"/>
              </a:rPr>
              <a:t>ЗОЛОТО</a:t>
            </a:r>
            <a:endParaRPr lang="ru-RU" sz="36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85720" y="4286256"/>
            <a:ext cx="8515473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Я хорошо работал, но умею лучше –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Calibri" pitchFamily="34" charset="0"/>
                <a:cs typeface="Times New Roman" pitchFamily="18" charset="0"/>
              </a:rPr>
              <a:t>                                                      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Calibri" pitchFamily="34" charset="0"/>
                <a:cs typeface="Times New Roman" pitchFamily="18" charset="0"/>
              </a:rPr>
              <a:t>СЕРЕБРО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57159" y="5857892"/>
            <a:ext cx="850112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Я не доволен своей работой –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3600" b="1" dirty="0" smtClean="0">
                <a:solidFill>
                  <a:srgbClr val="00B0F0"/>
                </a:solidFill>
                <a:ea typeface="Calibri" pitchFamily="34" charset="0"/>
                <a:cs typeface="Times New Roman" pitchFamily="18" charset="0"/>
              </a:rPr>
              <a:t>БРОНЗА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6" name="Содержимое 3" descr="F:\КОНКУРС математика\Новая папка (2)\1 (9).jpg"/>
          <p:cNvPicPr>
            <a:picLocks/>
          </p:cNvPicPr>
          <p:nvPr/>
        </p:nvPicPr>
        <p:blipFill>
          <a:blip r:embed="rId2" cstate="print"/>
          <a:srcRect b="45070"/>
          <a:stretch>
            <a:fillRect/>
          </a:stretch>
        </p:blipFill>
        <p:spPr bwMode="auto">
          <a:xfrm>
            <a:off x="1071538" y="285728"/>
            <a:ext cx="707236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714348" y="251730"/>
            <a:ext cx="4857784" cy="1568206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ru-RU" sz="2400" b="1" dirty="0">
                <a:solidFill>
                  <a:schemeClr val="bg1"/>
                </a:solidFill>
                <a:latin typeface="Georgia" pitchFamily="18" charset="0"/>
              </a:rPr>
              <a:t>Навострим мы лыжи</a:t>
            </a:r>
          </a:p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ru-RU" sz="2400" b="1" dirty="0">
                <a:solidFill>
                  <a:schemeClr val="bg1"/>
                </a:solidFill>
                <a:latin typeface="Georgia" pitchFamily="18" charset="0"/>
              </a:rPr>
              <a:t>И коньки наточим,</a:t>
            </a:r>
          </a:p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ru-RU" sz="2400" b="1" dirty="0">
                <a:solidFill>
                  <a:schemeClr val="bg1"/>
                </a:solidFill>
                <a:latin typeface="Georgia" pitchFamily="18" charset="0"/>
              </a:rPr>
              <a:t>Побеждать поедем</a:t>
            </a:r>
          </a:p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ru-RU" sz="2400" b="1" dirty="0">
                <a:solidFill>
                  <a:srgbClr val="0000CC"/>
                </a:solidFill>
                <a:latin typeface="Georgia" pitchFamily="18" charset="0"/>
              </a:rPr>
              <a:t>В Олимпийский Сочи!</a:t>
            </a:r>
            <a:r>
              <a:rPr lang="ru-RU" sz="2400" dirty="0">
                <a:solidFill>
                  <a:srgbClr val="0000CC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57158" y="1750207"/>
            <a:ext cx="5643602" cy="1568206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2400" b="1" dirty="0">
                <a:solidFill>
                  <a:srgbClr val="0000CC"/>
                </a:solidFill>
                <a:latin typeface="Georgia" pitchFamily="18" charset="0"/>
              </a:rPr>
              <a:t>Время мчится, будто птица,</a:t>
            </a:r>
          </a:p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2400" b="1" dirty="0">
                <a:solidFill>
                  <a:srgbClr val="C00000"/>
                </a:solidFill>
                <a:latin typeface="Georgia" pitchFamily="18" charset="0"/>
              </a:rPr>
              <a:t>И настанет этот час -</a:t>
            </a:r>
          </a:p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2400" b="1" dirty="0">
                <a:solidFill>
                  <a:srgbClr val="C00000"/>
                </a:solidFill>
                <a:latin typeface="Georgia" pitchFamily="18" charset="0"/>
              </a:rPr>
              <a:t>В яркой форме олимпийца</a:t>
            </a:r>
          </a:p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2400" b="1" dirty="0">
                <a:solidFill>
                  <a:srgbClr val="C00000"/>
                </a:solidFill>
                <a:latin typeface="Georgia" pitchFamily="18" charset="0"/>
              </a:rPr>
              <a:t>Выйдет кто-нибудь из нас!</a:t>
            </a:r>
            <a:r>
              <a:rPr lang="ru-RU" sz="2400" dirty="0">
                <a:solidFill>
                  <a:srgbClr val="C00000"/>
                </a:solidFill>
                <a:latin typeface="Georgia" pitchFamily="18" charset="0"/>
              </a:rPr>
              <a:t> </a:t>
            </a:r>
          </a:p>
        </p:txBody>
      </p:sp>
      <p:pic>
        <p:nvPicPr>
          <p:cNvPr id="3687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7595" y="1071546"/>
            <a:ext cx="3207809" cy="457941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358246" cy="5268931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1) 4 кг 286 г : 4286                      2)1 кг 500 г · 6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24 ч - 9 ч                                   4) 2000 м - 1 км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5)  1200 : 100                                6) 75 кг : 75 кг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7) 3700 мм - 3694 мм                8) 75 </a:t>
            </a:r>
            <a:r>
              <a:rPr lang="ru-RU" b="1" dirty="0" err="1" smtClean="0"/>
              <a:t>сут</a:t>
            </a:r>
            <a:r>
              <a:rPr lang="ru-RU" b="1" dirty="0" smtClean="0"/>
              <a:t> : 25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9) 5 ч 25 мин +10 час 35 мин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357298"/>
            <a:ext cx="7772400" cy="2857520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ПОУПРАЖНЯЕМСЯ </a:t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>В ДЕЙСТВИЯХ </a:t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>НАД ВЕЛИЧИНАМИ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000109"/>
            <a:ext cx="7958166" cy="260034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20 км014 м, 2014, 2104 кв.м, 20014 сек.     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     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ОЛИМПИАДА 2014</a:t>
            </a:r>
            <a:endParaRPr lang="ru-RU" cap="all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5362" name="Picture 2" descr="C:\Users\123\Desktop\mountains_1600x1200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432983" y="1600200"/>
            <a:ext cx="6278033" cy="4708525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2" descr="C:\Users\123\Desktop\mountains_1600x1200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428728" y="1571612"/>
            <a:ext cx="6278033" cy="4708525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b="1" i="1" dirty="0" smtClean="0"/>
              <a:t>Поупражняемся в сложении и вычитании однородных величин.</a:t>
            </a:r>
            <a:endParaRPr lang="ru-RU" dirty="0" smtClean="0"/>
          </a:p>
          <a:p>
            <a:pPr lvl="0"/>
            <a:r>
              <a:rPr lang="ru-RU" b="1" i="1" dirty="0" smtClean="0"/>
              <a:t>Закрепим умение:</a:t>
            </a:r>
            <a:endParaRPr lang="en-US" b="1" i="1" dirty="0" smtClean="0"/>
          </a:p>
          <a:p>
            <a:pPr lvl="0">
              <a:buNone/>
            </a:pPr>
            <a:r>
              <a:rPr lang="ru-RU" b="1" i="1" dirty="0" smtClean="0"/>
              <a:t> </a:t>
            </a:r>
            <a:r>
              <a:rPr lang="en-US" b="1" i="1" dirty="0" smtClean="0"/>
              <a:t>-</a:t>
            </a:r>
            <a:r>
              <a:rPr lang="ru-RU" b="1" i="1" dirty="0" smtClean="0"/>
              <a:t> умножать и делить величину на число и число на величину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- находить долю от величины или величину по ее доле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- находить часть от величины или величину по ее части.</a:t>
            </a:r>
            <a:endParaRPr lang="ru-RU" dirty="0" smtClean="0"/>
          </a:p>
          <a:p>
            <a:pPr lvl="0"/>
            <a:r>
              <a:rPr lang="ru-RU" b="1" i="1" dirty="0" smtClean="0"/>
              <a:t> Поупражняемся в делении величины на величину.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L:\олимпиада\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21429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Талисманы  Олимпийских игр в Сочи 2014  года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Olymp_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85860"/>
            <a:ext cx="9144000" cy="557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12469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000108"/>
            <a:ext cx="4572032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 За полярным кругом, в ледяном иглу живёт </a:t>
            </a:r>
            <a:r>
              <a:rPr lang="ru-RU" sz="2400" b="1" dirty="0" smtClean="0"/>
              <a:t>БЕЛЫЙ МИШКА</a:t>
            </a:r>
            <a:r>
              <a:rPr lang="ru-RU" sz="2400" dirty="0" smtClean="0"/>
              <a:t>. В его  доме всё сделано изо льда и снега.</a:t>
            </a:r>
          </a:p>
          <a:p>
            <a:pPr>
              <a:buNone/>
            </a:pPr>
            <a:r>
              <a:rPr lang="ru-RU" sz="2400" b="1" dirty="0" smtClean="0"/>
              <a:t>     БЕЛЫЙ МИШКА </a:t>
            </a:r>
            <a:r>
              <a:rPr lang="ru-RU" sz="2400" dirty="0" smtClean="0"/>
              <a:t>с раннего детства воспитывался полярниками. Именно они научили его кататься на лыжах, бегать на коньках . Но больше всего </a:t>
            </a:r>
            <a:r>
              <a:rPr lang="ru-RU" sz="2400" b="1" dirty="0" smtClean="0"/>
              <a:t>БЕЛОМУ МИШКЕ</a:t>
            </a:r>
            <a:r>
              <a:rPr lang="ru-RU" sz="2400" dirty="0" smtClean="0"/>
              <a:t> понравилось  кататься на спортивных санках.     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БЕЛЫЙ МИШКА</a:t>
            </a:r>
            <a:endParaRPr lang="ru-RU" b="1" dirty="0">
              <a:solidFill>
                <a:srgbClr val="0000CC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5" name="Рисунок 4" descr="C:\Users\Администратор\Desktop\Талисмания\1cd1084d6776c185235e859fd7b0e93b.jpg"/>
          <p:cNvPicPr/>
          <p:nvPr/>
        </p:nvPicPr>
        <p:blipFill>
          <a:blip r:embed="rId2" cstate="print"/>
          <a:srcRect t="11111" r="11364"/>
          <a:stretch>
            <a:fillRect/>
          </a:stretch>
        </p:blipFill>
        <p:spPr bwMode="auto">
          <a:xfrm>
            <a:off x="5072066" y="1214422"/>
            <a:ext cx="364333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Users\Администратор\Desktop\Талисмания\d68a354a7fae34ca9765a48c36d409cc.jpg"/>
          <p:cNvPicPr/>
          <p:nvPr/>
        </p:nvPicPr>
        <p:blipFill>
          <a:blip r:embed="rId2" cstate="print"/>
          <a:srcRect l="21835" r="34496" b="8046"/>
          <a:stretch>
            <a:fillRect/>
          </a:stretch>
        </p:blipFill>
        <p:spPr bwMode="auto">
          <a:xfrm>
            <a:off x="5929322" y="1214422"/>
            <a:ext cx="2857520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ЗАЙКА</a:t>
            </a:r>
            <a:endParaRPr lang="ru-RU" dirty="0" smtClean="0"/>
          </a:p>
        </p:txBody>
      </p:sp>
      <p:sp>
        <p:nvSpPr>
          <p:cNvPr id="10244" name="Содержимое 3"/>
          <p:cNvSpPr>
            <a:spLocks noGrp="1"/>
          </p:cNvSpPr>
          <p:nvPr>
            <p:ph sz="half" idx="1"/>
          </p:nvPr>
        </p:nvSpPr>
        <p:spPr>
          <a:xfrm>
            <a:off x="285720" y="1214422"/>
            <a:ext cx="5715040" cy="5000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ЗАЙКА</a:t>
            </a:r>
            <a:r>
              <a:rPr lang="ru-RU" sz="2400" dirty="0" smtClean="0"/>
              <a:t> – самая активная жительница зимнего леса. Её друзья всегда удивляются – и как она всё успевает!? </a:t>
            </a:r>
          </a:p>
          <a:p>
            <a:pPr>
              <a:buNone/>
            </a:pPr>
            <a:r>
              <a:rPr lang="ru-RU" sz="2400" dirty="0" smtClean="0"/>
              <a:t>Ведь  </a:t>
            </a:r>
            <a:r>
              <a:rPr lang="ru-RU" sz="2400" b="1" dirty="0" smtClean="0"/>
              <a:t>ЗАЙКА</a:t>
            </a:r>
            <a:r>
              <a:rPr lang="ru-RU" sz="2400" dirty="0" smtClean="0"/>
              <a:t> не только успевает учиться в Лесной Академии на «отлично», помогать маме в семейном ресторанчике «Лесная Запруда», но и участвовать в различных спортивных соревнованиях. </a:t>
            </a:r>
          </a:p>
          <a:p>
            <a:pPr>
              <a:buNone/>
            </a:pPr>
            <a:r>
              <a:rPr lang="ru-RU" sz="2400" b="1" dirty="0" smtClean="0"/>
              <a:t>ЗАЙКА</a:t>
            </a:r>
            <a:r>
              <a:rPr lang="ru-RU" sz="2400" dirty="0" smtClean="0"/>
              <a:t> уверяет своих друзей, что у неё нет никакого секрета: просто она очень  любит спорт. А ещё она любит петь и танцевать.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641</Words>
  <Application>Microsoft Office PowerPoint</Application>
  <PresentationFormat>Экран (4:3)</PresentationFormat>
  <Paragraphs>130</Paragraphs>
  <Slides>16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ПОУПРАЖНЯЕМСЯ  В ДЕЙСТВИЯХ  НАД ВЕЛИЧИНАМИ</vt:lpstr>
      <vt:lpstr>20 км014 м, 2014, 2104 кв.м, 20014 сек.           </vt:lpstr>
      <vt:lpstr>ОЛИМПИАДА 2014</vt:lpstr>
      <vt:lpstr>ЦЕЛИ УРОКА</vt:lpstr>
      <vt:lpstr>Слайд 7</vt:lpstr>
      <vt:lpstr>БЕЛЫЙ МИШКА</vt:lpstr>
      <vt:lpstr>ЗАЙКА</vt:lpstr>
      <vt:lpstr>Слайд 10</vt:lpstr>
      <vt:lpstr>ЛЕОПАРД</vt:lpstr>
      <vt:lpstr>Соревнования Олимпийских Игр в Сочи пройдут по 7 зимним видам спорта:</vt:lpstr>
      <vt:lpstr>Олимпийский огонь зажигается от солнечных лучей  в  Олимпии (Греция)  В день Открытия Игр факел доставляется в город-организатор. Спортсмены этой страны доставляют факел на центральный стадион в самом конце церемонии. Огонь должен гореть в течение всей Олимпиады и гасится в конце церемонии закрытия. </vt:lpstr>
      <vt:lpstr>Задача 2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Учитесь учиться и побеждать      </dc:title>
  <cp:lastModifiedBy>Admin</cp:lastModifiedBy>
  <cp:revision>61</cp:revision>
  <dcterms:modified xsi:type="dcterms:W3CDTF">2014-02-17T14:42:42Z</dcterms:modified>
</cp:coreProperties>
</file>