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6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8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8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6801C-7E3F-4EF5-98F4-49049F21E432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8237A-516E-4E99-BA63-801DAA72F4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965850C-0D20-4BA8-A646-E212CB3FA7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7C3C43-2998-4D46-A131-0755D7D538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65850C-0D20-4BA8-A646-E212CB3FA7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7C3C43-2998-4D46-A131-0755D7D538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65850C-0D20-4BA8-A646-E212CB3FA7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7C3C43-2998-4D46-A131-0755D7D538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65850C-0D20-4BA8-A646-E212CB3FA7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7C3C43-2998-4D46-A131-0755D7D538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65850C-0D20-4BA8-A646-E212CB3FA7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7C3C43-2998-4D46-A131-0755D7D538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65850C-0D20-4BA8-A646-E212CB3FA7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7C3C43-2998-4D46-A131-0755D7D538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65850C-0D20-4BA8-A646-E212CB3FA7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7C3C43-2998-4D46-A131-0755D7D538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65850C-0D20-4BA8-A646-E212CB3FA7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7C3C43-2998-4D46-A131-0755D7D538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65850C-0D20-4BA8-A646-E212CB3FA7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7C3C43-2998-4D46-A131-0755D7D538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965850C-0D20-4BA8-A646-E212CB3FA7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7C3C43-2998-4D46-A131-0755D7D538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65850C-0D20-4BA8-A646-E212CB3FA7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7C3C43-2998-4D46-A131-0755D7D538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965850C-0D20-4BA8-A646-E212CB3FA7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77C3C43-2998-4D46-A131-0755D7D538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829761"/>
          </a:xfrm>
        </p:spPr>
        <p:txBody>
          <a:bodyPr/>
          <a:lstStyle/>
          <a:p>
            <a:pPr algn="ctr"/>
            <a:r>
              <a:rPr lang="ru-RU" dirty="0" smtClean="0"/>
              <a:t>Математика</a:t>
            </a:r>
            <a:br>
              <a:rPr lang="ru-RU" dirty="0" smtClean="0"/>
            </a:br>
            <a:r>
              <a:rPr lang="ru-RU" dirty="0" smtClean="0"/>
              <a:t>2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err="1" smtClean="0"/>
              <a:t>Глухова</a:t>
            </a:r>
            <a:r>
              <a:rPr lang="ru-RU" dirty="0" smtClean="0"/>
              <a:t> Н.А.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Были в старину               Существуют сейчас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Сантиметр</a:t>
            </a:r>
          </a:p>
          <a:p>
            <a:pPr>
              <a:buNone/>
            </a:pPr>
            <a:r>
              <a:rPr lang="ru-RU" dirty="0" smtClean="0"/>
              <a:t>Сажень            Локоть                              Метр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Аршин                             Дециметр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Вершок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r>
              <a:rPr lang="ru-RU" dirty="0" smtClean="0"/>
              <a:t>Единицы измерения длины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2267744" y="1196752"/>
            <a:ext cx="504056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436096" y="1196752"/>
            <a:ext cx="576064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1187624" y="2636912"/>
            <a:ext cx="360040" cy="50405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1979712" y="2708920"/>
            <a:ext cx="216024" cy="129614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771800" y="2708920"/>
            <a:ext cx="144016" cy="230425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347864" y="2780928"/>
            <a:ext cx="216024" cy="50405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5436096" y="2492896"/>
            <a:ext cx="216024" cy="3600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6588224" y="2636912"/>
            <a:ext cx="216024" cy="144016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7596336" y="2708920"/>
            <a:ext cx="288032" cy="64807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412776"/>
            <a:ext cx="8507288" cy="337038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Сегодня я узнал………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Было интересно………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Было трудно……….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Я выполнял задания…………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Я понял, что…………….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Теперь я могу……….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Меня удивило……….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Урок дал мне для жизни…..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Мне захотелось……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60212" y="4077073"/>
            <a:ext cx="2332268" cy="25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i="1" dirty="0" smtClean="0">
                <a:solidFill>
                  <a:srgbClr val="7030A0"/>
                </a:solidFill>
                <a:cs typeface="Aharoni" pitchFamily="2" charset="-79"/>
              </a:rPr>
              <a:t>Спасибо за работу!</a:t>
            </a:r>
            <a:endParaRPr lang="ru-RU" sz="6000" i="1" dirty="0">
              <a:solidFill>
                <a:srgbClr val="7030A0"/>
              </a:solidFill>
              <a:cs typeface="Aharoni" pitchFamily="2" charset="-79"/>
            </a:endParaRPr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268760"/>
            <a:ext cx="6552728" cy="4914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1829761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«Знаешь – говори,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не знаешь – слушай».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655606"/>
            <a:ext cx="3268588" cy="2445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1011758"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6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6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60998">
                <a:tc>
                  <a:txBody>
                    <a:bodyPr/>
                    <a:lstStyle/>
                    <a:p>
                      <a:r>
                        <a:rPr lang="ru-RU" sz="8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</a:p>
                    <a:p>
                      <a:endParaRPr lang="ru-RU" sz="8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8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Ц</a:t>
                      </a:r>
                      <a:endParaRPr lang="ru-RU" sz="8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8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8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8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8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8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3488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группа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Измерить длину парты.</a:t>
            </a:r>
            <a:b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группа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Измерить длину доски.</a:t>
            </a:r>
            <a:b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группа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Измерить длину пола класса.</a:t>
            </a:r>
            <a:b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группа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Измерить длину шкафа.</a:t>
            </a:r>
            <a:b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группа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Измерить высоту двери.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528965"/>
            <a:ext cx="2093514" cy="1978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829761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476672"/>
            <a:ext cx="3108544" cy="14465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МЕТР</a:t>
            </a:r>
            <a:endParaRPr lang="ru-RU" sz="8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220558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ru-RU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2000"/>
          </a:blip>
          <a:srcRect/>
          <a:stretch>
            <a:fillRect/>
          </a:stretch>
        </p:blipFill>
        <p:spPr bwMode="auto">
          <a:xfrm rot="20483851">
            <a:off x="18719" y="3151947"/>
            <a:ext cx="4265612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8000"/>
          </a:blip>
          <a:srcRect/>
          <a:stretch>
            <a:fillRect/>
          </a:stretch>
        </p:blipFill>
        <p:spPr bwMode="auto">
          <a:xfrm rot="614741">
            <a:off x="5437291" y="3101740"/>
            <a:ext cx="367188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263958" y="1556792"/>
            <a:ext cx="18473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9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lum bright="-18000" contrast="54000"/>
          </a:blip>
          <a:srcRect/>
          <a:stretch>
            <a:fillRect/>
          </a:stretch>
        </p:blipFill>
        <p:spPr bwMode="auto">
          <a:xfrm>
            <a:off x="827088" y="981075"/>
            <a:ext cx="75596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WordArt 6"/>
          <p:cNvSpPr>
            <a:spLocks noChangeArrowheads="1" noChangeShapeType="1" noTextEdit="1"/>
          </p:cNvSpPr>
          <p:nvPr/>
        </p:nvSpPr>
        <p:spPr bwMode="auto">
          <a:xfrm>
            <a:off x="395288" y="1916113"/>
            <a:ext cx="2376487" cy="44656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1М</a:t>
            </a:r>
          </a:p>
        </p:txBody>
      </p:sp>
      <p:sp>
        <p:nvSpPr>
          <p:cNvPr id="7" name="WordArt 8"/>
          <p:cNvSpPr>
            <a:spLocks noChangeArrowheads="1" noChangeShapeType="1" noTextEdit="1"/>
          </p:cNvSpPr>
          <p:nvPr/>
        </p:nvSpPr>
        <p:spPr bwMode="auto">
          <a:xfrm>
            <a:off x="3132138" y="3644900"/>
            <a:ext cx="1568450" cy="906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8" name="WordArt 10"/>
          <p:cNvSpPr>
            <a:spLocks noChangeArrowheads="1" noChangeShapeType="1" noTextEdit="1"/>
          </p:cNvSpPr>
          <p:nvPr/>
        </p:nvSpPr>
        <p:spPr bwMode="auto">
          <a:xfrm>
            <a:off x="5219700" y="2492375"/>
            <a:ext cx="3455988" cy="1009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10 дм</a:t>
            </a:r>
          </a:p>
        </p:txBody>
      </p:sp>
      <p:sp>
        <p:nvSpPr>
          <p:cNvPr id="9" name="WordArt 11"/>
          <p:cNvSpPr>
            <a:spLocks noChangeArrowheads="1" noChangeShapeType="1" noTextEdit="1"/>
          </p:cNvSpPr>
          <p:nvPr/>
        </p:nvSpPr>
        <p:spPr bwMode="auto">
          <a:xfrm>
            <a:off x="5219700" y="4508500"/>
            <a:ext cx="3455988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100 см</a:t>
            </a: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1547813" y="620713"/>
            <a:ext cx="719137" cy="287337"/>
          </a:xfrm>
          <a:prstGeom prst="curvedDownArrow">
            <a:avLst>
              <a:gd name="adj1" fmla="val 50055"/>
              <a:gd name="adj2" fmla="val 100111"/>
              <a:gd name="adj3" fmla="val 33333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AutoShape 23"/>
          <p:cNvSpPr>
            <a:spLocks noChangeArrowheads="1"/>
          </p:cNvSpPr>
          <p:nvPr/>
        </p:nvSpPr>
        <p:spPr bwMode="auto">
          <a:xfrm>
            <a:off x="2195513" y="620713"/>
            <a:ext cx="719137" cy="287337"/>
          </a:xfrm>
          <a:prstGeom prst="curvedDownArrow">
            <a:avLst>
              <a:gd name="adj1" fmla="val 50055"/>
              <a:gd name="adj2" fmla="val 100111"/>
              <a:gd name="adj3" fmla="val 33333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2" name="AutoShape 24"/>
          <p:cNvSpPr>
            <a:spLocks noChangeArrowheads="1"/>
          </p:cNvSpPr>
          <p:nvPr/>
        </p:nvSpPr>
        <p:spPr bwMode="auto">
          <a:xfrm>
            <a:off x="2843213" y="620713"/>
            <a:ext cx="719137" cy="287337"/>
          </a:xfrm>
          <a:prstGeom prst="curvedDownArrow">
            <a:avLst>
              <a:gd name="adj1" fmla="val 50055"/>
              <a:gd name="adj2" fmla="val 100111"/>
              <a:gd name="adj3" fmla="val 33333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3" name="AutoShape 25"/>
          <p:cNvSpPr>
            <a:spLocks noChangeArrowheads="1"/>
          </p:cNvSpPr>
          <p:nvPr/>
        </p:nvSpPr>
        <p:spPr bwMode="auto">
          <a:xfrm>
            <a:off x="3492500" y="620713"/>
            <a:ext cx="719138" cy="287337"/>
          </a:xfrm>
          <a:prstGeom prst="curvedDownArrow">
            <a:avLst>
              <a:gd name="adj1" fmla="val 50055"/>
              <a:gd name="adj2" fmla="val 100111"/>
              <a:gd name="adj3" fmla="val 33333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4" name="AutoShape 26"/>
          <p:cNvSpPr>
            <a:spLocks noChangeArrowheads="1"/>
          </p:cNvSpPr>
          <p:nvPr/>
        </p:nvSpPr>
        <p:spPr bwMode="auto">
          <a:xfrm>
            <a:off x="4140200" y="620713"/>
            <a:ext cx="719138" cy="287337"/>
          </a:xfrm>
          <a:prstGeom prst="curvedDownArrow">
            <a:avLst>
              <a:gd name="adj1" fmla="val 50055"/>
              <a:gd name="adj2" fmla="val 100111"/>
              <a:gd name="adj3" fmla="val 33333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5" name="AutoShape 27"/>
          <p:cNvSpPr>
            <a:spLocks noChangeArrowheads="1"/>
          </p:cNvSpPr>
          <p:nvPr/>
        </p:nvSpPr>
        <p:spPr bwMode="auto">
          <a:xfrm>
            <a:off x="4787900" y="620713"/>
            <a:ext cx="719138" cy="287337"/>
          </a:xfrm>
          <a:prstGeom prst="curvedDownArrow">
            <a:avLst>
              <a:gd name="adj1" fmla="val 50055"/>
              <a:gd name="adj2" fmla="val 100111"/>
              <a:gd name="adj3" fmla="val 33333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6" name="AutoShape 28"/>
          <p:cNvSpPr>
            <a:spLocks noChangeArrowheads="1"/>
          </p:cNvSpPr>
          <p:nvPr/>
        </p:nvSpPr>
        <p:spPr bwMode="auto">
          <a:xfrm>
            <a:off x="5435600" y="620713"/>
            <a:ext cx="719138" cy="287337"/>
          </a:xfrm>
          <a:prstGeom prst="curvedDownArrow">
            <a:avLst>
              <a:gd name="adj1" fmla="val 50055"/>
              <a:gd name="adj2" fmla="val 100111"/>
              <a:gd name="adj3" fmla="val 33333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7" name="AutoShape 29"/>
          <p:cNvSpPr>
            <a:spLocks noChangeArrowheads="1"/>
          </p:cNvSpPr>
          <p:nvPr/>
        </p:nvSpPr>
        <p:spPr bwMode="auto">
          <a:xfrm>
            <a:off x="6084888" y="620713"/>
            <a:ext cx="719137" cy="287337"/>
          </a:xfrm>
          <a:prstGeom prst="curvedDownArrow">
            <a:avLst>
              <a:gd name="adj1" fmla="val 50055"/>
              <a:gd name="adj2" fmla="val 100111"/>
              <a:gd name="adj3" fmla="val 33333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8" name="AutoShape 30"/>
          <p:cNvSpPr>
            <a:spLocks noChangeArrowheads="1"/>
          </p:cNvSpPr>
          <p:nvPr/>
        </p:nvSpPr>
        <p:spPr bwMode="auto">
          <a:xfrm>
            <a:off x="6732588" y="620713"/>
            <a:ext cx="719137" cy="287337"/>
          </a:xfrm>
          <a:prstGeom prst="curvedDownArrow">
            <a:avLst>
              <a:gd name="adj1" fmla="val 50055"/>
              <a:gd name="adj2" fmla="val 100111"/>
              <a:gd name="adj3" fmla="val 33333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9" name="AutoShape 31"/>
          <p:cNvSpPr>
            <a:spLocks noChangeArrowheads="1"/>
          </p:cNvSpPr>
          <p:nvPr/>
        </p:nvSpPr>
        <p:spPr bwMode="auto">
          <a:xfrm>
            <a:off x="7451725" y="620713"/>
            <a:ext cx="719138" cy="287337"/>
          </a:xfrm>
          <a:prstGeom prst="curvedDownArrow">
            <a:avLst>
              <a:gd name="adj1" fmla="val 50055"/>
              <a:gd name="adj2" fmla="val 100111"/>
              <a:gd name="adj3" fmla="val 33333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AutoShape 4"/>
          <p:cNvSpPr>
            <a:spLocks noGrp="1" noChangeArrowheads="1"/>
          </p:cNvSpPr>
          <p:nvPr>
            <p:ph idx="1"/>
          </p:nvPr>
        </p:nvSpPr>
        <p:spPr bwMode="auto">
          <a:xfrm>
            <a:off x="755576" y="0"/>
            <a:ext cx="7978080" cy="2060848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FF00"/>
              </a:gs>
              <a:gs pos="50000">
                <a:srgbClr val="666633"/>
              </a:gs>
              <a:gs pos="100000">
                <a:srgbClr val="FFFF00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ru-RU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Древние единицы измерения: </a:t>
            </a: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468313" y="2276475"/>
            <a:ext cx="1800225" cy="3559175"/>
            <a:chOff x="1973" y="1298"/>
            <a:chExt cx="1134" cy="2242"/>
          </a:xfrm>
        </p:grpSpPr>
        <p:pic>
          <p:nvPicPr>
            <p:cNvPr id="6" name="Picture 7"/>
            <p:cNvPicPr>
              <a:picLocks noChangeAspect="1" noChangeArrowheads="1"/>
            </p:cNvPicPr>
            <p:nvPr/>
          </p:nvPicPr>
          <p:blipFill>
            <a:blip r:embed="rId2" cstate="print">
              <a:lum contrast="30000"/>
            </a:blip>
            <a:srcRect r="1134" b="17393"/>
            <a:stretch>
              <a:fillRect/>
            </a:stretch>
          </p:blipFill>
          <p:spPr bwMode="auto">
            <a:xfrm>
              <a:off x="1973" y="1298"/>
              <a:ext cx="1134" cy="1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2018" y="3022"/>
              <a:ext cx="1043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Косая сажень</a:t>
              </a:r>
            </a:p>
          </p:txBody>
        </p:sp>
      </p:grpSp>
      <p:grpSp>
        <p:nvGrpSpPr>
          <p:cNvPr id="8" name="Group 15"/>
          <p:cNvGrpSpPr>
            <a:grpSpLocks/>
          </p:cNvGrpSpPr>
          <p:nvPr/>
        </p:nvGrpSpPr>
        <p:grpSpPr bwMode="auto">
          <a:xfrm>
            <a:off x="2771775" y="2492375"/>
            <a:ext cx="2087563" cy="3054350"/>
            <a:chOff x="340" y="1344"/>
            <a:chExt cx="1315" cy="1924"/>
          </a:xfrm>
        </p:grpSpPr>
        <p:pic>
          <p:nvPicPr>
            <p:cNvPr id="9" name="Picture 6"/>
            <p:cNvPicPr>
              <a:picLocks noChangeAspect="1" noChangeArrowheads="1"/>
            </p:cNvPicPr>
            <p:nvPr/>
          </p:nvPicPr>
          <p:blipFill>
            <a:blip r:embed="rId3" cstate="print">
              <a:lum contrast="30000"/>
            </a:blip>
            <a:srcRect/>
            <a:stretch>
              <a:fillRect/>
            </a:stretch>
          </p:blipFill>
          <p:spPr bwMode="auto">
            <a:xfrm>
              <a:off x="340" y="1344"/>
              <a:ext cx="1315" cy="1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476" y="2750"/>
              <a:ext cx="1043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Маховая сажень</a:t>
              </a:r>
            </a:p>
          </p:txBody>
        </p:sp>
      </p:grpSp>
      <p:grpSp>
        <p:nvGrpSpPr>
          <p:cNvPr id="11" name="Group 17"/>
          <p:cNvGrpSpPr>
            <a:grpSpLocks/>
          </p:cNvGrpSpPr>
          <p:nvPr/>
        </p:nvGrpSpPr>
        <p:grpSpPr bwMode="auto">
          <a:xfrm>
            <a:off x="5292725" y="2205038"/>
            <a:ext cx="1655763" cy="2833687"/>
            <a:chOff x="3515" y="1570"/>
            <a:chExt cx="1043" cy="1785"/>
          </a:xfrm>
        </p:grpSpPr>
        <p:pic>
          <p:nvPicPr>
            <p:cNvPr id="12" name="Picture 5"/>
            <p:cNvPicPr>
              <a:picLocks noChangeAspect="1" noChangeArrowheads="1"/>
            </p:cNvPicPr>
            <p:nvPr/>
          </p:nvPicPr>
          <p:blipFill>
            <a:blip r:embed="rId4" cstate="print">
              <a:lum bright="-6000" contrast="36000"/>
            </a:blip>
            <a:srcRect r="2055" b="10840"/>
            <a:stretch>
              <a:fillRect/>
            </a:stretch>
          </p:blipFill>
          <p:spPr bwMode="auto">
            <a:xfrm>
              <a:off x="3560" y="1570"/>
              <a:ext cx="953" cy="1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3515" y="3067"/>
              <a:ext cx="10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Локоть </a:t>
              </a:r>
            </a:p>
          </p:txBody>
        </p:sp>
      </p:grpSp>
      <p:grpSp>
        <p:nvGrpSpPr>
          <p:cNvPr id="14" name="Group 18"/>
          <p:cNvGrpSpPr>
            <a:grpSpLocks/>
          </p:cNvGrpSpPr>
          <p:nvPr/>
        </p:nvGrpSpPr>
        <p:grpSpPr bwMode="auto">
          <a:xfrm>
            <a:off x="7235825" y="2565400"/>
            <a:ext cx="1655763" cy="1968500"/>
            <a:chOff x="4717" y="2024"/>
            <a:chExt cx="1043" cy="1240"/>
          </a:xfrm>
        </p:grpSpPr>
        <p:pic>
          <p:nvPicPr>
            <p:cNvPr id="15" name="Picture 8"/>
            <p:cNvPicPr>
              <a:picLocks noChangeAspect="1" noChangeArrowheads="1"/>
            </p:cNvPicPr>
            <p:nvPr/>
          </p:nvPicPr>
          <p:blipFill>
            <a:blip r:embed="rId5" cstate="print">
              <a:lum bright="-12000" contrast="36000"/>
            </a:blip>
            <a:srcRect/>
            <a:stretch>
              <a:fillRect/>
            </a:stretch>
          </p:blipFill>
          <p:spPr bwMode="auto">
            <a:xfrm>
              <a:off x="4785" y="2024"/>
              <a:ext cx="798" cy="9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4717" y="2976"/>
              <a:ext cx="10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Пядь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620690"/>
          <a:ext cx="8424936" cy="5315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</a:tblGrid>
              <a:tr h="768085">
                <a:tc gridSpan="12">
                  <a:txBody>
                    <a:bodyPr/>
                    <a:lstStyle/>
                    <a:p>
                      <a:r>
                        <a:rPr lang="ru-RU" sz="4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 уровень</a:t>
                      </a:r>
                      <a:endParaRPr lang="ru-RU" sz="4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68085">
                <a:tc rowSpan="2">
                  <a:txBody>
                    <a:bodyPr/>
                    <a:lstStyle/>
                    <a:p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м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5</a:t>
                      </a:r>
                    </a:p>
                    <a:p>
                      <a:r>
                        <a:rPr lang="ru-RU" sz="2800" b="1" dirty="0" smtClean="0"/>
                        <a:t>дм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4</a:t>
                      </a:r>
                    </a:p>
                    <a:p>
                      <a:r>
                        <a:rPr lang="ru-RU" sz="2800" b="1" dirty="0" smtClean="0"/>
                        <a:t>дм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7</a:t>
                      </a:r>
                    </a:p>
                    <a:p>
                      <a:r>
                        <a:rPr lang="ru-RU" sz="2800" b="1" dirty="0" smtClean="0"/>
                        <a:t>дм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8</a:t>
                      </a:r>
                    </a:p>
                    <a:p>
                      <a:r>
                        <a:rPr lang="ru-RU" sz="2800" b="1" dirty="0" smtClean="0"/>
                        <a:t>дм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</a:t>
                      </a:r>
                    </a:p>
                    <a:p>
                      <a:r>
                        <a:rPr lang="ru-RU" sz="2800" b="1" dirty="0" smtClean="0"/>
                        <a:t>дм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3</a:t>
                      </a:r>
                    </a:p>
                    <a:p>
                      <a:r>
                        <a:rPr lang="ru-RU" sz="2800" b="1" dirty="0" smtClean="0"/>
                        <a:t>дм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9</a:t>
                      </a:r>
                    </a:p>
                    <a:p>
                      <a:r>
                        <a:rPr lang="ru-RU" sz="2800" b="1" dirty="0" smtClean="0"/>
                        <a:t>дм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</a:t>
                      </a:r>
                    </a:p>
                    <a:p>
                      <a:r>
                        <a:rPr lang="ru-RU" sz="2800" b="1" dirty="0" smtClean="0"/>
                        <a:t>дм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6</a:t>
                      </a:r>
                    </a:p>
                    <a:p>
                      <a:r>
                        <a:rPr lang="ru-RU" sz="2800" b="1" dirty="0" smtClean="0"/>
                        <a:t>дм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808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</a:p>
                    <a:p>
                      <a:r>
                        <a:rPr lang="ru-RU" sz="2800" b="1" dirty="0" smtClean="0">
                          <a:solidFill>
                            <a:schemeClr val="accent2"/>
                          </a:solidFill>
                        </a:rPr>
                        <a:t>дм</a:t>
                      </a:r>
                      <a:endParaRPr lang="ru-RU" sz="28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</a:p>
                    <a:p>
                      <a:r>
                        <a:rPr lang="ru-RU" sz="2800" b="1" dirty="0" smtClean="0">
                          <a:solidFill>
                            <a:schemeClr val="accent2"/>
                          </a:solidFill>
                        </a:rPr>
                        <a:t>дм</a:t>
                      </a:r>
                      <a:endParaRPr lang="ru-RU" sz="28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</a:p>
                    <a:p>
                      <a:r>
                        <a:rPr lang="ru-RU" sz="2800" b="1" dirty="0" smtClean="0">
                          <a:solidFill>
                            <a:schemeClr val="accent2"/>
                          </a:solidFill>
                        </a:rPr>
                        <a:t>дм</a:t>
                      </a:r>
                      <a:endParaRPr lang="ru-RU" sz="28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</a:p>
                    <a:p>
                      <a:r>
                        <a:rPr lang="ru-RU" sz="2800" b="1" dirty="0" smtClean="0">
                          <a:solidFill>
                            <a:schemeClr val="accent2"/>
                          </a:solidFill>
                        </a:rPr>
                        <a:t>дм</a:t>
                      </a:r>
                      <a:endParaRPr lang="ru-RU" sz="28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accent2"/>
                          </a:solidFill>
                        </a:rPr>
                        <a:t>9</a:t>
                      </a:r>
                    </a:p>
                    <a:p>
                      <a:r>
                        <a:rPr lang="ru-RU" sz="2800" b="1" dirty="0" smtClean="0">
                          <a:solidFill>
                            <a:schemeClr val="accent2"/>
                          </a:solidFill>
                        </a:rPr>
                        <a:t>дм</a:t>
                      </a:r>
                      <a:endParaRPr lang="ru-RU" sz="28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</a:p>
                    <a:p>
                      <a:r>
                        <a:rPr lang="ru-RU" sz="2800" b="1" dirty="0" smtClean="0">
                          <a:solidFill>
                            <a:schemeClr val="accent2"/>
                          </a:solidFill>
                        </a:rPr>
                        <a:t>дм</a:t>
                      </a:r>
                      <a:endParaRPr lang="ru-RU" sz="28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  <a:p>
                      <a:r>
                        <a:rPr lang="ru-RU" sz="2800" b="1" dirty="0" smtClean="0">
                          <a:solidFill>
                            <a:schemeClr val="accent2"/>
                          </a:solidFill>
                        </a:rPr>
                        <a:t>дм</a:t>
                      </a:r>
                      <a:endParaRPr lang="ru-RU" sz="28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accent2"/>
                          </a:solidFill>
                        </a:rPr>
                        <a:t>8</a:t>
                      </a:r>
                    </a:p>
                    <a:p>
                      <a:r>
                        <a:rPr lang="ru-RU" sz="2800" b="1" dirty="0" smtClean="0">
                          <a:solidFill>
                            <a:schemeClr val="accent2"/>
                          </a:solidFill>
                        </a:rPr>
                        <a:t>дм</a:t>
                      </a:r>
                      <a:endParaRPr lang="ru-RU" sz="28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</a:p>
                    <a:p>
                      <a:r>
                        <a:rPr lang="ru-RU" sz="2800" b="1" dirty="0" smtClean="0">
                          <a:solidFill>
                            <a:schemeClr val="accent2"/>
                          </a:solidFill>
                        </a:rPr>
                        <a:t>дм</a:t>
                      </a:r>
                      <a:endParaRPr lang="ru-RU" sz="28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8085">
                <a:tc gridSpan="12">
                  <a:txBody>
                    <a:bodyPr/>
                    <a:lstStyle/>
                    <a:p>
                      <a:r>
                        <a:rPr lang="ru-RU" sz="40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2 уровень</a:t>
                      </a:r>
                      <a:endParaRPr lang="ru-RU" sz="40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68085">
                <a:tc rowSpan="2">
                  <a:txBody>
                    <a:bodyPr/>
                    <a:lstStyle/>
                    <a:p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м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5</a:t>
                      </a:r>
                    </a:p>
                    <a:p>
                      <a:r>
                        <a:rPr lang="ru-RU" sz="2800" b="1" dirty="0" smtClean="0"/>
                        <a:t>дм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4</a:t>
                      </a:r>
                    </a:p>
                    <a:p>
                      <a:r>
                        <a:rPr lang="ru-RU" sz="2800" b="1" dirty="0" smtClean="0"/>
                        <a:t>дм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20</a:t>
                      </a:r>
                    </a:p>
                    <a:p>
                      <a:r>
                        <a:rPr lang="ru-RU" sz="2800" b="1" dirty="0" smtClean="0"/>
                        <a:t>дм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8</a:t>
                      </a:r>
                    </a:p>
                    <a:p>
                      <a:r>
                        <a:rPr lang="ru-RU" sz="2800" b="1" dirty="0" smtClean="0"/>
                        <a:t>дм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60</a:t>
                      </a:r>
                    </a:p>
                    <a:p>
                      <a:r>
                        <a:rPr lang="ru-RU" sz="2800" b="1" dirty="0" smtClean="0"/>
                        <a:t>см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3</a:t>
                      </a:r>
                    </a:p>
                    <a:p>
                      <a:r>
                        <a:rPr lang="ru-RU" sz="2800" b="1" dirty="0" smtClean="0"/>
                        <a:t>дм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9</a:t>
                      </a:r>
                    </a:p>
                    <a:p>
                      <a:r>
                        <a:rPr lang="ru-RU" sz="2800" b="1" dirty="0" smtClean="0"/>
                        <a:t>дм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40</a:t>
                      </a:r>
                    </a:p>
                    <a:p>
                      <a:r>
                        <a:rPr lang="ru-RU" sz="2800" b="1" dirty="0" smtClean="0"/>
                        <a:t>см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6</a:t>
                      </a:r>
                    </a:p>
                    <a:p>
                      <a:r>
                        <a:rPr lang="ru-RU" sz="2800" b="1" dirty="0" smtClean="0"/>
                        <a:t>дм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50</a:t>
                      </a:r>
                    </a:p>
                    <a:p>
                      <a:r>
                        <a:rPr lang="ru-RU" sz="2800" b="1" dirty="0" smtClean="0"/>
                        <a:t>см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</a:t>
                      </a:r>
                    </a:p>
                    <a:p>
                      <a:r>
                        <a:rPr lang="ru-RU" sz="2800" b="1" dirty="0" smtClean="0"/>
                        <a:t>дм</a:t>
                      </a:r>
                      <a:endParaRPr lang="ru-RU" sz="2800" b="1" dirty="0"/>
                    </a:p>
                  </a:txBody>
                  <a:tcPr/>
                </a:tc>
              </a:tr>
              <a:tr h="76808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0" u="none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</a:p>
                    <a:p>
                      <a:r>
                        <a:rPr lang="ru-RU" sz="2800" b="1" i="0" u="none" dirty="0" smtClean="0">
                          <a:solidFill>
                            <a:schemeClr val="accent2"/>
                          </a:solidFill>
                        </a:rPr>
                        <a:t>дм</a:t>
                      </a:r>
                      <a:endParaRPr lang="ru-RU" sz="2800" b="1" i="0" u="none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0" u="none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</a:p>
                    <a:p>
                      <a:r>
                        <a:rPr lang="ru-RU" sz="2800" b="1" i="0" u="none" dirty="0" smtClean="0">
                          <a:solidFill>
                            <a:schemeClr val="accent2"/>
                          </a:solidFill>
                        </a:rPr>
                        <a:t>дм</a:t>
                      </a:r>
                      <a:endParaRPr lang="ru-RU" sz="2800" b="1" i="0" u="none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0" u="none" dirty="0" smtClean="0">
                          <a:solidFill>
                            <a:schemeClr val="accent2"/>
                          </a:solidFill>
                        </a:rPr>
                        <a:t>80</a:t>
                      </a:r>
                    </a:p>
                    <a:p>
                      <a:r>
                        <a:rPr lang="ru-RU" sz="2800" b="1" i="0" u="none" dirty="0" smtClean="0">
                          <a:solidFill>
                            <a:schemeClr val="accent2"/>
                          </a:solidFill>
                        </a:rPr>
                        <a:t>см</a:t>
                      </a:r>
                      <a:endParaRPr lang="ru-RU" sz="2800" b="1" i="0" u="none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0" u="none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</a:p>
                    <a:p>
                      <a:r>
                        <a:rPr lang="ru-RU" sz="2800" b="1" i="0" u="none" dirty="0" smtClean="0">
                          <a:solidFill>
                            <a:schemeClr val="accent2"/>
                          </a:solidFill>
                        </a:rPr>
                        <a:t>дм</a:t>
                      </a:r>
                      <a:endParaRPr lang="ru-RU" sz="2800" b="1" i="0" u="none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0" u="none" dirty="0" smtClean="0">
                          <a:solidFill>
                            <a:schemeClr val="accent2"/>
                          </a:solidFill>
                        </a:rPr>
                        <a:t>40</a:t>
                      </a:r>
                    </a:p>
                    <a:p>
                      <a:r>
                        <a:rPr lang="ru-RU" sz="2800" b="1" i="0" u="none" dirty="0" smtClean="0">
                          <a:solidFill>
                            <a:schemeClr val="accent2"/>
                          </a:solidFill>
                        </a:rPr>
                        <a:t>см</a:t>
                      </a:r>
                      <a:endParaRPr lang="ru-RU" sz="2800" b="1" i="0" u="none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0" u="none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</a:p>
                    <a:p>
                      <a:r>
                        <a:rPr lang="ru-RU" sz="2800" b="1" i="0" u="none" dirty="0" smtClean="0">
                          <a:solidFill>
                            <a:schemeClr val="accent2"/>
                          </a:solidFill>
                        </a:rPr>
                        <a:t>дм</a:t>
                      </a:r>
                      <a:endParaRPr lang="ru-RU" sz="2800" b="1" i="0" u="none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0" u="none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  <a:p>
                      <a:r>
                        <a:rPr lang="ru-RU" sz="2800" b="1" i="0" u="none" dirty="0" smtClean="0">
                          <a:solidFill>
                            <a:schemeClr val="accent2"/>
                          </a:solidFill>
                        </a:rPr>
                        <a:t>дм</a:t>
                      </a:r>
                      <a:endParaRPr lang="ru-RU" sz="2800" b="1" i="0" u="none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0" u="none" dirty="0" smtClean="0">
                          <a:solidFill>
                            <a:schemeClr val="accent2"/>
                          </a:solidFill>
                        </a:rPr>
                        <a:t>60</a:t>
                      </a:r>
                    </a:p>
                    <a:p>
                      <a:r>
                        <a:rPr lang="ru-RU" sz="2800" b="1" i="0" u="none" dirty="0" smtClean="0">
                          <a:solidFill>
                            <a:schemeClr val="accent2"/>
                          </a:solidFill>
                        </a:rPr>
                        <a:t>см</a:t>
                      </a:r>
                      <a:endParaRPr lang="ru-RU" sz="2800" b="1" i="0" u="none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0" u="none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</a:p>
                    <a:p>
                      <a:r>
                        <a:rPr lang="ru-RU" sz="2800" b="1" i="0" u="none" dirty="0" smtClean="0">
                          <a:solidFill>
                            <a:schemeClr val="accent2"/>
                          </a:solidFill>
                        </a:rPr>
                        <a:t>дм</a:t>
                      </a:r>
                      <a:endParaRPr lang="ru-RU" sz="2800" b="1" i="0" u="none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0" u="none" dirty="0" smtClean="0">
                          <a:solidFill>
                            <a:schemeClr val="accent2"/>
                          </a:solidFill>
                        </a:rPr>
                        <a:t>50</a:t>
                      </a:r>
                    </a:p>
                    <a:p>
                      <a:r>
                        <a:rPr lang="ru-RU" sz="2800" b="1" i="0" u="none" dirty="0" smtClean="0">
                          <a:solidFill>
                            <a:schemeClr val="accent2"/>
                          </a:solidFill>
                        </a:rPr>
                        <a:t>см</a:t>
                      </a:r>
                      <a:endParaRPr lang="ru-RU" sz="2800" b="1" i="0" u="none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0" u="none" dirty="0" smtClean="0">
                          <a:solidFill>
                            <a:schemeClr val="accent2"/>
                          </a:solidFill>
                        </a:rPr>
                        <a:t>9</a:t>
                      </a:r>
                    </a:p>
                    <a:p>
                      <a:r>
                        <a:rPr lang="ru-RU" sz="2800" b="1" i="0" u="none" dirty="0" smtClean="0">
                          <a:solidFill>
                            <a:schemeClr val="accent2"/>
                          </a:solidFill>
                        </a:rPr>
                        <a:t>дм</a:t>
                      </a:r>
                      <a:endParaRPr lang="ru-RU" sz="2800" b="1" i="0" u="none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i="1" dirty="0" smtClean="0"/>
              <a:t>Работа в парах</a:t>
            </a:r>
          </a:p>
          <a:p>
            <a:pPr marL="624078" indent="-514350">
              <a:buAutoNum type="arabicPeriod"/>
            </a:pPr>
            <a:r>
              <a:rPr lang="ru-RU" b="1" i="1" dirty="0" smtClean="0"/>
              <a:t>Измерить длину парты в локтях.</a:t>
            </a:r>
          </a:p>
          <a:p>
            <a:pPr marL="624078" indent="-514350">
              <a:buAutoNum type="arabicPeriod"/>
            </a:pPr>
            <a:r>
              <a:rPr lang="ru-RU" b="1" i="1" dirty="0" smtClean="0"/>
              <a:t> Какого роста была </a:t>
            </a:r>
            <a:r>
              <a:rPr lang="ru-RU" b="1" i="1" dirty="0" err="1" smtClean="0"/>
              <a:t>Дюймовочка</a:t>
            </a:r>
            <a:r>
              <a:rPr lang="ru-RU" b="1" i="1" dirty="0" smtClean="0"/>
              <a:t>?</a:t>
            </a:r>
          </a:p>
          <a:p>
            <a:pPr marL="624078" indent="-514350">
              <a:buAutoNum type="arabicPeriod"/>
            </a:pPr>
            <a:r>
              <a:rPr lang="ru-RU" b="1" i="1" dirty="0" smtClean="0"/>
              <a:t>Каков  был рост человека, про которого говорят «от горшка два вершка»?</a:t>
            </a:r>
          </a:p>
          <a:p>
            <a:pPr marL="624078" indent="-514350">
              <a:buAutoNum type="arabicPeriod"/>
            </a:pPr>
            <a:r>
              <a:rPr lang="ru-RU" b="1" i="1" dirty="0" smtClean="0"/>
              <a:t>7 футов под килем – сколько это метров?</a:t>
            </a:r>
            <a:endParaRPr lang="ru-RU" b="1" i="1" dirty="0"/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179388" y="1628775"/>
            <a:ext cx="1152525" cy="863600"/>
            <a:chOff x="0" y="890"/>
            <a:chExt cx="768" cy="534"/>
          </a:xfrm>
        </p:grpSpPr>
        <p:pic>
          <p:nvPicPr>
            <p:cNvPr id="5" name="Picture 6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890"/>
              <a:ext cx="768" cy="5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16"/>
            <p:cNvSpPr>
              <a:spLocks noChangeArrowheads="1"/>
            </p:cNvSpPr>
            <p:nvPr/>
          </p:nvSpPr>
          <p:spPr bwMode="auto">
            <a:xfrm rot="-1119291">
              <a:off x="162" y="1018"/>
              <a:ext cx="516" cy="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 дм</a:t>
              </a:r>
            </a:p>
          </p:txBody>
        </p:sp>
      </p:grp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1116013" y="1628775"/>
            <a:ext cx="1079500" cy="866775"/>
            <a:chOff x="612" y="890"/>
            <a:chExt cx="654" cy="546"/>
          </a:xfrm>
        </p:grpSpPr>
        <p:pic>
          <p:nvPicPr>
            <p:cNvPr id="8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12" y="890"/>
              <a:ext cx="654" cy="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Rectangle 17"/>
            <p:cNvSpPr>
              <a:spLocks noChangeArrowheads="1"/>
            </p:cNvSpPr>
            <p:nvPr/>
          </p:nvSpPr>
          <p:spPr bwMode="auto">
            <a:xfrm rot="902113">
              <a:off x="657" y="978"/>
              <a:ext cx="46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 дм</a:t>
              </a:r>
            </a:p>
          </p:txBody>
        </p:sp>
      </p:grpSp>
      <p:grpSp>
        <p:nvGrpSpPr>
          <p:cNvPr id="10" name="Group 32"/>
          <p:cNvGrpSpPr>
            <a:grpSpLocks/>
          </p:cNvGrpSpPr>
          <p:nvPr/>
        </p:nvGrpSpPr>
        <p:grpSpPr bwMode="auto">
          <a:xfrm>
            <a:off x="5292725" y="1700213"/>
            <a:ext cx="1085850" cy="863600"/>
            <a:chOff x="3198" y="935"/>
            <a:chExt cx="684" cy="528"/>
          </a:xfrm>
        </p:grpSpPr>
        <p:pic>
          <p:nvPicPr>
            <p:cNvPr id="11" name="Picture 12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198" y="935"/>
              <a:ext cx="684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18"/>
            <p:cNvSpPr>
              <a:spLocks noChangeArrowheads="1"/>
            </p:cNvSpPr>
            <p:nvPr/>
          </p:nvSpPr>
          <p:spPr bwMode="auto">
            <a:xfrm rot="-1119291">
              <a:off x="3286" y="1071"/>
              <a:ext cx="488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 дм</a:t>
              </a:r>
            </a:p>
          </p:txBody>
        </p:sp>
      </p:grpSp>
      <p:grpSp>
        <p:nvGrpSpPr>
          <p:cNvPr id="13" name="Group 29"/>
          <p:cNvGrpSpPr>
            <a:grpSpLocks/>
          </p:cNvGrpSpPr>
          <p:nvPr/>
        </p:nvGrpSpPr>
        <p:grpSpPr bwMode="auto">
          <a:xfrm>
            <a:off x="2843213" y="1700213"/>
            <a:ext cx="1019175" cy="866775"/>
            <a:chOff x="1655" y="890"/>
            <a:chExt cx="642" cy="546"/>
          </a:xfrm>
        </p:grpSpPr>
        <p:pic>
          <p:nvPicPr>
            <p:cNvPr id="14" name="Picture 9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55" y="890"/>
              <a:ext cx="642" cy="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Rectangle 19"/>
            <p:cNvSpPr>
              <a:spLocks noChangeArrowheads="1"/>
            </p:cNvSpPr>
            <p:nvPr/>
          </p:nvSpPr>
          <p:spPr bwMode="auto">
            <a:xfrm rot="1073858">
              <a:off x="1746" y="1026"/>
              <a:ext cx="4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 дм</a:t>
              </a:r>
            </a:p>
          </p:txBody>
        </p:sp>
      </p:grpSp>
      <p:grpSp>
        <p:nvGrpSpPr>
          <p:cNvPr id="16" name="Group 35"/>
          <p:cNvGrpSpPr>
            <a:grpSpLocks/>
          </p:cNvGrpSpPr>
          <p:nvPr/>
        </p:nvGrpSpPr>
        <p:grpSpPr bwMode="auto">
          <a:xfrm>
            <a:off x="7885113" y="1700213"/>
            <a:ext cx="1066800" cy="857250"/>
            <a:chOff x="4830" y="935"/>
            <a:chExt cx="672" cy="540"/>
          </a:xfrm>
        </p:grpSpPr>
        <p:pic>
          <p:nvPicPr>
            <p:cNvPr id="17" name="Picture 15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830" y="935"/>
              <a:ext cx="672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Rectangle 20"/>
            <p:cNvSpPr>
              <a:spLocks noChangeArrowheads="1"/>
            </p:cNvSpPr>
            <p:nvPr/>
          </p:nvSpPr>
          <p:spPr bwMode="auto">
            <a:xfrm rot="994854">
              <a:off x="4921" y="1026"/>
              <a:ext cx="4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 дм</a:t>
              </a:r>
            </a:p>
          </p:txBody>
        </p:sp>
      </p:grpSp>
      <p:grpSp>
        <p:nvGrpSpPr>
          <p:cNvPr id="19" name="Group 34"/>
          <p:cNvGrpSpPr>
            <a:grpSpLocks/>
          </p:cNvGrpSpPr>
          <p:nvPr/>
        </p:nvGrpSpPr>
        <p:grpSpPr bwMode="auto">
          <a:xfrm>
            <a:off x="7019925" y="1700213"/>
            <a:ext cx="1066800" cy="809625"/>
            <a:chOff x="4286" y="935"/>
            <a:chExt cx="672" cy="510"/>
          </a:xfrm>
        </p:grpSpPr>
        <p:pic>
          <p:nvPicPr>
            <p:cNvPr id="20" name="Picture 14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" y="935"/>
              <a:ext cx="672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 rot="-1119291">
              <a:off x="4377" y="1071"/>
              <a:ext cx="4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 дм</a:t>
              </a:r>
            </a:p>
          </p:txBody>
        </p:sp>
      </p:grpSp>
      <p:grpSp>
        <p:nvGrpSpPr>
          <p:cNvPr id="22" name="Group 31"/>
          <p:cNvGrpSpPr>
            <a:grpSpLocks/>
          </p:cNvGrpSpPr>
          <p:nvPr/>
        </p:nvGrpSpPr>
        <p:grpSpPr bwMode="auto">
          <a:xfrm>
            <a:off x="4500563" y="1700213"/>
            <a:ext cx="1047750" cy="863600"/>
            <a:chOff x="2699" y="890"/>
            <a:chExt cx="660" cy="546"/>
          </a:xfrm>
        </p:grpSpPr>
        <p:pic>
          <p:nvPicPr>
            <p:cNvPr id="23" name="Picture 11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99" y="890"/>
              <a:ext cx="660" cy="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 rot="1241444">
              <a:off x="2744" y="1027"/>
              <a:ext cx="488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 дм</a:t>
              </a:r>
            </a:p>
          </p:txBody>
        </p:sp>
      </p:grpSp>
      <p:grpSp>
        <p:nvGrpSpPr>
          <p:cNvPr id="25" name="Group 30"/>
          <p:cNvGrpSpPr>
            <a:grpSpLocks/>
          </p:cNvGrpSpPr>
          <p:nvPr/>
        </p:nvGrpSpPr>
        <p:grpSpPr bwMode="auto">
          <a:xfrm>
            <a:off x="3635375" y="1773238"/>
            <a:ext cx="1047750" cy="762000"/>
            <a:chOff x="2154" y="935"/>
            <a:chExt cx="660" cy="480"/>
          </a:xfrm>
        </p:grpSpPr>
        <p:pic>
          <p:nvPicPr>
            <p:cNvPr id="26" name="Picture 10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54" y="935"/>
              <a:ext cx="66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 rot="-1119291">
              <a:off x="2245" y="1026"/>
              <a:ext cx="4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 дм</a:t>
              </a:r>
            </a:p>
          </p:txBody>
        </p:sp>
      </p:grpSp>
      <p:grpSp>
        <p:nvGrpSpPr>
          <p:cNvPr id="28" name="Group 33"/>
          <p:cNvGrpSpPr>
            <a:grpSpLocks/>
          </p:cNvGrpSpPr>
          <p:nvPr/>
        </p:nvGrpSpPr>
        <p:grpSpPr bwMode="auto">
          <a:xfrm>
            <a:off x="6227763" y="1700213"/>
            <a:ext cx="1038225" cy="847725"/>
            <a:chOff x="3787" y="935"/>
            <a:chExt cx="654" cy="534"/>
          </a:xfrm>
        </p:grpSpPr>
        <p:pic>
          <p:nvPicPr>
            <p:cNvPr id="29" name="Picture 13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87" y="935"/>
              <a:ext cx="654" cy="5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" name="Rectangle 24"/>
            <p:cNvSpPr>
              <a:spLocks noChangeArrowheads="1"/>
            </p:cNvSpPr>
            <p:nvPr/>
          </p:nvSpPr>
          <p:spPr bwMode="auto">
            <a:xfrm rot="1074214">
              <a:off x="3878" y="1071"/>
              <a:ext cx="4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 дм</a:t>
              </a:r>
            </a:p>
          </p:txBody>
        </p:sp>
      </p:grpSp>
      <p:grpSp>
        <p:nvGrpSpPr>
          <p:cNvPr id="31" name="Group 28"/>
          <p:cNvGrpSpPr>
            <a:grpSpLocks/>
          </p:cNvGrpSpPr>
          <p:nvPr/>
        </p:nvGrpSpPr>
        <p:grpSpPr bwMode="auto">
          <a:xfrm>
            <a:off x="1979613" y="1700213"/>
            <a:ext cx="1085850" cy="809625"/>
            <a:chOff x="1111" y="890"/>
            <a:chExt cx="684" cy="510"/>
          </a:xfrm>
        </p:grpSpPr>
        <p:pic>
          <p:nvPicPr>
            <p:cNvPr id="32" name="Picture 8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11" y="890"/>
              <a:ext cx="684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" name="Rectangle 25"/>
            <p:cNvSpPr>
              <a:spLocks noChangeArrowheads="1"/>
            </p:cNvSpPr>
            <p:nvPr/>
          </p:nvSpPr>
          <p:spPr bwMode="auto">
            <a:xfrm rot="-1119291">
              <a:off x="1247" y="981"/>
              <a:ext cx="4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 дм</a:t>
              </a:r>
            </a:p>
          </p:txBody>
        </p:sp>
      </p:grpSp>
      <p:sp>
        <p:nvSpPr>
          <p:cNvPr id="34" name="AutoShape 37"/>
          <p:cNvSpPr>
            <a:spLocks noGrp="1" noChangeArrowheads="1"/>
          </p:cNvSpPr>
          <p:nvPr>
            <p:ph type="title"/>
          </p:nvPr>
        </p:nvSpPr>
        <p:spPr bwMode="auto"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CCECFF"/>
              </a:gs>
              <a:gs pos="50000">
                <a:srgbClr val="0000FF"/>
              </a:gs>
              <a:gs pos="100000">
                <a:srgbClr val="CCECFF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ru-RU"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Практическая работа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119</TotalTime>
  <Words>222</Words>
  <Application>Microsoft Office PowerPoint</Application>
  <PresentationFormat>Экран (4:3)</PresentationFormat>
  <Paragraphs>147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Математика 2 класс</vt:lpstr>
      <vt:lpstr>«Знаешь – говори, не знаешь – слушай».</vt:lpstr>
      <vt:lpstr>Слайд 3</vt:lpstr>
      <vt:lpstr>1 группа Измерить длину парты. 2 группа Измерить длину доски. 3 группа Измерить длину пола класса. 4 группа Измерить длину шкафа. 5 группа Измерить высоту двери.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Слайд 6</vt:lpstr>
      <vt:lpstr>Слайд 7</vt:lpstr>
      <vt:lpstr>Слайд 8</vt:lpstr>
      <vt:lpstr>Практическая работа</vt:lpstr>
      <vt:lpstr>Единицы измерения длины</vt:lpstr>
      <vt:lpstr>Сегодня я узнал……… Было интересно……… Было трудно………. Я выполнял задания………… Я понял, что……………. Теперь я могу………. Меня удивило………. Урок дал мне для жизни….. Мне захотелось……</vt:lpstr>
      <vt:lpstr>Спасибо за работу!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«Знаешь – говори, не знаешь – слушай».</dc:title>
  <dc:creator>Хозяин</dc:creator>
  <cp:lastModifiedBy>Хозяин</cp:lastModifiedBy>
  <cp:revision>17</cp:revision>
  <dcterms:created xsi:type="dcterms:W3CDTF">2013-11-23T19:39:56Z</dcterms:created>
  <dcterms:modified xsi:type="dcterms:W3CDTF">2013-11-24T15:04:39Z</dcterms:modified>
</cp:coreProperties>
</file>