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256" r:id="rId2"/>
    <p:sldId id="258" r:id="rId3"/>
    <p:sldId id="261" r:id="rId4"/>
    <p:sldId id="260" r:id="rId5"/>
    <p:sldId id="263" r:id="rId6"/>
    <p:sldId id="262" r:id="rId7"/>
    <p:sldId id="264" r:id="rId8"/>
    <p:sldId id="279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414A6-1DB7-4A3C-AB1A-E3FD4C3D8533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E197B-3961-4075-9066-4A325868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0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57289-F7B1-488B-A1E9-DED075D4729C}" type="slidenum">
              <a:rPr lang="ru-RU"/>
              <a:pPr/>
              <a:t>2</a:t>
            </a:fld>
            <a:endParaRPr lang="ru-RU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CB627EC-5FB3-4DA7-AD43-389ED22A547F}" type="slidenum">
              <a:rPr lang="ru-RU" sz="1200"/>
              <a:pPr algn="r" eaLnBrk="1" hangingPunct="1"/>
              <a:t>2</a:t>
            </a:fld>
            <a:endParaRPr lang="ru-RU" sz="120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91426" tIns="45712" rIns="91426" bIns="45712"/>
          <a:lstStyle/>
          <a:p>
            <a:pPr marL="228600" indent="-228600">
              <a:lnSpc>
                <a:spcPct val="80000"/>
              </a:lnSpc>
            </a:pPr>
            <a:r>
              <a:rPr lang="en-US" sz="800"/>
              <a:t>	</a:t>
            </a:r>
            <a:r>
              <a:rPr lang="ru-RU" sz="800"/>
              <a:t>Устно к НАЗВАНИЮ слайда добавить:… общественный договор – в отношении </a:t>
            </a:r>
          </a:p>
          <a:p>
            <a:pPr marL="228600" indent="-228600">
              <a:lnSpc>
                <a:spcPct val="80000"/>
              </a:lnSpc>
              <a:buFontTx/>
              <a:buAutoNum type="arabicParenR"/>
            </a:pPr>
            <a:r>
              <a:rPr lang="ru-RU" sz="800"/>
              <a:t>Ожидаемых результатов образования</a:t>
            </a:r>
          </a:p>
          <a:p>
            <a:pPr marL="228600" indent="-228600">
              <a:lnSpc>
                <a:spcPct val="80000"/>
              </a:lnSpc>
              <a:buFontTx/>
              <a:buAutoNum type="arabicParenR"/>
            </a:pPr>
            <a:r>
              <a:rPr lang="ru-RU" sz="800"/>
              <a:t> принципов формирования и сущности взаимных обязательств и прав</a:t>
            </a:r>
          </a:p>
          <a:p>
            <a:pPr marL="228600" indent="-228600">
              <a:lnSpc>
                <a:spcPct val="80000"/>
              </a:lnSpc>
              <a:buFontTx/>
              <a:buAutoNum type="arabicParenR"/>
            </a:pPr>
            <a:r>
              <a:rPr lang="ru-RU" sz="800"/>
              <a:t> Общих принципов организации образовательного процесса и важнейших условий его реализации</a:t>
            </a:r>
          </a:p>
          <a:p>
            <a:pPr marL="228600" indent="-228600">
              <a:lnSpc>
                <a:spcPct val="80000"/>
              </a:lnSpc>
            </a:pPr>
            <a:endParaRPr lang="ru-RU" sz="800"/>
          </a:p>
          <a:p>
            <a:pPr marL="228600" indent="-228600">
              <a:lnSpc>
                <a:spcPct val="80000"/>
              </a:lnSpc>
            </a:pPr>
            <a:endParaRPr lang="ru-RU" sz="800"/>
          </a:p>
          <a:p>
            <a:pPr marL="228600" indent="-228600">
              <a:lnSpc>
                <a:spcPct val="80000"/>
              </a:lnSpc>
            </a:pPr>
            <a:endParaRPr lang="ru-RU" sz="800"/>
          </a:p>
          <a:p>
            <a:pPr marL="228600" indent="-228600">
              <a:lnSpc>
                <a:spcPct val="80000"/>
              </a:lnSpc>
            </a:pPr>
            <a:r>
              <a:rPr lang="ru-RU" sz="800"/>
              <a:t>А потом можно комментировать содержание слайда</a:t>
            </a:r>
          </a:p>
          <a:p>
            <a:pPr marL="228600" indent="-228600">
              <a:lnSpc>
                <a:spcPct val="80000"/>
              </a:lnSpc>
            </a:pPr>
            <a:endParaRPr lang="ru-RU" sz="800"/>
          </a:p>
          <a:p>
            <a:pPr marL="228600" indent="-228600">
              <a:lnSpc>
                <a:spcPct val="80000"/>
              </a:lnSpc>
            </a:pPr>
            <a:endParaRPr lang="ru-RU" sz="800"/>
          </a:p>
          <a:p>
            <a:pPr marL="228600" indent="-228600">
              <a:lnSpc>
                <a:spcPct val="80000"/>
              </a:lnSpc>
            </a:pPr>
            <a:r>
              <a:rPr lang="ru-RU" sz="800"/>
              <a:t>Согласование потребностей и интересов является важнейшим шагом успешности политики вообще и политики в образовании в особенности. Следует признать, что разрыв между образованием и потребностями государства, общества и личности не сокращается, а увеличивается.</a:t>
            </a:r>
            <a:r>
              <a:rPr lang="ru-RU" sz="800" b="1" i="1"/>
              <a:t> </a:t>
            </a:r>
            <a:r>
              <a:rPr lang="ru-RU" sz="800"/>
              <a:t>Причины нарастающей рассогласованности в том, что в сложном дифференцированном обществе не может быть полного единообразия интересов в отношении образования. </a:t>
            </a:r>
            <a:endParaRPr lang="ru-RU" sz="800" i="1"/>
          </a:p>
          <a:p>
            <a:pPr marL="228600" indent="-228600">
              <a:lnSpc>
                <a:spcPct val="80000"/>
              </a:lnSpc>
            </a:pPr>
            <a:r>
              <a:rPr lang="ru-RU" sz="800" i="1"/>
              <a:t>	</a:t>
            </a:r>
            <a:r>
              <a:rPr lang="ru-RU" sz="800"/>
              <a:t>Это означает, что в основе стандарта должен лежать новый тип взаимоотношений между личностью, обществом и государством, который в наиболее полной мере реализует права человека и гражданина. Этот тип взаимоотношений покоится на принципе взаимного согласия личности, общества и государства в формировании и реализации политики в области образования, что с необходимостью подразумевает принятие сторонами взаимных обязательств (договоренностей), в рамках которых только и возможен прогресс в области образования. Таким образом, стандарт – </a:t>
            </a:r>
            <a:r>
              <a:rPr lang="ru-RU" sz="800" b="1" i="1"/>
              <a:t>общественный договор</a:t>
            </a:r>
            <a:r>
              <a:rPr lang="ru-RU" sz="800"/>
              <a:t>, включающий баланс взаимообязательств и баланс требований. </a:t>
            </a:r>
            <a:endParaRPr lang="en-US" sz="800"/>
          </a:p>
          <a:p>
            <a:pPr marL="228600" indent="-228600">
              <a:lnSpc>
                <a:spcPct val="80000"/>
              </a:lnSpc>
            </a:pPr>
            <a:r>
              <a:rPr lang="en-US" sz="800"/>
              <a:t>`</a:t>
            </a:r>
            <a:r>
              <a:rPr lang="ru-RU" sz="800"/>
              <a:t>При разработке стандарта индивидуальные, общественные и государственные потребности и интересы можно классифицировать следующим образом.</a:t>
            </a:r>
            <a:endParaRPr lang="ru-RU" sz="800" b="1"/>
          </a:p>
          <a:p>
            <a:pPr marL="228600" indent="-228600">
              <a:lnSpc>
                <a:spcPct val="80000"/>
              </a:lnSpc>
            </a:pPr>
            <a:r>
              <a:rPr lang="ru-RU" sz="800" b="1"/>
              <a:t>	Индивидуальные потребности </a:t>
            </a:r>
            <a:r>
              <a:rPr lang="ru-RU" sz="800"/>
              <a:t>личности (семьи) в области общего образования интегрируют потенциал личностной, социальной и профессиональной успешности обучающихся.</a:t>
            </a:r>
            <a:endParaRPr lang="ru-RU" sz="800" i="1"/>
          </a:p>
          <a:p>
            <a:pPr marL="228600" indent="-228600">
              <a:lnSpc>
                <a:spcPct val="80000"/>
              </a:lnSpc>
            </a:pPr>
            <a:r>
              <a:rPr lang="ru-RU" sz="800" i="1"/>
              <a:t>	Личностная успешность – </a:t>
            </a:r>
            <a:r>
              <a:rPr lang="ru-RU" sz="800"/>
              <a:t>полноценное и разнообразное личностное становление и развитие с учетом индивидуальных склонностей, интересов, мотивов и способностей.</a:t>
            </a:r>
            <a:endParaRPr lang="ru-RU" sz="800" i="1"/>
          </a:p>
          <a:p>
            <a:pPr marL="228600" indent="-228600">
              <a:lnSpc>
                <a:spcPct val="80000"/>
              </a:lnSpc>
            </a:pPr>
            <a:r>
              <a:rPr lang="ru-RU" sz="800" i="1"/>
              <a:t>	Социальная успешность – </a:t>
            </a:r>
            <a:r>
              <a:rPr lang="ru-RU" sz="800"/>
              <a:t>органичное вхождение в социальное окружение и участие в жизни общества.</a:t>
            </a:r>
            <a:endParaRPr lang="ru-RU" sz="800" i="1"/>
          </a:p>
          <a:p>
            <a:pPr marL="228600" indent="-228600">
              <a:lnSpc>
                <a:spcPct val="80000"/>
              </a:lnSpc>
            </a:pPr>
            <a:r>
              <a:rPr lang="ru-RU" sz="800" i="1"/>
              <a:t>	Профессиональная успешность – </a:t>
            </a:r>
            <a:r>
              <a:rPr lang="ru-RU" sz="800"/>
              <a:t>развитость универсальных трудовых и практических умений, готовность к выбору профессии.</a:t>
            </a:r>
            <a:endParaRPr lang="ru-RU" sz="800" b="1"/>
          </a:p>
          <a:p>
            <a:pPr marL="228600" indent="-228600">
              <a:lnSpc>
                <a:spcPct val="80000"/>
              </a:lnSpc>
            </a:pPr>
            <a:r>
              <a:rPr lang="ru-RU" sz="800" b="1"/>
              <a:t>	Социальный заказ </a:t>
            </a:r>
            <a:r>
              <a:rPr lang="ru-RU" sz="800"/>
              <a:t>– общественные запросы в области общего образования – интегрирует потребности личности и семьи и обобщает их до уровня социальных потребностей. К их числу относятся следующие.</a:t>
            </a:r>
            <a:endParaRPr lang="ru-RU" sz="800" i="1"/>
          </a:p>
          <a:p>
            <a:pPr marL="228600" indent="-228600">
              <a:lnSpc>
                <a:spcPct val="80000"/>
              </a:lnSpc>
            </a:pPr>
            <a:r>
              <a:rPr lang="ru-RU" sz="800" i="1"/>
              <a:t>	Безопасный и здоровый образ жизни – </a:t>
            </a:r>
            <a:r>
              <a:rPr lang="ru-RU" sz="800"/>
              <a:t>следование принципам безопасного и здорового образа жизни, готовность к соответствующему поведению на основе полученных знаний и умений.</a:t>
            </a:r>
            <a:endParaRPr lang="ru-RU" sz="800" i="1"/>
          </a:p>
          <a:p>
            <a:pPr marL="228600" indent="-228600">
              <a:lnSpc>
                <a:spcPct val="80000"/>
              </a:lnSpc>
            </a:pPr>
            <a:r>
              <a:rPr lang="ru-RU" sz="800" i="1"/>
              <a:t>	Свобода и ответственность – </a:t>
            </a:r>
            <a:r>
              <a:rPr lang="ru-RU" sz="800"/>
              <a:t>осознание нравственного смысла свободы в неразрывной связи с ответственностью, развитость правосознания, умения делать осознанный и ответственный личностный выбор.</a:t>
            </a:r>
            <a:endParaRPr lang="ru-RU" sz="800" i="1"/>
          </a:p>
          <a:p>
            <a:pPr marL="228600" indent="-228600">
              <a:lnSpc>
                <a:spcPct val="80000"/>
              </a:lnSpc>
            </a:pPr>
            <a:r>
              <a:rPr lang="ru-RU" sz="800" i="1"/>
              <a:t>	Социальная справедливость </a:t>
            </a:r>
            <a:r>
              <a:rPr lang="ru-RU" sz="800"/>
              <a:t>– освоение и принятие идеалов равенства, социальной справедливости, гармонии и разнообразия культур как демократических и гражданских ценностей.</a:t>
            </a:r>
            <a:endParaRPr lang="ru-RU" sz="800" i="1"/>
          </a:p>
          <a:p>
            <a:pPr marL="228600" indent="-228600">
              <a:lnSpc>
                <a:spcPct val="80000"/>
              </a:lnSpc>
            </a:pPr>
            <a:r>
              <a:rPr lang="ru-RU" sz="800" i="1"/>
              <a:t>	Благосостояние – </a:t>
            </a:r>
            <a:r>
              <a:rPr lang="ru-RU" sz="800"/>
              <a:t>активная жизненная позиция, готовность к трудовой деятельности, обеспечивающей личное благополучие в условиях рыночной экономики.</a:t>
            </a:r>
            <a:endParaRPr lang="ru-RU" sz="800" b="1"/>
          </a:p>
          <a:p>
            <a:pPr marL="228600" indent="-228600">
              <a:lnSpc>
                <a:spcPct val="80000"/>
              </a:lnSpc>
            </a:pPr>
            <a:r>
              <a:rPr lang="ru-RU" sz="800" b="1"/>
              <a:t>	Государственный заказ </a:t>
            </a:r>
            <a:r>
              <a:rPr lang="ru-RU" sz="800"/>
              <a:t>– государственные запросы в области общего образования – представляет собой наиболее общую характеристику индивидуальных и общественных потребностей. Государственный заказ направлен на обеспечение следующих приоритетов.</a:t>
            </a:r>
            <a:endParaRPr lang="ru-RU" sz="800" i="1"/>
          </a:p>
          <a:p>
            <a:pPr marL="228600" indent="-228600">
              <a:lnSpc>
                <a:spcPct val="80000"/>
              </a:lnSpc>
            </a:pPr>
            <a:r>
              <a:rPr lang="ru-RU" sz="800" i="1"/>
              <a:t>	Национальное единство и безопасность – </a:t>
            </a:r>
            <a:r>
              <a:rPr lang="ru-RU" sz="800"/>
              <a:t>формирование системы ценностей и идеалов в результате освоения нравственных ценностей, единого государственного языка и образцов национальной культуры, воспитание патриотизма, стремления обустроить и защитить Родину.</a:t>
            </a:r>
            <a:endParaRPr lang="ru-RU" sz="800" i="1"/>
          </a:p>
          <a:p>
            <a:pPr marL="228600" indent="-228600">
              <a:lnSpc>
                <a:spcPct val="80000"/>
              </a:lnSpc>
            </a:pPr>
            <a:r>
              <a:rPr lang="ru-RU" sz="800" i="1"/>
              <a:t>	Развитие человеческого капитала – </a:t>
            </a:r>
            <a:r>
              <a:rPr lang="ru-RU" sz="800"/>
              <a:t>подготовку поколения нравственно и духовно зрелых, самостоятельных, активных и компетентных граждан, живущих и работающих в свободной демократической стране в условиях информационного общества и рыночной экономики.</a:t>
            </a:r>
            <a:endParaRPr lang="ru-RU" sz="800" i="1"/>
          </a:p>
          <a:p>
            <a:pPr marL="228600" indent="-228600">
              <a:lnSpc>
                <a:spcPct val="80000"/>
              </a:lnSpc>
            </a:pPr>
            <a:r>
              <a:rPr lang="ru-RU" sz="800" i="1"/>
              <a:t>	Конкурентоспособность </a:t>
            </a:r>
            <a:r>
              <a:rPr lang="ru-RU" sz="800"/>
              <a:t>– фундаментальную общекультурную подготовку как базу профессионального образования, прикладную и практическую ориентацию общего образования. </a:t>
            </a:r>
          </a:p>
          <a:p>
            <a:pPr marL="228600" indent="-228600">
              <a:lnSpc>
                <a:spcPct val="80000"/>
              </a:lnSpc>
            </a:pPr>
            <a:endParaRPr lang="ru-RU" sz="800"/>
          </a:p>
          <a:p>
            <a:pPr marL="228600" indent="-228600">
              <a:lnSpc>
                <a:spcPct val="80000"/>
              </a:lnSpc>
            </a:pPr>
            <a:r>
              <a:rPr lang="ru-RU" sz="800"/>
              <a:t>	Особенностью реализации деятельностного подхода при разработке стандартов образования является то, что цели общего образования представляются в виде системы</a:t>
            </a:r>
            <a:r>
              <a:rPr lang="ru-RU" sz="800" b="1" i="1"/>
              <a:t> ключевых задач</a:t>
            </a:r>
            <a:r>
              <a:rPr lang="ru-RU" sz="800"/>
              <a:t>, отражающих направления формирования качеств личности.</a:t>
            </a:r>
          </a:p>
          <a:p>
            <a:pPr marL="228600" indent="-228600">
              <a:lnSpc>
                <a:spcPct val="80000"/>
              </a:lnSpc>
            </a:pPr>
            <a:r>
              <a:rPr lang="ru-RU" sz="800"/>
              <a:t>	</a:t>
            </a:r>
            <a:r>
              <a:rPr lang="ru-RU" sz="800" b="1" i="1"/>
              <a:t>Личностное развитие </a:t>
            </a:r>
            <a:r>
              <a:rPr lang="ru-RU" sz="800"/>
              <a:t>– развитие индивидуальных нравственных, эмоциональных, эстетических и физических ценностных ориентаций и качеств, а также развитие интеллектуальных качеств личности, овладение методологией познания, стратегиями и способами учения, самообразования и саморегуляции</a:t>
            </a:r>
          </a:p>
          <a:p>
            <a:pPr marL="228600" indent="-228600">
              <a:lnSpc>
                <a:spcPct val="80000"/>
              </a:lnSpc>
            </a:pPr>
            <a:r>
              <a:rPr lang="ru-RU" sz="800"/>
              <a:t>	</a:t>
            </a:r>
            <a:r>
              <a:rPr lang="ru-RU" sz="800" b="1" i="1"/>
              <a:t>Социальное</a:t>
            </a:r>
            <a:r>
              <a:rPr lang="ru-RU" sz="800" i="1"/>
              <a:t> </a:t>
            </a:r>
            <a:r>
              <a:rPr lang="ru-RU" sz="800" b="1" i="1"/>
              <a:t>развитие</a:t>
            </a:r>
            <a:r>
              <a:rPr lang="ru-RU" sz="800"/>
              <a:t> – воспитание гражданских, демократических и патриотических убеждений, освоение основных социальных практик, умения принимать ответственные решения, делать осознанный выбор, а также формирование способности и готовности к сотрудничеству, к свободному общению русском, родном и иностранных языках, овладение современными средствами вербальной и невербальной коммуникации  .</a:t>
            </a:r>
            <a:endParaRPr lang="ru-RU" sz="800" b="1" i="1"/>
          </a:p>
          <a:p>
            <a:pPr marL="228600" indent="-228600">
              <a:lnSpc>
                <a:spcPct val="80000"/>
              </a:lnSpc>
            </a:pPr>
            <a:r>
              <a:rPr lang="ru-RU" sz="800" b="1" i="1"/>
              <a:t>Общекультурное развитие </a:t>
            </a:r>
            <a:r>
              <a:rPr lang="ru-RU" sz="800"/>
              <a:t>– освоение основ наук, основ отечественной и мировой культуры.</a:t>
            </a:r>
            <a:endParaRPr lang="ru-RU" sz="800" b="1" i="1"/>
          </a:p>
          <a:p>
            <a:pPr marL="228600" indent="-228600">
              <a:lnSpc>
                <a:spcPct val="80000"/>
              </a:lnSpc>
            </a:pPr>
            <a:endParaRPr lang="ru-RU" sz="800"/>
          </a:p>
          <a:p>
            <a:pPr marL="228600" indent="-228600">
              <a:lnSpc>
                <a:spcPct val="80000"/>
              </a:lnSpc>
            </a:pPr>
            <a:endParaRPr lang="ru-RU" sz="800"/>
          </a:p>
          <a:p>
            <a:pPr marL="228600" indent="-228600">
              <a:lnSpc>
                <a:spcPct val="80000"/>
              </a:lnSpc>
            </a:pPr>
            <a:r>
              <a:rPr lang="ru-RU" sz="800"/>
              <a:t>	</a:t>
            </a:r>
          </a:p>
          <a:p>
            <a:pPr marL="228600" indent="-228600">
              <a:lnSpc>
                <a:spcPct val="80000"/>
              </a:lnSpc>
            </a:pPr>
            <a:endParaRPr lang="ru-RU" sz="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DE88F-A524-4AEB-A135-E2198A2C1441}" type="slidenum">
              <a:rPr lang="ru-RU"/>
              <a:pPr/>
              <a:t>4</a:t>
            </a:fld>
            <a:endParaRPr lang="ru-RU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ru-RU" sz="1400"/>
              <a:t>	Такими мы хотим видеть учащихся и выпускников начальной школы. Поэтому основную задачу начальной школы можно сформулировать следующим образом: </a:t>
            </a:r>
            <a:r>
              <a:rPr lang="ru-RU" sz="1400" b="1"/>
              <a:t>поддерживать и развивать</a:t>
            </a:r>
            <a:r>
              <a:rPr lang="ru-RU" sz="1400"/>
              <a:t> основные достижения дошкольного периода развития, не прерывая и не подавляя ни одну из линий, </a:t>
            </a:r>
            <a:r>
              <a:rPr lang="ru-RU" sz="1400" b="1"/>
              <a:t>формировать на этой основе учебную самостоятельность младших школьников</a:t>
            </a:r>
            <a:r>
              <a:rPr lang="ru-RU" sz="1400"/>
              <a:t>. Достижение этой задачи будет способствовать и успешному учению на следующей ступени. Это возможно, если учебный процесс нацелен на становление </a:t>
            </a:r>
            <a:r>
              <a:rPr lang="ru-RU" sz="1400" b="1"/>
              <a:t>ученического сообщества</a:t>
            </a:r>
            <a:r>
              <a:rPr lang="ru-RU" sz="1400"/>
              <a:t> – групп детей, объединяемых и объединяющихся для совместной учебной деятельности.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DB16DD-02E4-4D70-AA00-0D222F44D9DC}" type="slidenum">
              <a:rPr lang="ru-RU" smtClean="0"/>
              <a:pPr eaLnBrk="1" hangingPunct="1"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1967-1267-4868-B6D9-29669313408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1BAB-F477-47F8-9AAB-D35DE814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1967-1267-4868-B6D9-29669313408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1BAB-F477-47F8-9AAB-D35DE814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1967-1267-4868-B6D9-29669313408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1BAB-F477-47F8-9AAB-D35DE814C21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1967-1267-4868-B6D9-29669313408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1BAB-F477-47F8-9AAB-D35DE814C2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1967-1267-4868-B6D9-29669313408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1BAB-F477-47F8-9AAB-D35DE814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1967-1267-4868-B6D9-29669313408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1BAB-F477-47F8-9AAB-D35DE814C2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1967-1267-4868-B6D9-29669313408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1BAB-F477-47F8-9AAB-D35DE814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1967-1267-4868-B6D9-29669313408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1BAB-F477-47F8-9AAB-D35DE814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1967-1267-4868-B6D9-29669313408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1BAB-F477-47F8-9AAB-D35DE814C2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1967-1267-4868-B6D9-29669313408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1BAB-F477-47F8-9AAB-D35DE814C21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71967-1267-4868-B6D9-29669313408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1BAB-F477-47F8-9AAB-D35DE814C2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AD71967-1267-4868-B6D9-296693134088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111BAB-F477-47F8-9AAB-D35DE814C2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175351" cy="2952328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Реализуя требования ФГОС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725144"/>
            <a:ext cx="5637010" cy="138617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д</a:t>
            </a:r>
            <a:r>
              <a:rPr lang="ru-RU" sz="2800" dirty="0" smtClean="0">
                <a:solidFill>
                  <a:schemeClr val="tx1"/>
                </a:solidFill>
              </a:rPr>
              <a:t>ля родительского собрания выполнила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Хабибуллина </a:t>
            </a:r>
            <a:r>
              <a:rPr lang="ru-RU" sz="2800" dirty="0" err="1" smtClean="0">
                <a:solidFill>
                  <a:schemeClr val="tx1"/>
                </a:solidFill>
              </a:rPr>
              <a:t>Милауша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Лисуровна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Не слишком надейтесь на собственный пример, увы, только дурные примеры заразительны. Пример, конечно важен, но только в том случае, если вы уважаете своего ребёнка.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09120"/>
            <a:ext cx="15732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58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3. </a:t>
            </a:r>
            <a:r>
              <a:rPr lang="ru-RU" dirty="0" smtClean="0">
                <a:solidFill>
                  <a:schemeClr val="tx1"/>
                </a:solidFill>
              </a:rPr>
              <a:t>Чаще </a:t>
            </a:r>
            <a:r>
              <a:rPr lang="ru-RU" dirty="0">
                <a:solidFill>
                  <a:schemeClr val="tx1"/>
                </a:solidFill>
              </a:rPr>
              <a:t>говорите ребёнку главные слова: «Не горюй! Не унывай!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Не бойся! Не пищи!».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12858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9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4.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Если дети слишком увлечены ТВ: не ходят гулять и потеряли друзей, то ТВ должен… сломаться. Хотя бы на 2-3 месяца, пока ребёнок не придёт в себя. А как же взрослые? Воспитание детей , как искусство требует жертв.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7152"/>
            <a:ext cx="12128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24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5.</a:t>
            </a:r>
            <a:r>
              <a:rPr lang="ru-RU" dirty="0" smtClean="0">
                <a:solidFill>
                  <a:schemeClr val="tx1"/>
                </a:solidFill>
              </a:rPr>
              <a:t> Вспомните</a:t>
            </a:r>
            <a:r>
              <a:rPr lang="ru-RU" dirty="0">
                <a:solidFill>
                  <a:schemeClr val="tx1"/>
                </a:solidFill>
              </a:rPr>
              <a:t>, давно ли слышали смех в вашем доме? Чем чаще смеются дети, тем лучше идёт воспитание.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67" y="4509120"/>
            <a:ext cx="150018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61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6.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Джон Стейнбек говорил: «Мальчик становится мужчиной, когда возникает необходимость в мужчине». Хотите вырастить мужчину-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создавайте </a:t>
            </a:r>
            <a:r>
              <a:rPr lang="ru-RU" dirty="0">
                <a:solidFill>
                  <a:schemeClr val="tx1"/>
                </a:solidFill>
              </a:rPr>
              <a:t>такую необходимость в доме.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114617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13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7.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Вы пришли домой и увидели, что ваш 8-летний сын и его гости буквально разгромили дом. Поймём, что злого умысла не было: просто дети играли в прятки, воспользуемся этим случаем, чтобы сказать: «Ничего, давай убирать вместе».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6398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7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sz="4300" dirty="0" smtClean="0">
                <a:solidFill>
                  <a:srgbClr val="FF0000"/>
                </a:solidFill>
              </a:rPr>
              <a:t>8.</a:t>
            </a:r>
            <a:r>
              <a:rPr lang="ru-RU" sz="4300" dirty="0" smtClean="0">
                <a:solidFill>
                  <a:schemeClr val="tx1"/>
                </a:solidFill>
              </a:rPr>
              <a:t> </a:t>
            </a:r>
            <a:r>
              <a:rPr lang="ru-RU" sz="4100" dirty="0">
                <a:solidFill>
                  <a:schemeClr val="tx1"/>
                </a:solidFill>
              </a:rPr>
              <a:t>Никогда не попрекайте ребёнка ни возрастом: «Ты уже большой!», ни полом : «А ещё мальчик!», ни куском хлеба: «Мы</a:t>
            </a:r>
            <a:br>
              <a:rPr lang="ru-RU" sz="4100" dirty="0">
                <a:solidFill>
                  <a:schemeClr val="tx1"/>
                </a:solidFill>
              </a:rPr>
            </a:br>
            <a:r>
              <a:rPr lang="ru-RU" sz="4100" dirty="0">
                <a:solidFill>
                  <a:schemeClr val="tx1"/>
                </a:solidFill>
              </a:rPr>
              <a:t>тебя кормим, поим</a:t>
            </a:r>
            <a:r>
              <a:rPr lang="ru-RU" sz="4100" dirty="0" smtClean="0">
                <a:solidFill>
                  <a:schemeClr val="tx1"/>
                </a:solidFill>
              </a:rPr>
              <a:t>».</a:t>
            </a:r>
            <a:r>
              <a:rPr lang="ru-RU" sz="4100" dirty="0">
                <a:solidFill>
                  <a:schemeClr val="tx1"/>
                </a:solidFill>
              </a:rPr>
              <a:t> 19. Родителей раздражает, когда дети их не слушаются с первого </a:t>
            </a:r>
            <a:br>
              <a:rPr lang="ru-RU" sz="4100" dirty="0">
                <a:solidFill>
                  <a:schemeClr val="tx1"/>
                </a:solidFill>
              </a:rPr>
            </a:br>
            <a:r>
              <a:rPr lang="ru-RU" sz="4100" dirty="0" smtClean="0">
                <a:solidFill>
                  <a:schemeClr val="tx1"/>
                </a:solidFill>
              </a:rPr>
              <a:t>слова</a:t>
            </a:r>
            <a:r>
              <a:rPr lang="ru-RU" sz="4100" dirty="0">
                <a:solidFill>
                  <a:schemeClr val="tx1"/>
                </a:solidFill>
              </a:rPr>
              <a:t>. Научитесь повторять просьбу без раздражения и увидите, как спокойно станет в вашем доме.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13176"/>
            <a:ext cx="100647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35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9.</a:t>
            </a: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Когда вы браните ребёнка, не употребляйте слов: «Ты всегда», «Ты вообще», «Вечно ты»…Ваш ребёнок вообще и всегда хорош, он лишь сегодня сделал что-то не так, об этом и скажите ему.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57688"/>
            <a:ext cx="12858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796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10.</a:t>
            </a: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Как? Вы ещё ставите ребёнка в угол? Это уже не делает никто в Европе. Вы безнадёжно отстали от педагогической моды.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5013"/>
            <a:ext cx="10366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75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11.</a:t>
            </a: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Внушайте ребёнку давно известную формулу психического здоровья : «Ты хорош, но не лучше других».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0713"/>
            <a:ext cx="163988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85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7838"/>
            <a:ext cx="8101013" cy="935037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EE2D00"/>
                </a:solidFill>
                <a:latin typeface="Times New Roman" pitchFamily="18" charset="0"/>
                <a:cs typeface="Times New Roman" pitchFamily="18" charset="0"/>
              </a:rPr>
              <a:t>Стандарт как социальная </a:t>
            </a:r>
            <a:br>
              <a:rPr lang="ru-RU" sz="2800" dirty="0">
                <a:solidFill>
                  <a:srgbClr val="EE2D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EE2D00"/>
                </a:solidFill>
                <a:latin typeface="Times New Roman" pitchFamily="18" charset="0"/>
                <a:cs typeface="Times New Roman" pitchFamily="18" charset="0"/>
              </a:rPr>
              <a:t>конвенциональная норма, </a:t>
            </a:r>
            <a:br>
              <a:rPr lang="ru-RU" sz="2800" dirty="0">
                <a:solidFill>
                  <a:srgbClr val="EE2D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EE2D00"/>
                </a:solidFill>
                <a:latin typeface="Times New Roman" pitchFamily="18" charset="0"/>
                <a:cs typeface="Times New Roman" pitchFamily="18" charset="0"/>
              </a:rPr>
              <a:t>реализующая общественный договор</a:t>
            </a:r>
            <a:r>
              <a:rPr lang="ru-RU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15" name="AutoShape 8"/>
          <p:cNvSpPr>
            <a:spLocks noChangeArrowheads="1"/>
          </p:cNvSpPr>
          <p:nvPr/>
        </p:nvSpPr>
        <p:spPr bwMode="auto">
          <a:xfrm>
            <a:off x="6081713" y="2205038"/>
            <a:ext cx="2954337" cy="18002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400" b="1" u="sng" dirty="0"/>
          </a:p>
          <a:p>
            <a:pPr marL="342900" indent="-342900" algn="ctr" eaLnBrk="1" hangingPunct="1"/>
            <a:endParaRPr lang="ru-RU" dirty="0">
              <a:latin typeface="Bookman Old Style" pitchFamily="18" charset="0"/>
            </a:endParaRPr>
          </a:p>
          <a:p>
            <a:pPr marL="342900" indent="-342900" algn="ctr" eaLnBrk="1" hangingPunct="1"/>
            <a:endParaRPr lang="ru-RU" dirty="0">
              <a:latin typeface="Bookman Old Style" pitchFamily="18" charset="0"/>
            </a:endParaRPr>
          </a:p>
          <a:p>
            <a:pPr marL="342900" indent="-342900" algn="ctr" eaLnBrk="1" hangingPunct="1"/>
            <a:endParaRPr lang="ru-RU" dirty="0">
              <a:latin typeface="Bookman Old Style" pitchFamily="18" charset="0"/>
            </a:endParaRPr>
          </a:p>
          <a:p>
            <a:pPr marL="342900" indent="-342900" algn="ctr" eaLnBrk="1" hangingPunct="1"/>
            <a:endParaRPr lang="ru-RU" dirty="0">
              <a:latin typeface="Bookman Old Style" pitchFamily="18" charset="0"/>
            </a:endParaRPr>
          </a:p>
          <a:p>
            <a:pPr marL="342900" indent="-342900" algn="ctr" eaLnBrk="1" hangingPunct="1"/>
            <a:r>
              <a:rPr lang="ru-RU" sz="1400" b="1" dirty="0">
                <a:latin typeface="Tahoma" pitchFamily="34" charset="0"/>
              </a:rPr>
              <a:t>ОБЩЕСТВО</a:t>
            </a:r>
          </a:p>
          <a:p>
            <a:pPr marL="342900" indent="-342900" algn="ctr" eaLnBrk="1" hangingPunct="1"/>
            <a:r>
              <a:rPr lang="ru-RU" sz="1400" b="1" dirty="0">
                <a:latin typeface="Tahoma" pitchFamily="34" charset="0"/>
              </a:rPr>
              <a:t>Безопасность и здоровье</a:t>
            </a:r>
          </a:p>
          <a:p>
            <a:pPr marL="342900" indent="-342900" algn="ctr" eaLnBrk="1" hangingPunct="1"/>
            <a:r>
              <a:rPr lang="ru-RU" sz="1400" b="1" dirty="0">
                <a:latin typeface="Tahoma" pitchFamily="34" charset="0"/>
              </a:rPr>
              <a:t>Свобода и ответственность</a:t>
            </a:r>
          </a:p>
          <a:p>
            <a:pPr marL="342900" indent="-342900" algn="ctr" eaLnBrk="1" hangingPunct="1"/>
            <a:r>
              <a:rPr lang="ru-RU" sz="1400" b="1" dirty="0">
                <a:latin typeface="Tahoma" pitchFamily="34" charset="0"/>
              </a:rPr>
              <a:t>Социальная справедливость</a:t>
            </a:r>
          </a:p>
          <a:p>
            <a:pPr marL="342900" indent="-342900" algn="ctr" eaLnBrk="1" hangingPunct="1"/>
            <a:r>
              <a:rPr lang="ru-RU" sz="1400" b="1" dirty="0">
                <a:latin typeface="Tahoma" pitchFamily="34" charset="0"/>
              </a:rPr>
              <a:t>Благосостояние</a:t>
            </a:r>
            <a:endParaRPr lang="ru-RU" sz="600" b="1" u="sng" dirty="0">
              <a:latin typeface="Tahoma" pitchFamily="34" charset="0"/>
            </a:endParaRPr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800" b="1" u="sng" dirty="0">
              <a:latin typeface="Tahoma" pitchFamily="34" charset="0"/>
            </a:endParaRPr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800" dirty="0"/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dirty="0"/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dirty="0"/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dirty="0"/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 dirty="0"/>
          </a:p>
        </p:txBody>
      </p:sp>
      <p:sp>
        <p:nvSpPr>
          <p:cNvPr id="38916" name="AutoShape 8"/>
          <p:cNvSpPr>
            <a:spLocks noChangeArrowheads="1"/>
          </p:cNvSpPr>
          <p:nvPr/>
        </p:nvSpPr>
        <p:spPr bwMode="auto">
          <a:xfrm>
            <a:off x="3201988" y="4868863"/>
            <a:ext cx="2809875" cy="1728787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1400" b="1" u="sng"/>
          </a:p>
          <a:p>
            <a:pPr marL="342900" indent="-342900" algn="ctr" eaLnBrk="1" hangingPunct="1"/>
            <a:endParaRPr lang="ru-RU">
              <a:latin typeface="Bookman Old Style" pitchFamily="18" charset="0"/>
            </a:endParaRPr>
          </a:p>
          <a:p>
            <a:pPr marL="342900" indent="-342900" algn="ctr" eaLnBrk="1" hangingPunct="1"/>
            <a:endParaRPr lang="ru-RU">
              <a:latin typeface="Bookman Old Style" pitchFamily="18" charset="0"/>
            </a:endParaRPr>
          </a:p>
          <a:p>
            <a:pPr marL="342900" indent="-342900" algn="ctr" eaLnBrk="1" hangingPunct="1"/>
            <a:endParaRPr lang="ru-RU">
              <a:latin typeface="Bookman Old Style" pitchFamily="18" charset="0"/>
            </a:endParaRPr>
          </a:p>
          <a:p>
            <a:pPr marL="342900" indent="-342900" algn="ctr" eaLnBrk="1" hangingPunct="1"/>
            <a:endParaRPr lang="ru-RU">
              <a:latin typeface="Bookman Old Style" pitchFamily="18" charset="0"/>
            </a:endParaRPr>
          </a:p>
          <a:p>
            <a:pPr marL="342900" indent="-342900" algn="ctr" eaLnBrk="1" hangingPunct="1"/>
            <a:endParaRPr lang="ru-RU" sz="1400" b="1">
              <a:latin typeface="Tahoma" pitchFamily="34" charset="0"/>
            </a:endParaRPr>
          </a:p>
          <a:p>
            <a:pPr marL="342900" indent="-342900" algn="ctr" eaLnBrk="1" hangingPunct="1"/>
            <a:r>
              <a:rPr lang="ru-RU" sz="1400" b="1">
                <a:latin typeface="Tahoma" pitchFamily="34" charset="0"/>
              </a:rPr>
              <a:t>ГОСУДАРСТВО</a:t>
            </a:r>
          </a:p>
          <a:p>
            <a:pPr marL="342900" indent="-342900" algn="ctr" eaLnBrk="1" hangingPunct="1"/>
            <a:r>
              <a:rPr lang="ru-RU" sz="1400" b="1">
                <a:latin typeface="Tahoma" pitchFamily="34" charset="0"/>
              </a:rPr>
              <a:t>Национальное </a:t>
            </a:r>
          </a:p>
          <a:p>
            <a:pPr marL="342900" indent="-342900" algn="ctr" eaLnBrk="1" hangingPunct="1"/>
            <a:r>
              <a:rPr lang="ru-RU" sz="1400" b="1">
                <a:latin typeface="Tahoma" pitchFamily="34" charset="0"/>
              </a:rPr>
              <a:t>единство</a:t>
            </a:r>
          </a:p>
          <a:p>
            <a:pPr marL="342900" indent="-342900" algn="ctr" eaLnBrk="1" hangingPunct="1"/>
            <a:r>
              <a:rPr lang="ru-RU" sz="1400" b="1">
                <a:latin typeface="Tahoma" pitchFamily="34" charset="0"/>
              </a:rPr>
              <a:t>Безопасность </a:t>
            </a:r>
          </a:p>
          <a:p>
            <a:pPr marL="342900" indent="-342900" algn="ctr" eaLnBrk="1" hangingPunct="1"/>
            <a:r>
              <a:rPr lang="ru-RU" sz="1400" b="1">
                <a:latin typeface="Tahoma" pitchFamily="34" charset="0"/>
              </a:rPr>
              <a:t>Развитие человеческого</a:t>
            </a:r>
          </a:p>
          <a:p>
            <a:pPr marL="342900" indent="-342900" algn="ctr" eaLnBrk="1" hangingPunct="1"/>
            <a:r>
              <a:rPr lang="ru-RU" sz="1400" b="1">
                <a:latin typeface="Tahoma" pitchFamily="34" charset="0"/>
              </a:rPr>
              <a:t> потенциала</a:t>
            </a:r>
          </a:p>
          <a:p>
            <a:pPr marL="342900" indent="-342900" algn="ctr" eaLnBrk="1" hangingPunct="1"/>
            <a:r>
              <a:rPr lang="ru-RU" sz="1400" b="1">
                <a:latin typeface="Tahoma" pitchFamily="34" charset="0"/>
              </a:rPr>
              <a:t>Конкурентоспособность</a:t>
            </a:r>
            <a:endParaRPr lang="ru-RU" sz="900" b="1" u="sng">
              <a:latin typeface="Tahoma" pitchFamily="34" charset="0"/>
            </a:endParaRPr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900">
              <a:latin typeface="Tahoma" pitchFamily="34" charset="0"/>
            </a:endParaRPr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4800">
              <a:latin typeface="Tahoma" pitchFamily="34" charset="0"/>
            </a:endParaRPr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sz="2000"/>
          </a:p>
        </p:txBody>
      </p:sp>
      <p:sp>
        <p:nvSpPr>
          <p:cNvPr id="69641" name="AutoShape 8"/>
          <p:cNvSpPr>
            <a:spLocks noChangeArrowheads="1"/>
          </p:cNvSpPr>
          <p:nvPr/>
        </p:nvSpPr>
        <p:spPr bwMode="auto">
          <a:xfrm>
            <a:off x="107950" y="2133600"/>
            <a:ext cx="2809875" cy="19431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1400" b="1" u="sng"/>
          </a:p>
          <a:p>
            <a:pPr marL="342900" indent="-342900" algn="ctr" eaLnBrk="1" hangingPunct="1">
              <a:defRPr/>
            </a:pPr>
            <a:endParaRPr lang="ru-RU">
              <a:latin typeface="Bookman Old Style" pitchFamily="18" charset="0"/>
            </a:endParaRPr>
          </a:p>
          <a:p>
            <a:pPr marL="342900" indent="-342900" algn="ctr" eaLnBrk="1" hangingPunct="1">
              <a:defRPr/>
            </a:pPr>
            <a:endParaRPr lang="ru-RU">
              <a:latin typeface="Bookman Old Style" pitchFamily="18" charset="0"/>
            </a:endParaRPr>
          </a:p>
          <a:p>
            <a:pPr marL="342900" indent="-342900" algn="ctr" eaLnBrk="1" hangingPunct="1">
              <a:defRPr/>
            </a:pPr>
            <a:endParaRPr lang="ru-RU">
              <a:latin typeface="Bookman Old Style" pitchFamily="18" charset="0"/>
            </a:endParaRPr>
          </a:p>
          <a:p>
            <a:pPr marL="342900" indent="-342900" algn="ctr" eaLnBrk="1" hangingPunct="1">
              <a:defRPr/>
            </a:pPr>
            <a:endParaRPr lang="ru-RU">
              <a:latin typeface="Bookman Old Style" pitchFamily="18" charset="0"/>
            </a:endParaRPr>
          </a:p>
          <a:p>
            <a:pPr marL="342900" indent="-342900" algn="ctr" eaLnBrk="1" hangingPunct="1">
              <a:defRPr/>
            </a:pPr>
            <a:endParaRPr lang="ru-RU">
              <a:latin typeface="Bookman Old Style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b="1">
                <a:latin typeface="Tahoma" pitchFamily="34" charset="0"/>
              </a:rPr>
              <a:t>СЕМЬЯ</a:t>
            </a:r>
          </a:p>
          <a:p>
            <a:pPr marL="342900" indent="-342900" algn="ctr" eaLnBrk="1" hangingPunct="1">
              <a:defRPr/>
            </a:pPr>
            <a:r>
              <a:rPr lang="ru-RU" sz="1400" b="1">
                <a:latin typeface="Tahoma" pitchFamily="34" charset="0"/>
              </a:rPr>
              <a:t>Личностная успешность</a:t>
            </a:r>
          </a:p>
          <a:p>
            <a:pPr marL="342900" indent="-342900" algn="ctr" eaLnBrk="1" hangingPunct="1">
              <a:defRPr/>
            </a:pPr>
            <a:r>
              <a:rPr lang="ru-RU" sz="1400" b="1">
                <a:latin typeface="Tahoma" pitchFamily="34" charset="0"/>
              </a:rPr>
              <a:t>Социальная успешность</a:t>
            </a:r>
          </a:p>
          <a:p>
            <a:pPr marL="342900" indent="-342900" algn="ctr" eaLnBrk="1" hangingPunct="1">
              <a:defRPr/>
            </a:pPr>
            <a:r>
              <a:rPr lang="ru-RU" sz="1400" b="1">
                <a:latin typeface="Tahoma" pitchFamily="34" charset="0"/>
              </a:rPr>
              <a:t>Профессиональная </a:t>
            </a:r>
            <a:endParaRPr lang="en-US" sz="1400" b="1">
              <a:latin typeface="Tahoma" pitchFamily="34" charset="0"/>
            </a:endParaRPr>
          </a:p>
          <a:p>
            <a:pPr marL="342900" indent="-342900" algn="ctr" eaLnBrk="1" hangingPunct="1">
              <a:defRPr/>
            </a:pPr>
            <a:r>
              <a:rPr lang="ru-RU" sz="1400" b="1">
                <a:latin typeface="Tahoma" pitchFamily="34" charset="0"/>
              </a:rPr>
              <a:t>успешность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600" b="1" u="sng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 b="1" u="sng"/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  <a:p>
            <a:pPr marL="342900" indent="-342900" algn="ctr" eaLnBrk="1" hangingPunct="1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ru-RU" sz="2000"/>
          </a:p>
        </p:txBody>
      </p:sp>
      <p:pic>
        <p:nvPicPr>
          <p:cNvPr id="38918" name="Picture 8" descr="Standar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3024188" cy="252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12.</a:t>
            </a:r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Скажите ребёнку : «Не будь чистюлей- в классе не любят чистюль, не будь грязнулей- в классе не любят </a:t>
            </a:r>
            <a:r>
              <a:rPr lang="ru-RU" dirty="0" err="1">
                <a:solidFill>
                  <a:schemeClr val="tx1"/>
                </a:solidFill>
              </a:rPr>
              <a:t>грязнуль</a:t>
            </a:r>
            <a:r>
              <a:rPr lang="ru-RU" dirty="0">
                <a:solidFill>
                  <a:schemeClr val="tx1"/>
                </a:solidFill>
              </a:rPr>
              <a:t>. Будь попросту аккуратным».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23050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86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13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Обычно, когда ребёнок возвращается из школы, его спрашивают: «Тебя вызывали? А какую оценку получил?». Лучше спросите его: «Что сегодня было интересного?».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177958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96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714375" y="1071563"/>
            <a:ext cx="7843838" cy="510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FF0000"/>
                </a:solidFill>
              </a:rPr>
              <a:t>14.</a:t>
            </a:r>
            <a:r>
              <a:rPr lang="ru-RU" sz="3200" dirty="0" smtClean="0">
                <a:solidFill>
                  <a:schemeClr val="tx1"/>
                </a:solidFill>
              </a:rPr>
              <a:t> Чаще </a:t>
            </a:r>
            <a:r>
              <a:rPr lang="ru-RU" sz="3200" dirty="0" smtClean="0">
                <a:solidFill>
                  <a:schemeClr val="tx1"/>
                </a:solidFill>
              </a:rPr>
              <a:t>используйте приветливые фразы. Например: "Мне хорошо с тобой", "Я рада тебя видеть", "Мне нравится, как ты...", "Я по тебе соскучилась", "Давай (посидим, поделаем...) вместе", "Ты, конечно, справишься", "Как хорошо, что ты у нас есть"...</a:t>
            </a:r>
          </a:p>
        </p:txBody>
      </p:sp>
      <p:pic>
        <p:nvPicPr>
          <p:cNvPr id="23555" name="Picture 23" descr="\\MICROSOF-05BCCC\User (D)\Семейная\Ирина\Анимашки\64 (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643438"/>
            <a:ext cx="2190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78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866775" y="548680"/>
            <a:ext cx="7696200" cy="300037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Наградой вам будут доверие, уважение и любовь.</a:t>
            </a:r>
          </a:p>
          <a:p>
            <a:pPr algn="ctr" eaLnBrk="1" hangingPunct="1">
              <a:buFontTx/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 А это так важно…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  <p:pic>
        <p:nvPicPr>
          <p:cNvPr id="27651" name="Picture 15" descr="\\MICROSOF-05BCCC\User (D)\Семейная\Ирина\Анимашки\13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928938"/>
            <a:ext cx="2286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Основная задача начальной школы: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133600"/>
            <a:ext cx="8631238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600"/>
              <a:t>научить ребенка учиться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3889375" cy="325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4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ChangeArrowheads="1"/>
          </p:cNvSpPr>
          <p:nvPr/>
        </p:nvSpPr>
        <p:spPr bwMode="gray">
          <a:xfrm>
            <a:off x="89694" y="152400"/>
            <a:ext cx="8964612" cy="118903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Ожидаемые результаты:</a:t>
            </a:r>
          </a:p>
          <a:p>
            <a:pPr algn="ctr" eaLnBrk="1" hangingPunct="1"/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преемственность и развитие</a:t>
            </a:r>
          </a:p>
        </p:txBody>
      </p:sp>
      <p:pic>
        <p:nvPicPr>
          <p:cNvPr id="67587" name="Picture 3" descr="007dbf48c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00213"/>
            <a:ext cx="148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Картинка 29 из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2636838"/>
            <a:ext cx="1587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ad2dbe1d25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84313"/>
            <a:ext cx="15478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763713" y="1808163"/>
            <a:ext cx="2801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/>
              <a:t>деятельный и активный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979613" y="2312988"/>
            <a:ext cx="1514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/>
              <a:t>креативный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2124075" y="2816225"/>
            <a:ext cx="2084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/>
              <a:t>любознательный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2303463" y="3249613"/>
            <a:ext cx="1798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/>
              <a:t>инициативный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576263" y="3897313"/>
            <a:ext cx="3870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/>
              <a:t>открытый</a:t>
            </a:r>
            <a:r>
              <a:rPr lang="ru-RU">
                <a:solidFill>
                  <a:srgbClr val="FFFF99"/>
                </a:solidFill>
              </a:rPr>
              <a:t> </a:t>
            </a:r>
            <a:r>
              <a:rPr lang="ru-RU"/>
              <a:t>внешнему миру</a:t>
            </a:r>
            <a:r>
              <a:rPr lang="ru-RU">
                <a:solidFill>
                  <a:srgbClr val="FFFF99"/>
                </a:solidFill>
              </a:rPr>
              <a:t>,</a:t>
            </a:r>
          </a:p>
          <a:p>
            <a:r>
              <a:rPr lang="ru-RU">
                <a:solidFill>
                  <a:srgbClr val="FFFF99"/>
                </a:solidFill>
              </a:rPr>
              <a:t> </a:t>
            </a:r>
            <a:r>
              <a:rPr lang="ru-RU"/>
              <a:t>доброжелательный и отзывчивый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50825" y="4581525"/>
            <a:ext cx="3946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/>
              <a:t>положительное отношение к себе,</a:t>
            </a:r>
          </a:p>
          <a:p>
            <a:r>
              <a:rPr lang="ru-RU"/>
              <a:t> уверенность в своих силах 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4895850" y="3860800"/>
            <a:ext cx="165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 b="1"/>
              <a:t>коммуника-</a:t>
            </a:r>
          </a:p>
          <a:p>
            <a:r>
              <a:rPr lang="ru-RU" b="1"/>
              <a:t> тивность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808288" y="6021388"/>
            <a:ext cx="6335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 b="1"/>
              <a:t>навыки самоорганизации и здорового образа жизни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5148263" y="2420938"/>
            <a:ext cx="1584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 b="1"/>
              <a:t>исследова-</a:t>
            </a:r>
          </a:p>
          <a:p>
            <a:r>
              <a:rPr lang="ru-RU" b="1"/>
              <a:t> тельский</a:t>
            </a:r>
          </a:p>
          <a:p>
            <a:r>
              <a:rPr lang="ru-RU" b="1"/>
              <a:t> интерес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6767513" y="4941888"/>
            <a:ext cx="219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 b="1"/>
              <a:t>саморегуляция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4103688" y="4941888"/>
            <a:ext cx="2341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 b="1"/>
              <a:t>ответственность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0" y="5337175"/>
            <a:ext cx="2579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/>
              <a:t>чувство собственного</a:t>
            </a:r>
          </a:p>
          <a:p>
            <a:r>
              <a:rPr lang="ru-RU"/>
              <a:t>  достоинства</a:t>
            </a: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3527425" y="5373688"/>
            <a:ext cx="5076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 b="1"/>
              <a:t>уважительное отношение к окружающим, </a:t>
            </a:r>
          </a:p>
          <a:p>
            <a:r>
              <a:rPr lang="ru-RU" b="1"/>
              <a:t> к иной точке зрения</a:t>
            </a:r>
          </a:p>
        </p:txBody>
      </p:sp>
      <p:sp>
        <p:nvSpPr>
          <p:cNvPr id="67603" name="AutoShape 19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sz="2400" b="1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УЧЕБНАЯ САМОСТОЯТЕЛЬНОСТЬ ≡ УМЕНИЕ УЧИТЬСЯ</a:t>
            </a:r>
          </a:p>
        </p:txBody>
      </p:sp>
    </p:spTree>
    <p:extLst>
      <p:ext uri="{BB962C8B-B14F-4D97-AF65-F5344CB8AC3E}">
        <p14:creationId xmlns:p14="http://schemas.microsoft.com/office/powerpoint/2010/main" val="1596297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593012" cy="954087"/>
          </a:xfrm>
        </p:spPr>
        <p:txBody>
          <a:bodyPr anchor="b"/>
          <a:lstStyle/>
          <a:p>
            <a:r>
              <a:rPr lang="ru-RU" sz="5600" b="1">
                <a:solidFill>
                  <a:srgbClr val="A50021"/>
                </a:solidFill>
              </a:rPr>
              <a:t>     </a:t>
            </a:r>
            <a:r>
              <a:rPr lang="ru-RU" sz="3200" b="1">
                <a:solidFill>
                  <a:srgbClr val="A50021"/>
                </a:solidFill>
              </a:rPr>
              <a:t>Направления работы</a:t>
            </a:r>
            <a:r>
              <a:rPr lang="ru-RU" sz="5600" b="1">
                <a:solidFill>
                  <a:srgbClr val="A50021"/>
                </a:solidFill>
              </a:rPr>
              <a:t>     </a:t>
            </a:r>
          </a:p>
        </p:txBody>
      </p:sp>
      <p:sp>
        <p:nvSpPr>
          <p:cNvPr id="307203" name="Documents"/>
          <p:cNvSpPr>
            <a:spLocks noEditPoints="1" noChangeArrowheads="1"/>
          </p:cNvSpPr>
          <p:nvPr/>
        </p:nvSpPr>
        <p:spPr bwMode="auto">
          <a:xfrm>
            <a:off x="3132138" y="2997200"/>
            <a:ext cx="2663825" cy="1439863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>
                <a:solidFill>
                  <a:srgbClr val="A50021"/>
                </a:solidFill>
                <a:latin typeface="Comic Sans MS" pitchFamily="66" charset="0"/>
              </a:rPr>
              <a:t>Начальная                                                     школа</a:t>
            </a:r>
          </a:p>
        </p:txBody>
      </p:sp>
      <p:sp>
        <p:nvSpPr>
          <p:cNvPr id="307204" name="Document"/>
          <p:cNvSpPr>
            <a:spLocks noEditPoints="1" noChangeArrowheads="1"/>
          </p:cNvSpPr>
          <p:nvPr/>
        </p:nvSpPr>
        <p:spPr bwMode="auto">
          <a:xfrm>
            <a:off x="539750" y="2276475"/>
            <a:ext cx="2016125" cy="123348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atin typeface="Comic Sans MS" pitchFamily="66" charset="0"/>
              </a:rPr>
              <a:t>Учебная деятельность</a:t>
            </a:r>
          </a:p>
        </p:txBody>
      </p:sp>
      <p:sp>
        <p:nvSpPr>
          <p:cNvPr id="307205" name="Document"/>
          <p:cNvSpPr>
            <a:spLocks noEditPoints="1" noChangeArrowheads="1"/>
          </p:cNvSpPr>
          <p:nvPr/>
        </p:nvSpPr>
        <p:spPr bwMode="auto">
          <a:xfrm>
            <a:off x="611188" y="4581525"/>
            <a:ext cx="2089150" cy="11620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atin typeface="Comic Sans MS" pitchFamily="66" charset="0"/>
              </a:rPr>
              <a:t>Внеклассная деятельность</a:t>
            </a:r>
          </a:p>
        </p:txBody>
      </p:sp>
      <p:sp>
        <p:nvSpPr>
          <p:cNvPr id="307206" name="Document"/>
          <p:cNvSpPr>
            <a:spLocks noEditPoints="1" noChangeArrowheads="1"/>
          </p:cNvSpPr>
          <p:nvPr/>
        </p:nvSpPr>
        <p:spPr bwMode="auto">
          <a:xfrm>
            <a:off x="6227763" y="2205038"/>
            <a:ext cx="2376487" cy="130651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atin typeface="Comic Sans MS" pitchFamily="66" charset="0"/>
              </a:rPr>
              <a:t>Инновационная деятельность</a:t>
            </a:r>
          </a:p>
        </p:txBody>
      </p:sp>
      <p:sp>
        <p:nvSpPr>
          <p:cNvPr id="307207" name="Document"/>
          <p:cNvSpPr>
            <a:spLocks noEditPoints="1" noChangeArrowheads="1"/>
          </p:cNvSpPr>
          <p:nvPr/>
        </p:nvSpPr>
        <p:spPr bwMode="auto">
          <a:xfrm>
            <a:off x="6300788" y="4581525"/>
            <a:ext cx="2159000" cy="11620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atin typeface="Comic Sans MS" pitchFamily="66" charset="0"/>
              </a:rPr>
              <a:t>Внеурочная деятельность</a:t>
            </a:r>
          </a:p>
        </p:txBody>
      </p:sp>
      <p:sp>
        <p:nvSpPr>
          <p:cNvPr id="307208" name="Document"/>
          <p:cNvSpPr>
            <a:spLocks noEditPoints="1" noChangeArrowheads="1"/>
          </p:cNvSpPr>
          <p:nvPr/>
        </p:nvSpPr>
        <p:spPr bwMode="auto">
          <a:xfrm>
            <a:off x="3348038" y="1268413"/>
            <a:ext cx="2073275" cy="108108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atin typeface="Comic Sans MS" pitchFamily="66" charset="0"/>
              </a:rPr>
              <a:t>Проектная деятельность</a:t>
            </a:r>
          </a:p>
        </p:txBody>
      </p:sp>
      <p:sp>
        <p:nvSpPr>
          <p:cNvPr id="307209" name="Document"/>
          <p:cNvSpPr>
            <a:spLocks noEditPoints="1" noChangeArrowheads="1"/>
          </p:cNvSpPr>
          <p:nvPr/>
        </p:nvSpPr>
        <p:spPr bwMode="auto">
          <a:xfrm>
            <a:off x="3419475" y="5300663"/>
            <a:ext cx="2232025" cy="10795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atin typeface="Comic Sans MS" pitchFamily="66" charset="0"/>
              </a:rPr>
              <a:t>Здоровье-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>
                <a:latin typeface="Comic Sans MS" pitchFamily="66" charset="0"/>
              </a:rPr>
              <a:t>сберегающая деятельность</a:t>
            </a:r>
          </a:p>
        </p:txBody>
      </p:sp>
      <p:sp>
        <p:nvSpPr>
          <p:cNvPr id="25609" name="AutoShape 10"/>
          <p:cNvSpPr>
            <a:spLocks noChangeArrowheads="1"/>
          </p:cNvSpPr>
          <p:nvPr/>
        </p:nvSpPr>
        <p:spPr bwMode="auto">
          <a:xfrm rot="-5400000">
            <a:off x="4211638" y="2565400"/>
            <a:ext cx="612775" cy="250825"/>
          </a:xfrm>
          <a:custGeom>
            <a:avLst/>
            <a:gdLst>
              <a:gd name="T0" fmla="*/ 13037950 w 21600"/>
              <a:gd name="T1" fmla="*/ 0 h 21600"/>
              <a:gd name="T2" fmla="*/ 0 w 21600"/>
              <a:gd name="T3" fmla="*/ 1456329 h 21600"/>
              <a:gd name="T4" fmla="*/ 13037950 w 21600"/>
              <a:gd name="T5" fmla="*/ 2912647 h 21600"/>
              <a:gd name="T6" fmla="*/ 17383945 w 21600"/>
              <a:gd name="T7" fmla="*/ 145632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0" name="AutoShape 11"/>
          <p:cNvSpPr>
            <a:spLocks noChangeArrowheads="1"/>
          </p:cNvSpPr>
          <p:nvPr/>
        </p:nvSpPr>
        <p:spPr bwMode="auto">
          <a:xfrm rot="5400000">
            <a:off x="4120356" y="4744244"/>
            <a:ext cx="758825" cy="287338"/>
          </a:xfrm>
          <a:custGeom>
            <a:avLst/>
            <a:gdLst>
              <a:gd name="T0" fmla="*/ 19993600 w 21600"/>
              <a:gd name="T1" fmla="*/ 0 h 21600"/>
              <a:gd name="T2" fmla="*/ 0 w 21600"/>
              <a:gd name="T3" fmla="*/ 1911184 h 21600"/>
              <a:gd name="T4" fmla="*/ 19993600 w 21600"/>
              <a:gd name="T5" fmla="*/ 3822367 h 21600"/>
              <a:gd name="T6" fmla="*/ 26658119 w 21600"/>
              <a:gd name="T7" fmla="*/ 191118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1" name="AutoShape 12"/>
          <p:cNvSpPr>
            <a:spLocks noChangeArrowheads="1"/>
          </p:cNvSpPr>
          <p:nvPr/>
        </p:nvSpPr>
        <p:spPr bwMode="auto">
          <a:xfrm rot="-1768553">
            <a:off x="5580063" y="2708275"/>
            <a:ext cx="712787" cy="276225"/>
          </a:xfrm>
          <a:custGeom>
            <a:avLst/>
            <a:gdLst>
              <a:gd name="T0" fmla="*/ 17641150 w 21600"/>
              <a:gd name="T1" fmla="*/ 0 h 21600"/>
              <a:gd name="T2" fmla="*/ 0 w 21600"/>
              <a:gd name="T3" fmla="*/ 1766216 h 21600"/>
              <a:gd name="T4" fmla="*/ 17641150 w 21600"/>
              <a:gd name="T5" fmla="*/ 3532419 h 21600"/>
              <a:gd name="T6" fmla="*/ 23521542 w 21600"/>
              <a:gd name="T7" fmla="*/ 176621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2" name="AutoShape 13"/>
          <p:cNvSpPr>
            <a:spLocks noChangeArrowheads="1"/>
          </p:cNvSpPr>
          <p:nvPr/>
        </p:nvSpPr>
        <p:spPr bwMode="auto">
          <a:xfrm rot="2079351">
            <a:off x="5491163" y="4525963"/>
            <a:ext cx="863600" cy="252412"/>
          </a:xfrm>
          <a:custGeom>
            <a:avLst/>
            <a:gdLst>
              <a:gd name="T0" fmla="*/ 25896006 w 21600"/>
              <a:gd name="T1" fmla="*/ 0 h 21600"/>
              <a:gd name="T2" fmla="*/ 0 w 21600"/>
              <a:gd name="T3" fmla="*/ 1474810 h 21600"/>
              <a:gd name="T4" fmla="*/ 25896006 w 21600"/>
              <a:gd name="T5" fmla="*/ 2949621 h 21600"/>
              <a:gd name="T6" fmla="*/ 34528005 w 21600"/>
              <a:gd name="T7" fmla="*/ 147481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3" name="AutoShape 14"/>
          <p:cNvSpPr>
            <a:spLocks noChangeArrowheads="1"/>
          </p:cNvSpPr>
          <p:nvPr/>
        </p:nvSpPr>
        <p:spPr bwMode="auto">
          <a:xfrm rot="7770446">
            <a:off x="2606675" y="4564063"/>
            <a:ext cx="830263" cy="287337"/>
          </a:xfrm>
          <a:custGeom>
            <a:avLst/>
            <a:gdLst>
              <a:gd name="T0" fmla="*/ 23935292 w 21600"/>
              <a:gd name="T1" fmla="*/ 0 h 21600"/>
              <a:gd name="T2" fmla="*/ 0 w 21600"/>
              <a:gd name="T3" fmla="*/ 1911177 h 21600"/>
              <a:gd name="T4" fmla="*/ 23935292 w 21600"/>
              <a:gd name="T5" fmla="*/ 3822341 h 21600"/>
              <a:gd name="T6" fmla="*/ 31913732 w 21600"/>
              <a:gd name="T7" fmla="*/ 191117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4" name="AutoShape 15"/>
          <p:cNvSpPr>
            <a:spLocks noChangeArrowheads="1"/>
          </p:cNvSpPr>
          <p:nvPr/>
        </p:nvSpPr>
        <p:spPr bwMode="auto">
          <a:xfrm rot="-8952965">
            <a:off x="2555875" y="2781300"/>
            <a:ext cx="865188" cy="276225"/>
          </a:xfrm>
          <a:custGeom>
            <a:avLst/>
            <a:gdLst>
              <a:gd name="T0" fmla="*/ 25991330 w 21600"/>
              <a:gd name="T1" fmla="*/ 0 h 21600"/>
              <a:gd name="T2" fmla="*/ 0 w 21600"/>
              <a:gd name="T3" fmla="*/ 1766216 h 21600"/>
              <a:gd name="T4" fmla="*/ 25991330 w 21600"/>
              <a:gd name="T5" fmla="*/ 3532419 h 21600"/>
              <a:gd name="T6" fmla="*/ 34655103 w 21600"/>
              <a:gd name="T7" fmla="*/ 176621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6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animBg="1"/>
      <p:bldP spid="307205" grpId="0" animBg="1"/>
      <p:bldP spid="307206" grpId="0" animBg="1"/>
      <p:bldP spid="307207" grpId="0" animBg="1"/>
      <p:bldP spid="307208" grpId="0" animBg="1"/>
      <p:bldP spid="3072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8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332656"/>
            <a:ext cx="8229600" cy="1252728"/>
          </a:xfrm>
        </p:spPr>
        <p:txBody>
          <a:bodyPr anchor="b"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Направления воспитательной работы</a:t>
            </a:r>
          </a:p>
        </p:txBody>
      </p:sp>
      <p:sp>
        <p:nvSpPr>
          <p:cNvPr id="112643" name="Rectangle 49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ru-RU" sz="3000" dirty="0" smtClean="0"/>
          </a:p>
          <a:p>
            <a:r>
              <a:rPr lang="ru-RU" sz="3000" dirty="0" smtClean="0"/>
              <a:t>Патриотическое</a:t>
            </a:r>
            <a:endParaRPr lang="ru-RU" sz="3000" dirty="0"/>
          </a:p>
          <a:p>
            <a:r>
              <a:rPr lang="ru-RU" sz="3000" dirty="0"/>
              <a:t>Образовательное</a:t>
            </a:r>
          </a:p>
          <a:p>
            <a:r>
              <a:rPr lang="ru-RU" sz="3000" dirty="0"/>
              <a:t>Проектная деятельность</a:t>
            </a:r>
          </a:p>
          <a:p>
            <a:r>
              <a:rPr lang="ru-RU" sz="3000" dirty="0"/>
              <a:t>Спортивно-оздоровительное</a:t>
            </a:r>
          </a:p>
          <a:p>
            <a:r>
              <a:rPr lang="ru-RU" sz="3000" dirty="0"/>
              <a:t>Художественно-эстетическое</a:t>
            </a:r>
          </a:p>
          <a:p>
            <a:r>
              <a:rPr lang="ru-RU" sz="3000" dirty="0"/>
              <a:t>Общественно-полезная деятельность</a:t>
            </a:r>
          </a:p>
        </p:txBody>
      </p:sp>
      <p:pic>
        <p:nvPicPr>
          <p:cNvPr id="112644" name="Picture 4" descr="D:\игорь\My Documents\Мышка\всякие картинки\clip\ANIMATED\J028364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1214438"/>
            <a:ext cx="10001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5" descr="D:\игорь\My Documents\Мышка\всякие картинки\clip\ANIMATED\J02836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5072063"/>
            <a:ext cx="99536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6" name="Picture 6" descr="D:\игорь\My Documents\Мышка\всякие картинки\clip\ANIMATED\J02836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5214938"/>
            <a:ext cx="150018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71710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387424"/>
            <a:ext cx="7924800" cy="12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sz="4400" dirty="0" smtClean="0">
                <a:latin typeface="Georgia" pitchFamily="18" charset="0"/>
              </a:rPr>
              <a:t>Формы продуктов проектной</a:t>
            </a:r>
            <a:br>
              <a:rPr lang="ru-RU" sz="4400" dirty="0" smtClean="0">
                <a:latin typeface="Georgia" pitchFamily="18" charset="0"/>
              </a:rPr>
            </a:br>
            <a:r>
              <a:rPr lang="ru-RU" sz="4400" dirty="0" smtClean="0">
                <a:latin typeface="Georgia" pitchFamily="18" charset="0"/>
              </a:rPr>
              <a:t>деятельности</a:t>
            </a:r>
            <a:r>
              <a:rPr lang="ru-RU" dirty="0">
                <a:latin typeface="Georgia" pitchFamily="18" charset="0"/>
              </a:rPr>
              <a:t/>
            </a:r>
            <a:br>
              <a:rPr lang="ru-RU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r>
              <a:rPr lang="ru-RU" sz="2000" dirty="0"/>
              <a:t>Возможные выходы проектной деятельности: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362200"/>
            <a:ext cx="4419600" cy="4191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b="1" dirty="0"/>
              <a:t>Выставка </a:t>
            </a:r>
          </a:p>
          <a:p>
            <a:r>
              <a:rPr lang="ru-RU" b="1" dirty="0"/>
              <a:t>Газета, журнал </a:t>
            </a:r>
          </a:p>
          <a:p>
            <a:r>
              <a:rPr lang="ru-RU" b="1" dirty="0"/>
              <a:t>Игра </a:t>
            </a:r>
          </a:p>
          <a:p>
            <a:r>
              <a:rPr lang="ru-RU" b="1" dirty="0"/>
              <a:t>Коллекция </a:t>
            </a:r>
          </a:p>
          <a:p>
            <a:r>
              <a:rPr lang="ru-RU" b="1" dirty="0"/>
              <a:t>Костюм </a:t>
            </a:r>
          </a:p>
          <a:p>
            <a:r>
              <a:rPr lang="ru-RU" b="1" dirty="0"/>
              <a:t>Модель, макет </a:t>
            </a:r>
          </a:p>
          <a:p>
            <a:r>
              <a:rPr lang="ru-RU" b="1" dirty="0"/>
              <a:t>Музыкальное произведение </a:t>
            </a:r>
          </a:p>
          <a:p>
            <a:r>
              <a:rPr lang="ru-RU" b="1" dirty="0" err="1"/>
              <a:t>Мультимедийный</a:t>
            </a:r>
            <a:r>
              <a:rPr lang="ru-RU" b="1" dirty="0"/>
              <a:t> продукт </a:t>
            </a:r>
          </a:p>
          <a:p>
            <a:r>
              <a:rPr lang="ru-RU" b="1" dirty="0"/>
              <a:t>Оформление кабинета, декорации 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0913" y="2362200"/>
            <a:ext cx="4154487" cy="4191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b="1" dirty="0"/>
              <a:t>Постановка </a:t>
            </a:r>
          </a:p>
          <a:p>
            <a:pPr>
              <a:lnSpc>
                <a:spcPct val="90000"/>
              </a:lnSpc>
            </a:pPr>
            <a:r>
              <a:rPr lang="ru-RU" b="1" dirty="0"/>
              <a:t>Сценарий праздника</a:t>
            </a:r>
          </a:p>
          <a:p>
            <a:pPr>
              <a:lnSpc>
                <a:spcPct val="90000"/>
              </a:lnSpc>
            </a:pPr>
            <a:r>
              <a:rPr lang="ru-RU" b="1" dirty="0"/>
              <a:t> Текст выступления (реферат, доклад)</a:t>
            </a:r>
          </a:p>
          <a:p>
            <a:pPr>
              <a:lnSpc>
                <a:spcPct val="90000"/>
              </a:lnSpc>
            </a:pPr>
            <a:r>
              <a:rPr lang="ru-RU" b="1" dirty="0"/>
              <a:t>Книжка- малышка</a:t>
            </a:r>
          </a:p>
          <a:p>
            <a:pPr>
              <a:lnSpc>
                <a:spcPct val="90000"/>
              </a:lnSpc>
            </a:pPr>
            <a:r>
              <a:rPr lang="ru-RU" b="1" dirty="0"/>
              <a:t>серия иллюстраций</a:t>
            </a:r>
          </a:p>
          <a:p>
            <a:pPr>
              <a:lnSpc>
                <a:spcPct val="90000"/>
              </a:lnSpc>
            </a:pPr>
            <a:r>
              <a:rPr lang="ru-RU" b="1" dirty="0"/>
              <a:t>сочинение сказки, рассказа, стихотворения</a:t>
            </a:r>
          </a:p>
          <a:p>
            <a:pPr>
              <a:lnSpc>
                <a:spcPct val="90000"/>
              </a:lnSpc>
            </a:pPr>
            <a:r>
              <a:rPr lang="ru-RU" b="1" dirty="0"/>
              <a:t>фотоальбом</a:t>
            </a:r>
          </a:p>
          <a:p>
            <a:pPr>
              <a:lnSpc>
                <a:spcPct val="90000"/>
              </a:lnSpc>
            </a:pPr>
            <a:r>
              <a:rPr lang="ru-RU" b="1" dirty="0"/>
              <a:t>Справочник </a:t>
            </a:r>
          </a:p>
          <a:p>
            <a:pPr>
              <a:lnSpc>
                <a:spcPct val="90000"/>
              </a:lnSpc>
            </a:pPr>
            <a:r>
              <a:rPr lang="ru-RU" b="1" dirty="0"/>
              <a:t>Учебное пособие и др.</a:t>
            </a:r>
          </a:p>
          <a:p>
            <a:pPr>
              <a:lnSpc>
                <a:spcPct val="90000"/>
              </a:lnSpc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75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7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7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7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7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  <p:bldP spid="9728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5488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НЕСКОЛЬКО </a:t>
            </a:r>
            <a:r>
              <a:rPr lang="ru-RU" b="1" dirty="0" smtClean="0">
                <a:solidFill>
                  <a:schemeClr val="tx1"/>
                </a:solidFill>
              </a:rPr>
              <a:t>ПОЛЕЗНЫХ СОВЕТОВ РОДИТЕЛЯМ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04070"/>
            <a:ext cx="164623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873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268760"/>
            <a:ext cx="7408333" cy="1257589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</a:rPr>
              <a:t>1. </a:t>
            </a:r>
            <a:r>
              <a:rPr lang="ru-RU" sz="3600" dirty="0">
                <a:solidFill>
                  <a:schemeClr val="tx1"/>
                </a:solidFill>
              </a:rPr>
              <a:t>Хорошо или плохо идёт </a:t>
            </a:r>
            <a:r>
              <a:rPr lang="ru-RU" sz="3600" dirty="0" smtClean="0">
                <a:solidFill>
                  <a:schemeClr val="tx1"/>
                </a:solidFill>
              </a:rPr>
              <a:t>воспитание - </a:t>
            </a:r>
            <a:r>
              <a:rPr lang="ru-RU" sz="3600" dirty="0">
                <a:solidFill>
                  <a:schemeClr val="tx1"/>
                </a:solidFill>
              </a:rPr>
              <a:t>об этом достоверно можно судить по тому, может ли ребёнок сказать: «Я счастлив !»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64">
            <a:off x="6228184" y="3428206"/>
            <a:ext cx="1996629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96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115</TotalTime>
  <Words>399</Words>
  <Application>Microsoft Office PowerPoint</Application>
  <PresentationFormat>Экран (4:3)</PresentationFormat>
  <Paragraphs>167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Реализуя требования ФГОС</vt:lpstr>
      <vt:lpstr>Стандарт как социальная  конвенциональная норма,  реализующая общественный договор </vt:lpstr>
      <vt:lpstr>Основная задача начальной школы:</vt:lpstr>
      <vt:lpstr>Презентация PowerPoint</vt:lpstr>
      <vt:lpstr>     Направления работы     </vt:lpstr>
      <vt:lpstr>Направления воспитательной работы</vt:lpstr>
      <vt:lpstr>    Формы продуктов проектной деятельности  Возможные выходы проектной деятельности:</vt:lpstr>
      <vt:lpstr>НЕСКОЛЬКО ПОЛЕЗНЫХ СОВЕТОВ РОДИТЕЛЯМ </vt:lpstr>
      <vt:lpstr>Презентация PowerPoint</vt:lpstr>
      <vt:lpstr> 2. Не слишком надейтесь на собственный пример, увы, только дурные примеры заразительны. Пример, конечно важен, но только в том случае, если вы уважаете своего ребёнка. </vt:lpstr>
      <vt:lpstr>  3. Чаще говорите ребёнку главные слова: «Не горюй! Не унывай!  Не бойся! Не пищи!». </vt:lpstr>
      <vt:lpstr>  4.  Если дети слишком увлечены ТВ: не ходят гулять и потеряли друзей, то ТВ должен… сломаться. Хотя бы на 2-3 месяца, пока ребёнок не придёт в себя. А как же взрослые? Воспитание детей , как искусство требует жертв. </vt:lpstr>
      <vt:lpstr>  5. Вспомните, давно ли слышали смех в вашем доме? Чем чаще смеются дети, тем лучше идёт воспитание. </vt:lpstr>
      <vt:lpstr>  6. Джон Стейнбек говорил: «Мальчик становится мужчиной, когда возникает необходимость в мужчине». Хотите вырастить мужчину- создавайте такую необходимость в доме. </vt:lpstr>
      <vt:lpstr>  7. Вы пришли домой и увидели, что ваш 8-летний сын и его гости буквально разгромили дом. Поймём, что злого умысла не было: просто дети играли в прятки, воспользуемся этим случаем, чтобы сказать: «Ничего, давай убирать вместе». </vt:lpstr>
      <vt:lpstr>  8. Никогда не попрекайте ребёнка ни возрастом: «Ты уже большой!», ни полом : «А ещё мальчик!», ни куском хлеба: «Мы тебя кормим, поим». 19. Родителей раздражает, когда дети их не слушаются с первого  слова. Научитесь повторять просьбу без раздражения и увидите, как спокойно станет в вашем доме. </vt:lpstr>
      <vt:lpstr>9. Когда вы браните ребёнка, не употребляйте слов: «Ты всегда», «Ты вообще», «Вечно ты»…Ваш ребёнок вообще и всегда хорош, он лишь сегодня сделал что-то не так, об этом и скажите ему. </vt:lpstr>
      <vt:lpstr>  10. Как? Вы ещё ставите ребёнка в угол? Это уже не делает никто в Европе. Вы безнадёжно отстали от педагогической моды. </vt:lpstr>
      <vt:lpstr>  11. Внушайте ребёнку давно известную формулу психического здоровья : «Ты хорош, но не лучше других». </vt:lpstr>
      <vt:lpstr>12. Скажите ребёнку : «Не будь чистюлей- в классе не любят чистюль, не будь грязнулей- в классе не любят грязнуль. Будь попросту аккуратным». </vt:lpstr>
      <vt:lpstr>13. Обычно, когда ребёнок возвращается из школы, его спрашивают: «Тебя вызывали? А какую оценку получил?». Лучше спросите его: «Что сегодня было интересного?».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Реализуя требования ФГОС</dc:title>
  <dc:creator>ХабибуллинаМилауша</dc:creator>
  <cp:lastModifiedBy>ХабибуллинаМилауша</cp:lastModifiedBy>
  <cp:revision>9</cp:revision>
  <dcterms:created xsi:type="dcterms:W3CDTF">2013-01-27T09:04:06Z</dcterms:created>
  <dcterms:modified xsi:type="dcterms:W3CDTF">2013-01-27T11:00:00Z</dcterms:modified>
</cp:coreProperties>
</file>