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67" r:id="rId3"/>
    <p:sldId id="266" r:id="rId4"/>
    <p:sldId id="259" r:id="rId5"/>
    <p:sldId id="261" r:id="rId6"/>
    <p:sldId id="265" r:id="rId7"/>
    <p:sldId id="264" r:id="rId8"/>
    <p:sldId id="268" r:id="rId9"/>
    <p:sldId id="269" r:id="rId10"/>
    <p:sldId id="270" r:id="rId11"/>
    <p:sldId id="272" r:id="rId12"/>
    <p:sldId id="273" r:id="rId13"/>
    <p:sldId id="271" r:id="rId14"/>
    <p:sldId id="275" r:id="rId15"/>
    <p:sldId id="276" r:id="rId16"/>
    <p:sldId id="277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78" r:id="rId28"/>
    <p:sldId id="290" r:id="rId29"/>
    <p:sldId id="292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4B605B1-ECB2-4270-A894-EE2B60FF81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serava.ru/diary/wp-content/uploads/2011/07/67124500_1290845392_17f1feceb52448d5d0ca4d4c9346d0d5.gi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msp184.photobucket.com/albums/x319/thehoneedew01/SMILEY%20FACES/Sad.jpg" TargetMode="Externa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2411413" y="2349500"/>
            <a:ext cx="40719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200" b="1" i="1" dirty="0">
              <a:solidFill>
                <a:schemeClr val="bg1"/>
              </a:solidFill>
              <a:latin typeface="Arbat-Bold" pitchFamily="2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rebuchet MS" pitchFamily="34" charset="0"/>
              </a:rPr>
              <a:t>ДЕВИЗ УРОКА</a:t>
            </a:r>
            <a:endParaRPr lang="ru-RU" sz="3600" b="1" dirty="0"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000108"/>
            <a:ext cx="792961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1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Маленькие удачи – путь к большой победе.</a:t>
            </a:r>
          </a:p>
          <a:p>
            <a:pPr algn="ctr"/>
            <a:r>
              <a:rPr lang="ru-RU" sz="3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Помогая другим – учимся сами.</a:t>
            </a:r>
            <a:endParaRPr lang="ru-RU" sz="31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8" name="Picture 4" descr="http://main1.edusite.ru/images/p29_1z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9745" y="2928935"/>
            <a:ext cx="3861345" cy="314327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317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 lIns="82945" tIns="41473" rIns="82945" bIns="41473"/>
          <a:lstStyle/>
          <a:p>
            <a:pPr>
              <a:buFont typeface="Times New Roman" pitchFamily="18" charset="0"/>
              <a:buNone/>
            </a:pPr>
            <a:fld id="{47BBD902-DFB1-49BE-85F1-C405006A0DF2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10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945" tIns="41473" bIns="41473"/>
          <a:lstStyle/>
          <a:p>
            <a:r>
              <a:rPr lang="ru-RU" sz="5400" dirty="0" smtClean="0">
                <a:solidFill>
                  <a:schemeClr val="accent2"/>
                </a:solidFill>
                <a:latin typeface="Comic Sans MS" pitchFamily="66" charset="0"/>
              </a:rPr>
              <a:t>Тема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2945" tIns="41473" rIns="82945" bIns="41473"/>
          <a:lstStyle/>
          <a:p>
            <a:pPr algn="ctr">
              <a:buFont typeface="Times New Roman" pitchFamily="18" charset="0"/>
              <a:buNone/>
            </a:pPr>
            <a:r>
              <a:rPr lang="ru-RU" sz="6500" dirty="0" smtClean="0">
                <a:solidFill>
                  <a:srgbClr val="FF3399"/>
                </a:solidFill>
                <a:latin typeface="Comic Sans MS" pitchFamily="66" charset="0"/>
              </a:rPr>
              <a:t>Окружность. </a:t>
            </a:r>
          </a:p>
          <a:p>
            <a:pPr algn="ctr">
              <a:buFont typeface="Times New Roman" pitchFamily="18" charset="0"/>
              <a:buNone/>
            </a:pPr>
            <a:r>
              <a:rPr lang="ru-RU" sz="6500" dirty="0" smtClean="0">
                <a:solidFill>
                  <a:srgbClr val="FF3399"/>
                </a:solidFill>
                <a:latin typeface="Comic Sans MS" pitchFamily="66" charset="0"/>
              </a:rPr>
              <a:t>Радиус и диаметр окружности.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 lIns="82945" tIns="41473" rIns="82945" bIns="41473"/>
          <a:lstStyle/>
          <a:p>
            <a:pPr>
              <a:defRPr/>
            </a:pPr>
            <a:fld id="{1134EFF7-DDF5-4CA6-875E-672282A632FB}" type="slidenum">
              <a:rPr lang="ru-RU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945" tIns="41473" bIns="41473">
            <a:normAutofit fontScale="90000"/>
          </a:bodyPr>
          <a:lstStyle/>
          <a:p>
            <a:pPr algn="l"/>
            <a:r>
              <a:rPr lang="ru-RU" sz="4900" b="1" dirty="0" smtClean="0">
                <a:solidFill>
                  <a:srgbClr val="FF3399"/>
                </a:solidFill>
                <a:latin typeface="Comic Sans MS" pitchFamily="66" charset="0"/>
              </a:rPr>
              <a:t>                     </a:t>
            </a:r>
            <a:br>
              <a:rPr lang="ru-RU" sz="4900" b="1" dirty="0" smtClean="0">
                <a:solidFill>
                  <a:srgbClr val="FF3399"/>
                </a:solidFill>
                <a:latin typeface="Comic Sans MS" pitchFamily="66" charset="0"/>
              </a:rPr>
            </a:br>
            <a:r>
              <a:rPr lang="ru-RU" sz="4900" b="1" dirty="0" smtClean="0">
                <a:solidFill>
                  <a:srgbClr val="FF3399"/>
                </a:solidFill>
                <a:latin typeface="Comic Sans MS" pitchFamily="66" charset="0"/>
              </a:rPr>
              <a:t>Радиусы</a:t>
            </a:r>
            <a:br>
              <a:rPr lang="ru-RU" sz="4900" b="1" dirty="0" smtClean="0">
                <a:solidFill>
                  <a:srgbClr val="FF3399"/>
                </a:solidFill>
                <a:latin typeface="Comic Sans MS" pitchFamily="66" charset="0"/>
              </a:rPr>
            </a:br>
            <a:endParaRPr lang="ru-RU" sz="4900" b="1" dirty="0" smtClean="0"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lIns="82945" tIns="41473" rIns="82945" bIns="41473"/>
          <a:lstStyle/>
          <a:p>
            <a:endParaRPr lang="ru-RU" dirty="0" smtClean="0"/>
          </a:p>
        </p:txBody>
      </p:sp>
      <p:pic>
        <p:nvPicPr>
          <p:cNvPr id="5735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544"/>
            <a:ext cx="4932040" cy="6247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 lIns="82945" tIns="41473" rIns="82945" bIns="41473"/>
          <a:lstStyle/>
          <a:p>
            <a:pPr>
              <a:defRPr/>
            </a:pPr>
            <a:fld id="{1134EFF7-DDF5-4CA6-875E-672282A632FB}" type="slidenum">
              <a:rPr lang="ru-RU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945" tIns="41473" bIns="41473">
            <a:normAutofit fontScale="90000"/>
          </a:bodyPr>
          <a:lstStyle/>
          <a:p>
            <a:pPr algn="l"/>
            <a:r>
              <a:rPr lang="ru-RU" sz="4900" b="1" dirty="0" smtClean="0">
                <a:solidFill>
                  <a:srgbClr val="FF3399"/>
                </a:solidFill>
                <a:latin typeface="Comic Sans MS" pitchFamily="66" charset="0"/>
              </a:rPr>
              <a:t>                      Радиусы</a:t>
            </a:r>
            <a:br>
              <a:rPr lang="ru-RU" sz="4900" b="1" dirty="0" smtClean="0">
                <a:solidFill>
                  <a:srgbClr val="FF3399"/>
                </a:solidFill>
                <a:latin typeface="Comic Sans MS" pitchFamily="66" charset="0"/>
              </a:rPr>
            </a:br>
            <a:endParaRPr lang="ru-RU" sz="4900" b="1" dirty="0" smtClean="0"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lIns="82945" tIns="41473" rIns="82945" bIns="41473"/>
          <a:lstStyle/>
          <a:p>
            <a:endParaRPr lang="ru-RU" dirty="0" smtClean="0"/>
          </a:p>
        </p:txBody>
      </p:sp>
      <p:pic>
        <p:nvPicPr>
          <p:cNvPr id="5735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544"/>
            <a:ext cx="5796136" cy="62473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 lIns="82945" tIns="41473" rIns="82945" bIns="41473"/>
          <a:lstStyle/>
          <a:p>
            <a:pPr>
              <a:defRPr/>
            </a:pPr>
            <a:fld id="{E5A3B0B2-296F-4E12-8FAC-58A97DCB405F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1461600" y="3104966"/>
            <a:ext cx="1814400" cy="1879398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endParaRPr lang="ru-RU"/>
          </a:p>
        </p:txBody>
      </p:sp>
      <p:sp>
        <p:nvSpPr>
          <p:cNvPr id="70659" name="Oval 5"/>
          <p:cNvSpPr>
            <a:spLocks noChangeArrowheads="1"/>
          </p:cNvSpPr>
          <p:nvPr/>
        </p:nvSpPr>
        <p:spPr bwMode="auto">
          <a:xfrm>
            <a:off x="3211200" y="3040160"/>
            <a:ext cx="129600" cy="12961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ru-RU" b="0"/>
          </a:p>
        </p:txBody>
      </p:sp>
      <p:sp>
        <p:nvSpPr>
          <p:cNvPr id="70660" name="Text Box 6"/>
          <p:cNvSpPr txBox="1">
            <a:spLocks noChangeArrowheads="1"/>
          </p:cNvSpPr>
          <p:nvPr/>
        </p:nvSpPr>
        <p:spPr bwMode="auto">
          <a:xfrm>
            <a:off x="3470400" y="2716125"/>
            <a:ext cx="432000" cy="60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300" dirty="0">
                <a:latin typeface="Century Schoolbook" pitchFamily="18" charset="0"/>
              </a:rPr>
              <a:t>О</a:t>
            </a:r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683568" y="764704"/>
            <a:ext cx="5119200" cy="4990124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pPr>
              <a:buFont typeface="Times New Roman" pitchFamily="16" charset="0"/>
              <a:buNone/>
              <a:defRPr/>
            </a:pPr>
            <a:endParaRPr lang="ru-RU" b="0"/>
          </a:p>
        </p:txBody>
      </p:sp>
      <p:sp>
        <p:nvSpPr>
          <p:cNvPr id="70662" name="Text Box 10"/>
          <p:cNvSpPr txBox="1">
            <a:spLocks noChangeArrowheads="1"/>
          </p:cNvSpPr>
          <p:nvPr/>
        </p:nvSpPr>
        <p:spPr bwMode="auto">
          <a:xfrm>
            <a:off x="7093441" y="3140970"/>
            <a:ext cx="1006560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endParaRPr lang="ru-RU" b="0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813601" y="4984364"/>
            <a:ext cx="504000" cy="60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300" dirty="0">
                <a:latin typeface="Century Schoolbook" pitchFamily="18" charset="0"/>
              </a:rPr>
              <a:t>А</a:t>
            </a:r>
          </a:p>
        </p:txBody>
      </p:sp>
      <p:sp>
        <p:nvSpPr>
          <p:cNvPr id="4115" name="Oval 19"/>
          <p:cNvSpPr>
            <a:spLocks noChangeArrowheads="1"/>
          </p:cNvSpPr>
          <p:nvPr/>
        </p:nvSpPr>
        <p:spPr bwMode="auto">
          <a:xfrm>
            <a:off x="1396800" y="4919557"/>
            <a:ext cx="129600" cy="12961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ru-RU" b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944321" y="1600009"/>
            <a:ext cx="2786400" cy="1437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2200" dirty="0">
                <a:latin typeface="Century Schoolbook" pitchFamily="18" charset="0"/>
              </a:rPr>
              <a:t>Отрезок ОА  – называется </a:t>
            </a:r>
            <a:r>
              <a:rPr lang="ru-RU" sz="2200" dirty="0">
                <a:solidFill>
                  <a:srgbClr val="FF0000"/>
                </a:solidFill>
                <a:latin typeface="Century Schoolbook" pitchFamily="18" charset="0"/>
              </a:rPr>
              <a:t>радиусом окружности.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0640" y="5649714"/>
            <a:ext cx="8006400" cy="76086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2200" dirty="0">
                <a:latin typeface="Century Schoolbook" pitchFamily="18" charset="0"/>
              </a:rPr>
              <a:t>Отрезок, соединяющий  центр окружности с точкой, лежащей на окружности, называется</a:t>
            </a:r>
            <a:r>
              <a:rPr lang="ru-RU" sz="2200" dirty="0">
                <a:solidFill>
                  <a:srgbClr val="FF0000"/>
                </a:solidFill>
                <a:latin typeface="Century Schoolbook" pitchFamily="18" charset="0"/>
              </a:rPr>
              <a:t> радиусом</a:t>
            </a:r>
            <a:r>
              <a:rPr lang="ru-RU" sz="2200" dirty="0">
                <a:latin typeface="Century Schoolbook" pitchFamily="18" charset="0"/>
              </a:rPr>
              <a:t>.</a:t>
            </a:r>
          </a:p>
        </p:txBody>
      </p:sp>
      <p:sp>
        <p:nvSpPr>
          <p:cNvPr id="70667" name="Номер слайда 20"/>
          <p:cNvSpPr txBox="1">
            <a:spLocks noGrp="1"/>
          </p:cNvSpPr>
          <p:nvPr/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</a:pPr>
            <a:fld id="{83076291-913B-41B2-8763-A56D328B51FB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lnSpc>
                  <a:spcPct val="95000"/>
                </a:lnSpc>
                <a:tabLst>
                  <a:tab pos="656650" algn="l"/>
                  <a:tab pos="1313299" algn="l"/>
                  <a:tab pos="1969949" algn="l"/>
                </a:tabLst>
              </a:pPr>
              <a:t>13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159521" y="1012427"/>
            <a:ext cx="504000" cy="60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300" dirty="0">
                <a:latin typeface="Century Schoolbook" pitchFamily="18" charset="0"/>
              </a:rPr>
              <a:t>К</a:t>
            </a:r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  <p:bldP spid="17" grpId="0"/>
      <p:bldP spid="19" grpId="0" animBg="1"/>
      <p:bldP spid="1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 lIns="82945" tIns="41473" rIns="82945" bIns="41473"/>
          <a:lstStyle/>
          <a:p>
            <a:pPr>
              <a:defRPr/>
            </a:pPr>
            <a:fld id="{E5A3B0B2-296F-4E12-8FAC-58A97DCB405F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2267744" y="692696"/>
            <a:ext cx="5119200" cy="4990124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pPr>
              <a:buFont typeface="Times New Roman" pitchFamily="16" charset="0"/>
              <a:buNone/>
              <a:defRPr/>
            </a:pPr>
            <a:endParaRPr lang="ru-RU" b="0"/>
          </a:p>
        </p:txBody>
      </p:sp>
      <p:sp>
        <p:nvSpPr>
          <p:cNvPr id="70662" name="Text Box 10"/>
          <p:cNvSpPr txBox="1">
            <a:spLocks noChangeArrowheads="1"/>
          </p:cNvSpPr>
          <p:nvPr/>
        </p:nvSpPr>
        <p:spPr bwMode="auto">
          <a:xfrm>
            <a:off x="7093441" y="3140970"/>
            <a:ext cx="1006560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endParaRPr lang="ru-RU" b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0640" y="5649714"/>
            <a:ext cx="8006400" cy="42231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endParaRPr lang="ru-RU" sz="2200" dirty="0">
              <a:latin typeface="Century Schoolbook" pitchFamily="18" charset="0"/>
            </a:endParaRPr>
          </a:p>
        </p:txBody>
      </p:sp>
      <p:sp>
        <p:nvSpPr>
          <p:cNvPr id="70667" name="Номер слайда 20"/>
          <p:cNvSpPr txBox="1">
            <a:spLocks noGrp="1"/>
          </p:cNvSpPr>
          <p:nvPr/>
        </p:nvSpPr>
        <p:spPr bwMode="auto">
          <a:xfrm>
            <a:off x="2411760" y="6387070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</a:pPr>
            <a:fld id="{83076291-913B-41B2-8763-A56D328B51FB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lnSpc>
                  <a:spcPct val="95000"/>
                </a:lnSpc>
                <a:tabLst>
                  <a:tab pos="656650" algn="l"/>
                  <a:tab pos="1313299" algn="l"/>
                  <a:tab pos="1969949" algn="l"/>
                </a:tabLst>
              </a:pPr>
              <a:t>14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2808000" y="3233140"/>
            <a:ext cx="129600" cy="129614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ru-RU" b="0" dirty="0">
              <a:solidFill>
                <a:srgbClr val="C0000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874240" y="3493807"/>
            <a:ext cx="432000" cy="923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dirty="0">
                <a:solidFill>
                  <a:srgbClr val="C00000"/>
                </a:solidFill>
                <a:latin typeface="Century Schoolbook" pitchFamily="18" charset="0"/>
              </a:rPr>
              <a:t>О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195841" y="685512"/>
            <a:ext cx="5401440" cy="5400567"/>
          </a:xfrm>
          <a:prstGeom prst="ellipse">
            <a:avLst/>
          </a:prstGeom>
          <a:noFill/>
          <a:ln w="76200">
            <a:solidFill>
              <a:srgbClr val="002060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ru-RU" b="0" dirty="0">
              <a:solidFill>
                <a:srgbClr val="0070C0"/>
              </a:solidFill>
            </a:endParaRP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7093441" y="3140970"/>
            <a:ext cx="1006560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endParaRPr lang="ru-RU" b="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803201" y="188660"/>
            <a:ext cx="3045600" cy="1545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2200" dirty="0">
                <a:solidFill>
                  <a:srgbClr val="0070C0"/>
                </a:solidFill>
                <a:latin typeface="Century Schoolbook" pitchFamily="18" charset="0"/>
              </a:rPr>
              <a:t>1.</a:t>
            </a:r>
            <a:r>
              <a:rPr lang="ru-RU" sz="2900" dirty="0">
                <a:latin typeface="Century Schoolbook" pitchFamily="18" charset="0"/>
              </a:rPr>
              <a:t>  </a:t>
            </a:r>
            <a:r>
              <a:rPr lang="ru-RU" sz="2200" dirty="0">
                <a:latin typeface="Century Schoolbook" pitchFamily="18" charset="0"/>
              </a:rPr>
              <a:t>Отметьте в тетради точку  и назовите её буквой О.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62400" y="2003251"/>
            <a:ext cx="3081600" cy="109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2200" dirty="0">
                <a:solidFill>
                  <a:srgbClr val="0070C0"/>
                </a:solidFill>
                <a:latin typeface="Century Schoolbook" pitchFamily="18" charset="0"/>
              </a:rPr>
              <a:t>2. </a:t>
            </a:r>
            <a:r>
              <a:rPr lang="ru-RU" sz="2200" dirty="0">
                <a:latin typeface="Century Schoolbook" pitchFamily="18" charset="0"/>
              </a:rPr>
              <a:t>Возьмите циркуль , раздвиньте «ножки»  циркуля на 3см.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98400" y="3817841"/>
            <a:ext cx="3045600" cy="177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2200" dirty="0">
                <a:solidFill>
                  <a:srgbClr val="0070C0"/>
                </a:solidFill>
                <a:latin typeface="Century Schoolbook" pitchFamily="18" charset="0"/>
              </a:rPr>
              <a:t>3. </a:t>
            </a:r>
            <a:r>
              <a:rPr lang="ru-RU" sz="2200" dirty="0">
                <a:latin typeface="Century Schoolbook" pitchFamily="18" charset="0"/>
              </a:rPr>
              <a:t>Поставьте иголку циркуля в точку О, а другой «ножкой» циркуля проведите замкнутую линию.</a:t>
            </a:r>
          </a:p>
        </p:txBody>
      </p:sp>
      <p:sp>
        <p:nvSpPr>
          <p:cNvPr id="8201" name="Номер слайда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945" tIns="41473" rIns="82945" bIns="41473"/>
          <a:lstStyle/>
          <a:p>
            <a:pPr>
              <a:buFont typeface="Times New Roman" pitchFamily="18" charset="0"/>
              <a:buNone/>
            </a:pPr>
            <a:fld id="{30BAF10C-3292-4274-97D3-E5CE764016C9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15</a:t>
            </a:fld>
            <a:endParaRPr lang="ru-RU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979200" y="3297947"/>
            <a:ext cx="1895040" cy="1945645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endParaRPr lang="ru-RU" dirty="0"/>
          </a:p>
        </p:txBody>
      </p:sp>
      <p:sp>
        <p:nvSpPr>
          <p:cNvPr id="4115" name="Oval 19"/>
          <p:cNvSpPr>
            <a:spLocks noChangeArrowheads="1"/>
          </p:cNvSpPr>
          <p:nvPr/>
        </p:nvSpPr>
        <p:spPr bwMode="auto">
          <a:xfrm>
            <a:off x="914401" y="5193185"/>
            <a:ext cx="129600" cy="12961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ru-RU" b="0" dirty="0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718561" y="5649714"/>
            <a:ext cx="504000" cy="60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300" dirty="0">
                <a:latin typeface="Century Schoolbook" pitchFamily="18" charset="0"/>
              </a:rPr>
              <a:t>А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979201" y="3689668"/>
            <a:ext cx="1110240" cy="59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300" dirty="0"/>
              <a:t>3 см</a:t>
            </a:r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3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/>
      <p:bldP spid="9220" grpId="0" animBg="1"/>
      <p:bldP spid="6" grpId="0"/>
      <p:bldP spid="7" grpId="0"/>
      <p:bldP spid="8" grpId="0"/>
      <p:bldP spid="18" grpId="0" animBg="1"/>
      <p:bldP spid="4115" grpId="0" animBg="1"/>
      <p:bldP spid="4113" grpId="0"/>
      <p:bldP spid="82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 lIns="82945" tIns="41473" rIns="82945" bIns="41473"/>
          <a:lstStyle/>
          <a:p>
            <a:pPr>
              <a:defRPr/>
            </a:pPr>
            <a:fld id="{974FDD0F-A5D2-4F46-B9F5-567B047FA195}" type="slidenum">
              <a:rPr lang="ru-RU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64515" name="Line 9"/>
          <p:cNvSpPr>
            <a:spLocks noChangeShapeType="1"/>
          </p:cNvSpPr>
          <p:nvPr/>
        </p:nvSpPr>
        <p:spPr bwMode="auto">
          <a:xfrm flipH="1">
            <a:off x="1720800" y="3364193"/>
            <a:ext cx="1814400" cy="187939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endParaRPr lang="ru-RU" dirty="0"/>
          </a:p>
        </p:txBody>
      </p:sp>
      <p:sp>
        <p:nvSpPr>
          <p:cNvPr id="64516" name="Oval 5"/>
          <p:cNvSpPr>
            <a:spLocks noChangeArrowheads="1"/>
          </p:cNvSpPr>
          <p:nvPr/>
        </p:nvSpPr>
        <p:spPr bwMode="auto">
          <a:xfrm>
            <a:off x="3470400" y="3299387"/>
            <a:ext cx="129600" cy="12961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ru-RU" b="0" dirty="0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878401" y="901535"/>
            <a:ext cx="5119200" cy="4990124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pPr>
              <a:buFont typeface="Times New Roman" pitchFamily="16" charset="0"/>
              <a:buNone/>
              <a:defRPr/>
            </a:pPr>
            <a:endParaRPr lang="ru-RU" b="0" dirty="0"/>
          </a:p>
        </p:txBody>
      </p:sp>
      <p:sp>
        <p:nvSpPr>
          <p:cNvPr id="64518" name="Text Box 10"/>
          <p:cNvSpPr txBox="1">
            <a:spLocks noChangeArrowheads="1"/>
          </p:cNvSpPr>
          <p:nvPr/>
        </p:nvSpPr>
        <p:spPr bwMode="auto">
          <a:xfrm>
            <a:off x="7093441" y="3140970"/>
            <a:ext cx="1006560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endParaRPr lang="ru-RU" b="0" dirty="0"/>
          </a:p>
        </p:txBody>
      </p:sp>
      <p:sp>
        <p:nvSpPr>
          <p:cNvPr id="64520" name="Oval 12"/>
          <p:cNvSpPr>
            <a:spLocks noChangeArrowheads="1"/>
          </p:cNvSpPr>
          <p:nvPr/>
        </p:nvSpPr>
        <p:spPr bwMode="auto">
          <a:xfrm>
            <a:off x="2498400" y="966342"/>
            <a:ext cx="142560" cy="142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ru-RU" b="0" dirty="0"/>
          </a:p>
        </p:txBody>
      </p:sp>
      <p:sp>
        <p:nvSpPr>
          <p:cNvPr id="64521" name="Text Box 17"/>
          <p:cNvSpPr txBox="1">
            <a:spLocks noChangeArrowheads="1"/>
          </p:cNvSpPr>
          <p:nvPr/>
        </p:nvSpPr>
        <p:spPr bwMode="auto">
          <a:xfrm>
            <a:off x="1072801" y="5243592"/>
            <a:ext cx="504000" cy="60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300" dirty="0">
                <a:latin typeface="Century Schoolbook" pitchFamily="18" charset="0"/>
              </a:rPr>
              <a:t>А</a:t>
            </a:r>
          </a:p>
        </p:txBody>
      </p:sp>
      <p:sp>
        <p:nvSpPr>
          <p:cNvPr id="64522" name="Oval 19"/>
          <p:cNvSpPr>
            <a:spLocks noChangeArrowheads="1"/>
          </p:cNvSpPr>
          <p:nvPr/>
        </p:nvSpPr>
        <p:spPr bwMode="auto">
          <a:xfrm>
            <a:off x="1656000" y="5178784"/>
            <a:ext cx="129600" cy="12961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ru-RU" b="0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608800" y="383081"/>
            <a:ext cx="3535200" cy="109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2200" dirty="0">
                <a:latin typeface="Century Schoolbook" pitchFamily="18" charset="0"/>
              </a:rPr>
              <a:t>Продлите отрезок АО до пересечения с окружностью.</a:t>
            </a:r>
          </a:p>
        </p:txBody>
      </p:sp>
      <p:sp>
        <p:nvSpPr>
          <p:cNvPr id="64524" name="Text Box 6"/>
          <p:cNvSpPr txBox="1">
            <a:spLocks noChangeArrowheads="1"/>
          </p:cNvSpPr>
          <p:nvPr/>
        </p:nvSpPr>
        <p:spPr bwMode="auto">
          <a:xfrm>
            <a:off x="3729600" y="2975353"/>
            <a:ext cx="432000" cy="60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300" dirty="0">
                <a:latin typeface="Century Schoolbook" pitchFamily="18" charset="0"/>
              </a:rPr>
              <a:t>О</a:t>
            </a: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>
            <a:off x="3461761" y="1535201"/>
            <a:ext cx="1697760" cy="187939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endParaRPr lang="ru-RU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932800" y="1614410"/>
            <a:ext cx="2980800" cy="109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2200" dirty="0">
                <a:latin typeface="Century Schoolbook" pitchFamily="18" charset="0"/>
              </a:rPr>
              <a:t>Обозначьте точку пересечения  буквой К.</a:t>
            </a:r>
          </a:p>
        </p:txBody>
      </p: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5094721" y="1468955"/>
            <a:ext cx="142560" cy="142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ru-RU" b="0" dirty="0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4703040" y="685513"/>
            <a:ext cx="504000" cy="60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300" dirty="0">
                <a:latin typeface="Century Schoolbook" pitchFamily="18" charset="0"/>
              </a:rPr>
              <a:t>К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997601" y="2780932"/>
            <a:ext cx="3405600" cy="109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2200" dirty="0">
                <a:latin typeface="Century Schoolbook" pitchFamily="18" charset="0"/>
              </a:rPr>
              <a:t>Отрезок  АК – называется </a:t>
            </a:r>
            <a:r>
              <a:rPr lang="ru-RU" sz="2200" dirty="0">
                <a:solidFill>
                  <a:srgbClr val="FF0000"/>
                </a:solidFill>
                <a:latin typeface="Century Schoolbook" pitchFamily="18" charset="0"/>
              </a:rPr>
              <a:t>диаметром </a:t>
            </a:r>
            <a:r>
              <a:rPr lang="ru-RU" sz="2200" dirty="0">
                <a:latin typeface="Century Schoolbook" pitchFamily="18" charset="0"/>
              </a:rPr>
              <a:t>окружности.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65600" y="5697239"/>
            <a:ext cx="8294400" cy="109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2200" dirty="0">
                <a:solidFill>
                  <a:srgbClr val="0070C0"/>
                </a:solidFill>
                <a:latin typeface="Century Schoolbook" pitchFamily="18" charset="0"/>
              </a:rPr>
              <a:t>Определение:</a:t>
            </a:r>
          </a:p>
          <a:p>
            <a:r>
              <a:rPr lang="ru-RU" sz="2200" dirty="0">
                <a:solidFill>
                  <a:srgbClr val="7030A0"/>
                </a:solidFill>
                <a:latin typeface="Century Schoolbook" pitchFamily="18" charset="0"/>
              </a:rPr>
              <a:t>Диаметр</a:t>
            </a:r>
            <a:r>
              <a:rPr lang="ru-RU" sz="2200" dirty="0">
                <a:latin typeface="Century Schoolbook" pitchFamily="18" charset="0"/>
              </a:rPr>
              <a:t> – это отрезок, соединяющий две точки на окружности и проходящий через её центр.</a:t>
            </a:r>
          </a:p>
        </p:txBody>
      </p:sp>
      <p:sp>
        <p:nvSpPr>
          <p:cNvPr id="64532" name="Номер слайда 21"/>
          <p:cNvSpPr txBox="1">
            <a:spLocks noGrp="1"/>
          </p:cNvSpPr>
          <p:nvPr/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</a:pPr>
            <a:fld id="{C04BC876-D25A-46E6-B229-D7D54F40FB03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lnSpc>
                  <a:spcPct val="95000"/>
                </a:lnSpc>
                <a:tabLst>
                  <a:tab pos="656650" algn="l"/>
                  <a:tab pos="1313299" algn="l"/>
                  <a:tab pos="1969949" algn="l"/>
                </a:tabLst>
              </a:pPr>
              <a:t>16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  <p:bldP spid="19" grpId="0" animBg="1"/>
      <p:bldP spid="20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323850" y="404813"/>
            <a:ext cx="1150938" cy="1081087"/>
          </a:xfrm>
          <a:prstGeom prst="ellipse">
            <a:avLst/>
          </a:prstGeom>
          <a:gradFill rotWithShape="1">
            <a:gsLst>
              <a:gs pos="0">
                <a:srgbClr val="EB1D5D"/>
              </a:gs>
              <a:gs pos="100000">
                <a:srgbClr val="EB1D5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308850" y="5229225"/>
            <a:ext cx="1008063" cy="1008063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5364" name="Picture 4" descr="18m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412875"/>
            <a:ext cx="20161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7019925" y="333375"/>
            <a:ext cx="1584325" cy="12239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AD298A"/>
              </a:gs>
              <a:gs pos="100000">
                <a:srgbClr val="AD298A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323850" y="4797425"/>
            <a:ext cx="1438275" cy="1584325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1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031E-6 L 0.74827 -0.0053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532 L 0.00018 0.6713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613 L -0.7165 -0.0365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3.00648E-6 L -0.00799 -0.6556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5" grpId="0" animBg="1"/>
      <p:bldP spid="153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482600" y="2767013"/>
            <a:ext cx="1008063" cy="93662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1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path" presetSubtype="0" repeatCount="5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1 0.01896 C -0.01961 -0.12902 0.07639 -0.25156 0.19271 -0.25156 C 0.33004 -0.25156 0.37969 -0.11561 0.40018 -0.03445 L 0.42171 0.07283 C 0.44306 0.15376 0.49619 0.28763 0.65087 0.28763 C 0.75 0.28763 0.86198 0.16671 0.86198 0.01896 C 0.86198 -0.12902 0.75 -0.25156 0.65087 -0.25156 C 0.49619 -0.25156 0.44306 -0.11561 0.42171 -0.03445 L 0.40018 0.07283 C 0.37969 0.15376 0.33004 0.28763 0.19271 0.28763 C 0.07639 0.28763 -0.01961 0.16671 -0.01961 0.01896 Z " pathEditMode="relative" rAng="16200000" ptsTypes="ffFffffFfff">
                                      <p:cBhvr>
                                        <p:cTn id="10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423863" y="2947988"/>
            <a:ext cx="1008062" cy="936625"/>
          </a:xfrm>
          <a:prstGeom prst="ellipse">
            <a:avLst/>
          </a:prstGeom>
          <a:solidFill>
            <a:srgbClr val="E03C8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7171" name="Picture 3" descr="26m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4292600"/>
            <a:ext cx="18732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path" presetSubtype="0" repeatCount="5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25 0.00833 C -0.0276 -0.1452 0.06841 -0.2726 0.18473 -0.2726 C 0.32205 -0.2726 0.37171 -0.13133 0.39219 -0.04717 L 0.41372 0.06428 C 0.43507 0.14821 0.4882 0.28786 0.64289 0.28786 C 0.74202 0.28786 0.854 0.16208 0.854 0.00833 C 0.85365 -0.1452 0.74202 -0.2726 0.64289 -0.2726 C 0.4882 -0.2726 0.43507 -0.13133 0.41372 -0.04717 L 0.39219 0.06428 C 0.37171 0.14844 0.32205 0.28786 0.18473 0.28786 C 0.06841 0.28786 -0.0276 0.16208 -0.02725 0.00833 Z " pathEditMode="relative" rAng="16200000" ptsTypes="ffFffffFfff">
                                      <p:cBhvr>
                                        <p:cTn id="10" dur="3000" spd="-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6481" y="489652"/>
            <a:ext cx="8226720" cy="114348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/>
                </a:solidFill>
              </a:rPr>
              <a:t>Лист самооценки</a:t>
            </a:r>
            <a:r>
              <a:rPr lang="en-US" sz="3600" b="1" dirty="0" smtClean="0">
                <a:solidFill>
                  <a:schemeClr val="accent2"/>
                </a:solidFill>
              </a:rPr>
              <a:t/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ru-RU" sz="3600" dirty="0" smtClean="0">
                <a:solidFill>
                  <a:schemeClr val="accent2"/>
                </a:solidFill>
              </a:rPr>
              <a:t>Мы учились на уроках математики: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95840" y="1664815"/>
            <a:ext cx="6204960" cy="4982923"/>
          </a:xfrm>
        </p:spPr>
        <p:txBody>
          <a:bodyPr/>
          <a:lstStyle/>
          <a:p>
            <a:r>
              <a:rPr lang="ru-RU" dirty="0" smtClean="0"/>
              <a:t>складывать и вычитать трехзначные числа</a:t>
            </a:r>
          </a:p>
          <a:p>
            <a:r>
              <a:rPr lang="ru-RU" dirty="0" smtClean="0"/>
              <a:t>отличать круг от окружности</a:t>
            </a:r>
          </a:p>
          <a:p>
            <a:r>
              <a:rPr lang="ru-RU" dirty="0" smtClean="0"/>
              <a:t>находить радиусы и диаметры  окружности</a:t>
            </a:r>
          </a:p>
          <a:p>
            <a:r>
              <a:rPr lang="ru-RU" dirty="0" smtClean="0"/>
              <a:t>обозначать центр окружности</a:t>
            </a:r>
          </a:p>
          <a:p>
            <a:r>
              <a:rPr lang="ru-RU" dirty="0" smtClean="0"/>
              <a:t>чертить окружность с помощью циркуля заданным радиусом</a:t>
            </a:r>
          </a:p>
          <a:p>
            <a:r>
              <a:rPr lang="ru-RU" dirty="0" smtClean="0"/>
              <a:t>решать задачи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E3A7D67-2F95-4634-A6E9-70D3D912EDF4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6400801" y="2056536"/>
            <a:ext cx="2416320" cy="1155001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eaLnBrk="0">
              <a:spcAft>
                <a:spcPts val="1293"/>
              </a:spcAft>
            </a:pPr>
            <a:endParaRPr lang="en-US" sz="2900" dirty="0">
              <a:solidFill>
                <a:srgbClr val="000000"/>
              </a:solidFill>
            </a:endParaRPr>
          </a:p>
          <a:p>
            <a:pPr algn="ctr" eaLnBrk="0">
              <a:spcAft>
                <a:spcPts val="1293"/>
              </a:spcAft>
            </a:pPr>
            <a:r>
              <a:rPr lang="ru-RU" sz="2900" dirty="0">
                <a:solidFill>
                  <a:srgbClr val="000000"/>
                </a:solidFill>
              </a:rPr>
              <a:t>Я уже умею</a:t>
            </a:r>
          </a:p>
          <a:p>
            <a:pPr algn="ctr"/>
            <a:endParaRPr lang="ru-RU" sz="2900" dirty="0"/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6400801" y="3689668"/>
            <a:ext cx="2416320" cy="1155001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eaLnBrk="0">
              <a:spcAft>
                <a:spcPts val="1293"/>
              </a:spcAft>
            </a:pPr>
            <a:endParaRPr lang="en-US" sz="2900" dirty="0">
              <a:solidFill>
                <a:srgbClr val="000000"/>
              </a:solidFill>
            </a:endParaRPr>
          </a:p>
          <a:p>
            <a:pPr algn="ctr" eaLnBrk="0">
              <a:spcAft>
                <a:spcPts val="1293"/>
              </a:spcAft>
            </a:pPr>
            <a:r>
              <a:rPr lang="ru-RU" sz="2900" dirty="0">
                <a:solidFill>
                  <a:srgbClr val="000000"/>
                </a:solidFill>
              </a:rPr>
              <a:t>Я еще </a:t>
            </a:r>
          </a:p>
          <a:p>
            <a:pPr algn="ctr" eaLnBrk="0">
              <a:spcAft>
                <a:spcPts val="1293"/>
              </a:spcAft>
            </a:pPr>
            <a:r>
              <a:rPr lang="ru-RU" sz="2900" dirty="0">
                <a:solidFill>
                  <a:srgbClr val="000000"/>
                </a:solidFill>
              </a:rPr>
              <a:t>не умею</a:t>
            </a:r>
          </a:p>
          <a:p>
            <a:pPr algn="ctr"/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ubPieSlice"/>
          <p:cNvSpPr>
            <a:spLocks noEditPoints="1" noChangeArrowheads="1"/>
          </p:cNvSpPr>
          <p:nvPr/>
        </p:nvSpPr>
        <p:spPr bwMode="auto">
          <a:xfrm>
            <a:off x="1547813" y="404813"/>
            <a:ext cx="6911975" cy="6192837"/>
          </a:xfrm>
          <a:custGeom>
            <a:avLst/>
            <a:gdLst>
              <a:gd name="G0" fmla="+- 0 0 0"/>
              <a:gd name="G1" fmla="sin 10800 -25482"/>
              <a:gd name="G2" fmla="cos 10800 -25482"/>
              <a:gd name="G3" fmla="sin 10800 0"/>
              <a:gd name="G4" fmla="cos 10800 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21599 w 21600"/>
              <a:gd name="T1" fmla="*/ 10726 h 21600"/>
              <a:gd name="T2" fmla="*/ 10800 w 21600"/>
              <a:gd name="T3" fmla="*/ 10800 h 21600"/>
              <a:gd name="T4" fmla="*/ 21600 w 21600"/>
              <a:gd name="T5" fmla="*/ 108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21599" y="10725"/>
                </a:moveTo>
                <a:cubicBezTo>
                  <a:pt x="21559" y="4790"/>
                  <a:pt x="1673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800" y="10800"/>
                </a:lnTo>
                <a:close/>
              </a:path>
            </a:pathLst>
          </a:custGeom>
          <a:gradFill rotWithShape="1">
            <a:gsLst>
              <a:gs pos="0">
                <a:srgbClr val="00CC00"/>
              </a:gs>
              <a:gs pos="100000">
                <a:srgbClr val="00CC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4632325" y="3248025"/>
            <a:ext cx="720725" cy="6477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221" name="Picture 5" descr="li10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3429000"/>
            <a:ext cx="6734175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path" presetSubtype="0" repeatCount="5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267 -0.03191 C 0.346 -0.28931 0.17222 -0.48335 -0.02691 -0.45953 C -0.21771 -0.43871 -0.37639 -0.23473 -0.36042 0.01688 C -0.34809 0.25 -0.20104 0.43872 -0.02257 0.41952 C 0.14097 0.40079 0.27968 0.22711 0.2684 0.00971 C 0.25729 -0.18802 0.13298 -0.3506 -0.01927 -0.33603 C -0.15868 -0.31984 -0.275 -0.17599 -0.26424 0.00717 C -0.25608 0.17137 -0.15538 0.30921 -0.0316 0.29232 C 0.08246 0.28099 0.17934 0.17045 0.17274 0.02105 C 0.16389 -0.10985 0.08628 -0.22317 -0.01198 -0.21022 C -0.09757 -0.20282 -0.17587 -0.11702 -0.16962 -0.003 C -0.16459 0.09228 -0.10973 0.17507 -0.03785 0.16929 C 0.02135 0.16397 0.07916 0.10939 0.07343 0.0333 C 0.07205 -0.02937 0.03854 -0.09066 -0.00417 -0.0895 C -0.03941 -0.08256 -0.0724 -0.06036 -0.07448 -0.01572 C -0.07379 0.01342 -0.06372 0.0377 -0.04601 0.0444 C -0.03525 0.04764 -0.03125 0.04464 -0.02223 0.04117 " pathEditMode="relative" rAng="-503041" ptsTypes="fffffffffffffffff">
                                      <p:cBhvr>
                                        <p:cTn id="11" dur="5000" spd="-100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1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3059113" y="4221163"/>
            <a:ext cx="2520950" cy="2160587"/>
          </a:xfrm>
          <a:prstGeom prst="ellipse">
            <a:avLst/>
          </a:prstGeom>
          <a:gradFill rotWithShape="1">
            <a:gsLst>
              <a:gs pos="0">
                <a:srgbClr val="00CC00"/>
              </a:gs>
              <a:gs pos="100000">
                <a:srgbClr val="00CC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8419 L -0.00382 -0.616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60823 L -0.00382 0.08418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4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3779838" y="2708275"/>
            <a:ext cx="1655762" cy="1512888"/>
          </a:xfrm>
          <a:prstGeom prst="ellipse">
            <a:avLst/>
          </a:prstGeom>
          <a:gradFill rotWithShape="1">
            <a:gsLst>
              <a:gs pos="0">
                <a:srgbClr val="E03C82"/>
              </a:gs>
              <a:gs pos="100000">
                <a:srgbClr val="E03C8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"/>
          <p:cNvSpPr>
            <a:spLocks noChangeArrowheads="1"/>
          </p:cNvSpPr>
          <p:nvPr/>
        </p:nvSpPr>
        <p:spPr bwMode="auto">
          <a:xfrm>
            <a:off x="7518400" y="5534025"/>
            <a:ext cx="1203325" cy="1022350"/>
          </a:xfrm>
          <a:prstGeom prst="ellipse">
            <a:avLst/>
          </a:prstGeom>
          <a:solidFill>
            <a:srgbClr val="E03C82">
              <a:alpha val="73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 flipV="1">
            <a:off x="296863" y="6264275"/>
            <a:ext cx="8596312" cy="9048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296863" y="5543550"/>
            <a:ext cx="855027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296863" y="4824413"/>
            <a:ext cx="8550275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250825" y="4103688"/>
            <a:ext cx="8642350" cy="460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296863" y="3384550"/>
            <a:ext cx="8596312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296863" y="2663825"/>
            <a:ext cx="8596312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V="1">
            <a:off x="250825" y="1943100"/>
            <a:ext cx="8686800" cy="4603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V="1">
            <a:off x="296863" y="1223963"/>
            <a:ext cx="8596312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V="1">
            <a:off x="341313" y="549275"/>
            <a:ext cx="8505825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904875" y="0"/>
            <a:ext cx="8890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168592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240665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312896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384968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5233988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601503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673735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745807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8120063" y="0"/>
            <a:ext cx="119062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890111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60325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>
            <a:off x="303213" y="5894388"/>
            <a:ext cx="85979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>
            <a:off x="132556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>
            <a:off x="709771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21" name="Line 29"/>
          <p:cNvSpPr>
            <a:spLocks noChangeShapeType="1"/>
          </p:cNvSpPr>
          <p:nvPr/>
        </p:nvSpPr>
        <p:spPr bwMode="auto">
          <a:xfrm>
            <a:off x="204628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>
            <a:off x="27686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 flipH="1">
            <a:off x="3429000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>
            <a:off x="415131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25" name="Line 33"/>
          <p:cNvSpPr>
            <a:spLocks noChangeShapeType="1"/>
          </p:cNvSpPr>
          <p:nvPr/>
        </p:nvSpPr>
        <p:spPr bwMode="auto">
          <a:xfrm>
            <a:off x="487203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26" name="Line 34"/>
          <p:cNvSpPr>
            <a:spLocks noChangeShapeType="1"/>
          </p:cNvSpPr>
          <p:nvPr/>
        </p:nvSpPr>
        <p:spPr bwMode="auto">
          <a:xfrm flipV="1">
            <a:off x="242888" y="5232400"/>
            <a:ext cx="8597900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27" name="Line 35"/>
          <p:cNvSpPr>
            <a:spLocks noChangeShapeType="1"/>
          </p:cNvSpPr>
          <p:nvPr/>
        </p:nvSpPr>
        <p:spPr bwMode="auto">
          <a:xfrm>
            <a:off x="242888" y="4451350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28" name="Line 36"/>
          <p:cNvSpPr>
            <a:spLocks noChangeShapeType="1"/>
          </p:cNvSpPr>
          <p:nvPr/>
        </p:nvSpPr>
        <p:spPr bwMode="auto">
          <a:xfrm>
            <a:off x="250825" y="3716338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29" name="Line 37"/>
          <p:cNvSpPr>
            <a:spLocks noChangeShapeType="1"/>
          </p:cNvSpPr>
          <p:nvPr/>
        </p:nvSpPr>
        <p:spPr bwMode="auto">
          <a:xfrm>
            <a:off x="242888" y="3008313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30" name="Line 38"/>
          <p:cNvSpPr>
            <a:spLocks noChangeShapeType="1"/>
          </p:cNvSpPr>
          <p:nvPr/>
        </p:nvSpPr>
        <p:spPr bwMode="auto">
          <a:xfrm flipV="1">
            <a:off x="250825" y="2276475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31" name="Line 39"/>
          <p:cNvSpPr>
            <a:spLocks noChangeShapeType="1"/>
          </p:cNvSpPr>
          <p:nvPr/>
        </p:nvSpPr>
        <p:spPr bwMode="auto">
          <a:xfrm flipV="1">
            <a:off x="250825" y="1557338"/>
            <a:ext cx="8742363" cy="714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32" name="Line 40"/>
          <p:cNvSpPr>
            <a:spLocks noChangeShapeType="1"/>
          </p:cNvSpPr>
          <p:nvPr/>
        </p:nvSpPr>
        <p:spPr bwMode="auto">
          <a:xfrm flipV="1">
            <a:off x="303213" y="842963"/>
            <a:ext cx="8597900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33" name="Line 41"/>
          <p:cNvSpPr>
            <a:spLocks noChangeShapeType="1"/>
          </p:cNvSpPr>
          <p:nvPr/>
        </p:nvSpPr>
        <p:spPr bwMode="auto">
          <a:xfrm flipV="1">
            <a:off x="242888" y="242888"/>
            <a:ext cx="8658225" cy="587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34" name="Line 42"/>
          <p:cNvSpPr>
            <a:spLocks noChangeShapeType="1"/>
          </p:cNvSpPr>
          <p:nvPr/>
        </p:nvSpPr>
        <p:spPr bwMode="auto">
          <a:xfrm>
            <a:off x="565467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35" name="Line 43"/>
          <p:cNvSpPr>
            <a:spLocks noChangeShapeType="1"/>
          </p:cNvSpPr>
          <p:nvPr/>
        </p:nvSpPr>
        <p:spPr bwMode="auto">
          <a:xfrm>
            <a:off x="6375400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36" name="Line 44"/>
          <p:cNvSpPr>
            <a:spLocks noChangeShapeType="1"/>
          </p:cNvSpPr>
          <p:nvPr/>
        </p:nvSpPr>
        <p:spPr bwMode="auto">
          <a:xfrm>
            <a:off x="7758113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37" name="Line 45"/>
          <p:cNvSpPr>
            <a:spLocks noChangeShapeType="1"/>
          </p:cNvSpPr>
          <p:nvPr/>
        </p:nvSpPr>
        <p:spPr bwMode="auto">
          <a:xfrm>
            <a:off x="8540750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10916E-6 L -0.78264 -0.7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" y="-3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-0.784 L -0.78264 0.048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0.0481 L 0.06563 -0.8015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4" y="-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81 -0.80157 L 0.03281 -0.0131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0.0481 L -0.0592 0.03931 " pathEditMode="relative" rAng="0" ptsTypes="AA">
                                      <p:cBhvr>
                                        <p:cTn id="22" dur="2000" spd="-100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0.0481 L 0.03281 -0.8015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" y="-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63 -0.80157 L -0.77604 -0.8103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4" grpId="1" animBg="1"/>
      <p:bldP spid="33794" grpId="2" animBg="1"/>
      <p:bldP spid="33794" grpId="3" animBg="1"/>
      <p:bldP spid="33794" grpId="4" animBg="1"/>
      <p:bldP spid="33794" grpId="5" animBg="1"/>
      <p:bldP spid="33794" grpId="6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66900" y="963613"/>
            <a:ext cx="4967288" cy="4967287"/>
            <a:chOff x="1066" y="482"/>
            <a:chExt cx="3129" cy="3129"/>
          </a:xfrm>
        </p:grpSpPr>
        <p:sp>
          <p:nvSpPr>
            <p:cNvPr id="21507" name="Oval 3"/>
            <p:cNvSpPr>
              <a:spLocks noChangeArrowheads="1"/>
            </p:cNvSpPr>
            <p:nvPr/>
          </p:nvSpPr>
          <p:spPr bwMode="auto">
            <a:xfrm rot="-5400000">
              <a:off x="3129" y="1322"/>
              <a:ext cx="635" cy="1496"/>
            </a:xfrm>
            <a:prstGeom prst="ellipse">
              <a:avLst/>
            </a:prstGeom>
            <a:gradFill rotWithShape="1">
              <a:gsLst>
                <a:gs pos="0">
                  <a:srgbClr val="66FF33">
                    <a:gamma/>
                    <a:tint val="0"/>
                    <a:invGamma/>
                  </a:srgbClr>
                </a:gs>
                <a:gs pos="100000">
                  <a:srgbClr val="66FF33"/>
                </a:gs>
              </a:gsLst>
              <a:lin ang="5400000" scaled="1"/>
            </a:gradFill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08" name="Oval 4"/>
            <p:cNvSpPr>
              <a:spLocks noChangeArrowheads="1"/>
            </p:cNvSpPr>
            <p:nvPr/>
          </p:nvSpPr>
          <p:spPr bwMode="auto">
            <a:xfrm rot="-5400000">
              <a:off x="1496" y="1322"/>
              <a:ext cx="635" cy="1496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66FF33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09" name="Oval 5"/>
            <p:cNvSpPr>
              <a:spLocks noChangeArrowheads="1"/>
            </p:cNvSpPr>
            <p:nvPr/>
          </p:nvSpPr>
          <p:spPr bwMode="auto">
            <a:xfrm>
              <a:off x="2336" y="2115"/>
              <a:ext cx="635" cy="1496"/>
            </a:xfrm>
            <a:prstGeom prst="ellipse">
              <a:avLst/>
            </a:prstGeom>
            <a:gradFill rotWithShape="1">
              <a:gsLst>
                <a:gs pos="0">
                  <a:srgbClr val="4BFB53">
                    <a:gamma/>
                    <a:tint val="0"/>
                    <a:invGamma/>
                  </a:srgbClr>
                </a:gs>
                <a:gs pos="100000">
                  <a:srgbClr val="4BFB53"/>
                </a:gs>
              </a:gsLst>
              <a:lin ang="5400000" scaled="1"/>
            </a:gradFill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0" name="Oval 6"/>
            <p:cNvSpPr>
              <a:spLocks noChangeArrowheads="1"/>
            </p:cNvSpPr>
            <p:nvPr/>
          </p:nvSpPr>
          <p:spPr bwMode="auto">
            <a:xfrm>
              <a:off x="2336" y="482"/>
              <a:ext cx="635" cy="1496"/>
            </a:xfrm>
            <a:prstGeom prst="ellipse">
              <a:avLst/>
            </a:prstGeom>
            <a:gradFill rotWithShape="1">
              <a:gsLst>
                <a:gs pos="0">
                  <a:srgbClr val="4BFB53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2381" y="1797"/>
              <a:ext cx="545" cy="54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4283075" y="836613"/>
            <a:ext cx="287338" cy="287337"/>
          </a:xfrm>
          <a:prstGeom prst="ellipse">
            <a:avLst/>
          </a:prstGeom>
          <a:solidFill>
            <a:srgbClr val="FFFF00"/>
          </a:solidFill>
          <a:ln w="57150" cap="rnd">
            <a:solidFill>
              <a:srgbClr val="CCFF99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5.18519E-6 C 0.00416 -0.00092 0.01232 -0.00208 0.01666 0.00186 C 0.021 0.00579 0.02135 0.01297 0.02638 0.02408 C 0.03142 0.03519 0.04235 0.05001 0.04722 0.06853 C 0.05208 0.08704 0.05416 0.11089 0.05555 0.13519 C 0.05694 0.1595 0.05711 0.19144 0.05555 0.21482 C 0.05399 0.23797 0.05017 0.25834 0.04583 0.27593 C 0.04149 0.29353 0.0276 0.31413 0.02916 0.32038 C 0.03072 0.3264 0.04322 0.31644 0.05555 0.31297 C 0.06788 0.30927 0.08541 0.30255 0.10277 0.29978 C 0.12013 0.29746 0.14235 0.29723 0.15972 0.29792 C 0.17708 0.29908 0.19322 0.30093 0.20694 0.30533 C 0.22065 0.31019 0.23107 0.31853 0.24166 0.32593 C 0.25225 0.33334 0.26683 0.33982 0.27083 0.34978 C 0.27482 0.35973 0.271 0.37408 0.26527 0.38519 C 0.25954 0.3963 0.24722 0.40857 0.2361 0.41667 C 0.22499 0.42478 0.21406 0.42871 0.1986 0.43334 C 0.18315 0.43797 0.16024 0.44422 0.14305 0.44445 C 0.12586 0.44468 0.11128 0.43866 0.09583 0.43519 C 0.08038 0.43172 0.05954 0.42686 0.04999 0.42408 C 0.04044 0.4213 0.03906 0.41459 0.03888 0.41853 C 0.03871 0.42246 0.04531 0.43218 0.0486 0.44816 C 0.0519 0.46413 0.05711 0.49561 0.05833 0.51482 C 0.05954 0.53404 0.05572 0.54723 0.05555 0.56274 C 0.05538 0.57825 0.05885 0.58913 0.05694 0.60741 C 0.05503 0.62547 0.04999 0.65487 0.04444 0.672 C 0.03888 0.68959 0.02933 0.70232 0.0236 0.71112 C 0.01788 0.71968 0.01614 0.72292 0.00972 0.72408 C 0.00329 0.72501 -0.00747 0.72501 -0.01528 0.71829 C -0.0231 0.71181 -0.03126 0.70024 -0.03751 0.68311 C -0.04376 0.66644 -0.04983 0.63612 -0.05278 0.61644 C -0.05574 0.597 -0.05539 0.58195 -0.05556 0.56482 C -0.05574 0.54723 -0.05608 0.53033 -0.05417 0.51274 C -0.05226 0.49561 -0.04844 0.47663 -0.04445 0.46112 C -0.04046 0.44561 -0.03247 0.42894 -0.03056 0.42038 C -0.02865 0.41181 -0.03108 0.4095 -0.03334 0.40927 C -0.0356 0.40904 -0.03403 0.41297 -0.04445 0.41853 C -0.05487 0.42408 -0.07726 0.43866 -0.09584 0.4426 C -0.11442 0.44654 -0.13942 0.44353 -0.15556 0.4426 C -0.17171 0.44167 -0.17969 0.44052 -0.19306 0.43704 C -0.20643 0.43357 -0.22553 0.42802 -0.23612 0.42223 C -0.24671 0.41644 -0.25087 0.40927 -0.25695 0.40186 C -0.26303 0.39445 -0.27101 0.3882 -0.27223 0.37779 C -0.27344 0.36737 -0.27153 0.34931 -0.2639 0.33866 C -0.25626 0.32825 -0.2389 0.32084 -0.2264 0.31482 C -0.2139 0.30857 -0.20018 0.30441 -0.1889 0.30163 C -0.17761 0.29931 -0.17084 0.30001 -0.15834 0.29978 C -0.14584 0.29954 -0.12553 0.29954 -0.1139 0.29978 C -0.10226 0.30001 -0.09844 0.29908 -0.0889 0.30163 C -0.07935 0.30464 -0.06615 0.31204 -0.05695 0.31667 C -0.04775 0.32107 -0.03664 0.33218 -0.03334 0.32964 C -0.03004 0.32686 -0.03421 0.31899 -0.03751 0.30163 C -0.04081 0.28427 -0.05001 0.24538 -0.05278 0.22593 C -0.05556 0.20626 -0.05417 0.19885 -0.05417 0.18334 C -0.05417 0.16783 -0.05365 0.14885 -0.05278 0.13334 C -0.05192 0.11783 -0.05087 0.10348 -0.04862 0.09075 C -0.04636 0.07802 -0.04237 0.06691 -0.0389 0.05741 C -0.03542 0.04792 -0.03178 0.04052 -0.02778 0.03334 C -0.02379 0.02616 -0.01858 0.01922 -0.01528 0.01482 C -0.01199 0.01042 -0.01112 0.00996 -0.00834 0.00741 C -0.00556 0.00487 -0.00417 0.00093 -6.66667E-6 5.18519E-6 Z " pathEditMode="relative" ptsTypes="aaaaaaaaaaaaaaaaaaaaaaaaaaaaaaaaaaaaaaaaaaaaaaaaaaaaaaaaaaaaa">
                                      <p:cBhvr>
                                        <p:cTn id="9" dur="5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  <p:bldP spid="21512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785225" cy="57927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12900" b="1">
                <a:solidFill>
                  <a:srgbClr val="1D532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Будьте здоровы!</a:t>
            </a:r>
          </a:p>
        </p:txBody>
      </p:sp>
      <p:pic>
        <p:nvPicPr>
          <p:cNvPr id="16389" name="Picture 5" descr="26m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0300" y="4391025"/>
            <a:ext cx="1728788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554713">
            <a:off x="2987675" y="4581525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42888" y="242888"/>
            <a:ext cx="847725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>
                <a:solidFill>
                  <a:srgbClr val="1D532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Ежедневно делайте зарядку для глаз от 2 до 5 минут!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Самостоятельная работа 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79107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Ответьте на вопросы и сформулируйте выводы.</a:t>
            </a:r>
            <a:br>
              <a:rPr lang="ru-RU" sz="2800" dirty="0" smtClean="0"/>
            </a:br>
            <a:r>
              <a:rPr lang="ru-RU" sz="2800" dirty="0" smtClean="0"/>
              <a:t>1. Сколько можно провести в окружности радиусов? Вывод: бесконечное множество</a:t>
            </a:r>
            <a:br>
              <a:rPr lang="ru-RU" sz="2800" dirty="0" smtClean="0"/>
            </a:br>
            <a:r>
              <a:rPr lang="ru-RU" sz="2800" dirty="0" smtClean="0"/>
              <a:t>2. Измерь получившиеся радиусы. Вывод: все радиусы имеют одинаковую длину.</a:t>
            </a:r>
            <a:br>
              <a:rPr lang="ru-RU" sz="2800" dirty="0" smtClean="0"/>
            </a:br>
            <a:r>
              <a:rPr lang="ru-RU" sz="2800" dirty="0" smtClean="0"/>
              <a:t>3. Дочертите каждый радиус до диаметра. </a:t>
            </a:r>
            <a:br>
              <a:rPr lang="ru-RU" sz="2800" dirty="0" smtClean="0"/>
            </a:br>
            <a:r>
              <a:rPr lang="ru-RU" sz="2800" dirty="0" smtClean="0"/>
              <a:t>4. Измерьте длину всех диаметров. Чему она равна? Сделайте вывод.</a:t>
            </a:r>
            <a:br>
              <a:rPr lang="ru-RU" sz="2800" dirty="0" smtClean="0"/>
            </a:br>
            <a:r>
              <a:rPr lang="ru-RU" sz="2800" dirty="0" smtClean="0"/>
              <a:t>5. Запишите формулу в общем виде, где </a:t>
            </a:r>
            <a:r>
              <a:rPr lang="ru-RU" sz="2800" dirty="0" err="1" smtClean="0"/>
              <a:t>d</a:t>
            </a:r>
            <a:r>
              <a:rPr lang="ru-RU" sz="2800" dirty="0" smtClean="0"/>
              <a:t> – это диаметр, </a:t>
            </a:r>
            <a:r>
              <a:rPr lang="ru-RU" sz="2800" dirty="0" err="1" smtClean="0"/>
              <a:t>r</a:t>
            </a:r>
            <a:r>
              <a:rPr lang="ru-RU" sz="2800" dirty="0" smtClean="0"/>
              <a:t> – радиус.</a:t>
            </a:r>
            <a:br>
              <a:rPr lang="ru-RU" sz="2800" dirty="0" smtClean="0"/>
            </a:br>
            <a:r>
              <a:rPr lang="ru-RU" sz="2800" dirty="0" err="1" smtClean="0"/>
              <a:t>d</a:t>
            </a:r>
            <a:r>
              <a:rPr lang="ru-RU" sz="2800" dirty="0" smtClean="0"/>
              <a:t> = ? • </a:t>
            </a:r>
            <a:r>
              <a:rPr lang="ru-RU" sz="2800" dirty="0" err="1" smtClean="0"/>
              <a:t>r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1015662"/>
            <a:ext cx="4896544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dirty="0" smtClean="0"/>
              <a:t>Кейс   «круг в  пространстве »</a:t>
            </a: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 lIns="82945" tIns="41473" rIns="82945" bIns="41473"/>
          <a:lstStyle/>
          <a:p>
            <a:pPr>
              <a:buFont typeface="Times New Roman" pitchFamily="18" charset="0"/>
              <a:buNone/>
            </a:pPr>
            <a:fld id="{827C124E-DFF0-40A0-957F-14965DB85C60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28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6481" y="489652"/>
            <a:ext cx="8226720" cy="1143480"/>
          </a:xfrm>
        </p:spPr>
        <p:txBody>
          <a:bodyPr lIns="82945" tIns="41473" bIns="41473">
            <a:normAutofit fontScale="90000"/>
          </a:bodyPr>
          <a:lstStyle/>
          <a:p>
            <a:r>
              <a:rPr lang="ru-RU" sz="3600" b="1" dirty="0" smtClean="0">
                <a:solidFill>
                  <a:schemeClr val="accent2"/>
                </a:solidFill>
              </a:rPr>
              <a:t>Лист самооценки</a:t>
            </a:r>
            <a:r>
              <a:rPr lang="en-US" sz="3600" b="1" dirty="0" smtClean="0">
                <a:solidFill>
                  <a:schemeClr val="accent2"/>
                </a:solidFill>
              </a:rPr>
              <a:t/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ru-RU" sz="3600" dirty="0" smtClean="0">
                <a:solidFill>
                  <a:schemeClr val="accent2"/>
                </a:solidFill>
              </a:rPr>
              <a:t>Мы учились на уроках математики: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840" y="1664815"/>
            <a:ext cx="6204960" cy="4982923"/>
          </a:xfrm>
        </p:spPr>
        <p:txBody>
          <a:bodyPr lIns="82945" tIns="41473" rIns="82945" bIns="41473"/>
          <a:lstStyle/>
          <a:p>
            <a:r>
              <a:rPr lang="ru-RU" dirty="0" smtClean="0"/>
              <a:t>складывать и вычитать трехзначные числа</a:t>
            </a:r>
          </a:p>
          <a:p>
            <a:r>
              <a:rPr lang="ru-RU" dirty="0" smtClean="0"/>
              <a:t>отличать круг от окружности</a:t>
            </a:r>
          </a:p>
          <a:p>
            <a:r>
              <a:rPr lang="ru-RU" dirty="0" smtClean="0"/>
              <a:t>находить радиусы и диаметры  окружности</a:t>
            </a:r>
          </a:p>
          <a:p>
            <a:r>
              <a:rPr lang="ru-RU" dirty="0" smtClean="0"/>
              <a:t>обозначать центр окружности</a:t>
            </a:r>
          </a:p>
          <a:p>
            <a:r>
              <a:rPr lang="ru-RU" dirty="0" smtClean="0"/>
              <a:t>чертить окружность с помощью циркуля заданным радиусом</a:t>
            </a:r>
          </a:p>
          <a:p>
            <a:r>
              <a:rPr lang="ru-RU" dirty="0" smtClean="0"/>
              <a:t>решать задачи</a:t>
            </a:r>
          </a:p>
        </p:txBody>
      </p:sp>
      <p:sp>
        <p:nvSpPr>
          <p:cNvPr id="18437" name="AutoShape 4"/>
          <p:cNvSpPr>
            <a:spLocks noChangeArrowheads="1"/>
          </p:cNvSpPr>
          <p:nvPr/>
        </p:nvSpPr>
        <p:spPr bwMode="auto">
          <a:xfrm>
            <a:off x="6400801" y="2056536"/>
            <a:ext cx="2416320" cy="1155001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pPr algn="ctr" eaLnBrk="0">
              <a:spcAft>
                <a:spcPts val="1293"/>
              </a:spcAft>
            </a:pPr>
            <a:endParaRPr lang="en-US" sz="2900" dirty="0">
              <a:solidFill>
                <a:srgbClr val="000000"/>
              </a:solidFill>
            </a:endParaRPr>
          </a:p>
          <a:p>
            <a:pPr algn="ctr" eaLnBrk="0">
              <a:spcAft>
                <a:spcPts val="1293"/>
              </a:spcAft>
            </a:pPr>
            <a:r>
              <a:rPr lang="ru-RU" sz="2900" dirty="0">
                <a:solidFill>
                  <a:srgbClr val="000000"/>
                </a:solidFill>
              </a:rPr>
              <a:t>Я уже умею</a:t>
            </a:r>
          </a:p>
          <a:p>
            <a:pPr algn="ctr"/>
            <a:endParaRPr lang="ru-RU" sz="2900" dirty="0"/>
          </a:p>
        </p:txBody>
      </p:sp>
      <p:sp>
        <p:nvSpPr>
          <p:cNvPr id="18438" name="AutoShape 5"/>
          <p:cNvSpPr>
            <a:spLocks noChangeArrowheads="1"/>
          </p:cNvSpPr>
          <p:nvPr/>
        </p:nvSpPr>
        <p:spPr bwMode="auto">
          <a:xfrm>
            <a:off x="6400801" y="3689668"/>
            <a:ext cx="2416320" cy="1155001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pPr algn="ctr" eaLnBrk="0">
              <a:spcAft>
                <a:spcPts val="1293"/>
              </a:spcAft>
            </a:pPr>
            <a:endParaRPr lang="en-US" sz="2900" dirty="0">
              <a:solidFill>
                <a:srgbClr val="000000"/>
              </a:solidFill>
            </a:endParaRPr>
          </a:p>
          <a:p>
            <a:pPr algn="ctr" eaLnBrk="0">
              <a:spcAft>
                <a:spcPts val="1293"/>
              </a:spcAft>
            </a:pPr>
            <a:r>
              <a:rPr lang="ru-RU" sz="2900" dirty="0">
                <a:solidFill>
                  <a:srgbClr val="000000"/>
                </a:solidFill>
              </a:rPr>
              <a:t>Я еще </a:t>
            </a:r>
          </a:p>
          <a:p>
            <a:pPr algn="ctr" eaLnBrk="0">
              <a:spcAft>
                <a:spcPts val="1293"/>
              </a:spcAft>
            </a:pPr>
            <a:r>
              <a:rPr lang="ru-RU" sz="2900" dirty="0">
                <a:solidFill>
                  <a:srgbClr val="000000"/>
                </a:solidFill>
              </a:rPr>
              <a:t>не умею</a:t>
            </a:r>
          </a:p>
          <a:p>
            <a:pPr algn="ctr"/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 lIns="82945" tIns="41473" rIns="82945" bIns="41473"/>
          <a:lstStyle/>
          <a:p>
            <a:pPr>
              <a:buFont typeface="Times New Roman" pitchFamily="18" charset="0"/>
              <a:buNone/>
            </a:pPr>
            <a:fld id="{276283DD-3E5C-4D80-A03A-DEA4CBEEB0EA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29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xfrm>
            <a:off x="456481" y="0"/>
            <a:ext cx="8226720" cy="1143480"/>
          </a:xfrm>
        </p:spPr>
        <p:txBody>
          <a:bodyPr lIns="82945" tIns="41473" bIns="41473"/>
          <a:lstStyle/>
          <a:p>
            <a:pPr eaLnBrk="1" hangingPunct="1"/>
            <a:r>
              <a:rPr lang="ru-RU" b="1" i="1" u="sng" smtClean="0">
                <a:solidFill>
                  <a:srgbClr val="32946A"/>
                </a:solidFill>
                <a:latin typeface="Georgia" pitchFamily="18" charset="0"/>
              </a:rPr>
              <a:t>Итог урока:</a:t>
            </a:r>
          </a:p>
        </p:txBody>
      </p:sp>
      <p:sp>
        <p:nvSpPr>
          <p:cNvPr id="19460" name="Rectangle 1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461761" y="1604329"/>
            <a:ext cx="5355360" cy="4524955"/>
          </a:xfrm>
        </p:spPr>
        <p:txBody>
          <a:bodyPr lIns="82945" tIns="41473" rIns="82945" bIns="41473"/>
          <a:lstStyle/>
          <a:p>
            <a:pPr>
              <a:lnSpc>
                <a:spcPct val="113000"/>
              </a:lnSpc>
              <a:buFont typeface="Times New Roman" pitchFamily="18" charset="0"/>
              <a:buNone/>
            </a:pPr>
            <a:r>
              <a:rPr lang="ru-RU" sz="2200" b="1" dirty="0" smtClean="0"/>
              <a:t>    - </a:t>
            </a:r>
            <a:r>
              <a:rPr lang="ru-RU" b="1" dirty="0" smtClean="0">
                <a:solidFill>
                  <a:schemeClr val="tx1"/>
                </a:solidFill>
              </a:rPr>
              <a:t>было всё понятно;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- было трудно;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- было интересно;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- прибавилось знаний;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- пришлось задуматься;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- могу рассказать другим.</a:t>
            </a:r>
          </a:p>
        </p:txBody>
      </p:sp>
      <p:sp>
        <p:nvSpPr>
          <p:cNvPr id="24583" name="TextBox 9"/>
          <p:cNvSpPr txBox="1">
            <a:spLocks noChangeArrowheads="1"/>
          </p:cNvSpPr>
          <p:nvPr/>
        </p:nvSpPr>
        <p:spPr bwMode="auto">
          <a:xfrm>
            <a:off x="195840" y="1600009"/>
            <a:ext cx="3070080" cy="14465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5" rIns="91430" bIns="45715">
            <a:spAutoFit/>
          </a:bodyPr>
          <a:lstStyle/>
          <a:p>
            <a:pPr algn="ctr">
              <a:defRPr/>
            </a:pPr>
            <a:r>
              <a:rPr lang="ru-RU" sz="4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ru-RU" sz="4400" dirty="0">
                <a:solidFill>
                  <a:schemeClr val="tx1"/>
                </a:solidFill>
                <a:latin typeface="Comic Sans MS" pitchFamily="66" charset="0"/>
              </a:rPr>
              <a:t>На уроке мне</a:t>
            </a:r>
          </a:p>
        </p:txBody>
      </p:sp>
      <p:sp>
        <p:nvSpPr>
          <p:cNvPr id="19462" name="Номер слайда 6"/>
          <p:cNvSpPr txBox="1">
            <a:spLocks noGrp="1"/>
          </p:cNvSpPr>
          <p:nvPr/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</a:pPr>
            <a:fld id="{2E68D56B-7671-4FB6-BEB9-2C0712244B39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lnSpc>
                  <a:spcPct val="95000"/>
                </a:lnSpc>
                <a:tabLst>
                  <a:tab pos="656650" algn="l"/>
                  <a:tab pos="1313299" algn="l"/>
                  <a:tab pos="1969949" algn="l"/>
                </a:tabLst>
              </a:pPr>
              <a:t>29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Box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6881" y="3364193"/>
            <a:ext cx="2939040" cy="979303"/>
          </a:xfrm>
          <a:solidFill>
            <a:schemeClr val="bg1"/>
          </a:solidFill>
          <a:ln w="25400" algn="ctr">
            <a:solidFill>
              <a:schemeClr val="accent1"/>
            </a:solidFill>
            <a:miter lim="800000"/>
          </a:ln>
        </p:spPr>
        <p:txBody>
          <a:bodyPr lIns="82945" tIns="41473" rIns="82945" bIns="41473">
            <a:normAutofit/>
          </a:bodyPr>
          <a:lstStyle/>
          <a:p>
            <a:pPr algn="ctr" eaLnBrk="1">
              <a:lnSpc>
                <a:spcPct val="73000"/>
              </a:lnSpc>
              <a:spcAft>
                <a:spcPct val="0"/>
              </a:spcAft>
              <a:buFont typeface="Times New Roman" pitchFamily="18" charset="0"/>
              <a:buNone/>
            </a:pPr>
            <a:r>
              <a:rPr lang="ru-RU" sz="2200" dirty="0" smtClean="0"/>
              <a:t> </a:t>
            </a:r>
            <a:r>
              <a:rPr lang="ru-RU" sz="4000" b="1" dirty="0" smtClean="0">
                <a:latin typeface="Comic Sans MS" pitchFamily="66" charset="0"/>
              </a:rPr>
              <a:t>Теперь я</a:t>
            </a:r>
          </a:p>
          <a:p>
            <a:pPr algn="ctr" eaLnBrk="1">
              <a:lnSpc>
                <a:spcPct val="73000"/>
              </a:lnSpc>
              <a:spcAft>
                <a:spcPct val="0"/>
              </a:spcAft>
              <a:buFont typeface="Times New Roman" pitchFamily="18" charset="0"/>
              <a:buNone/>
            </a:pPr>
            <a:r>
              <a:rPr lang="ru-RU" sz="4000" b="1" dirty="0" smtClean="0">
                <a:latin typeface="Comic Sans MS" pitchFamily="66" charset="0"/>
              </a:rPr>
              <a:t>(у меня)</a:t>
            </a:r>
            <a:endParaRPr lang="ru-RU" sz="4000" b="1" i="1" dirty="0" smtClean="0">
              <a:latin typeface="Comic Sans MS" pitchFamily="66" charset="0"/>
            </a:endParaRPr>
          </a:p>
        </p:txBody>
      </p:sp>
      <p:pic>
        <p:nvPicPr>
          <p:cNvPr id="1946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670411"/>
            <a:ext cx="2116800" cy="184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3680" y="4670411"/>
            <a:ext cx="2039040" cy="1849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4583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prstGeom prst="roundRect">
            <a:avLst/>
          </a:prstGeo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ЛЕСТНИЦА УСПЕХА</a:t>
            </a:r>
            <a:endParaRPr lang="ru-RU" b="1" dirty="0"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Admin\Рабочий стол\рефлексия\t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00108"/>
            <a:ext cx="8142073" cy="5143536"/>
          </a:xfrm>
          <a:prstGeom prst="rect">
            <a:avLst/>
          </a:prstGeom>
          <a:noFill/>
          <a:ln w="38100">
            <a:solidFill>
              <a:srgbClr val="CC3300"/>
            </a:solidFill>
          </a:ln>
        </p:spPr>
      </p:pic>
      <p:pic>
        <p:nvPicPr>
          <p:cNvPr id="7" name="Picture 2" descr="Картинка 36 из 15645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785794"/>
            <a:ext cx="1143008" cy="1239033"/>
          </a:xfrm>
          <a:prstGeom prst="rect">
            <a:avLst/>
          </a:prstGeom>
          <a:noFill/>
        </p:spPr>
      </p:pic>
      <p:pic>
        <p:nvPicPr>
          <p:cNvPr id="10" name="Picture 6" descr="http://msp184.photobucket.com/albums/x319/thehoneedew01/SMILEY%20FACES/Sad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4143380"/>
            <a:ext cx="1153724" cy="1214446"/>
          </a:xfrm>
          <a:prstGeom prst="ellipse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-1404664" y="616530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054F0EA9-BF13-48F7-B9FC-A90A0B9A19FF}" type="slidenum">
              <a:rPr lang="ru-RU"/>
              <a:pPr>
                <a:defRPr/>
              </a:pPr>
              <a:t>4</a:t>
            </a:fld>
            <a:endParaRPr lang="ru-RU"/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5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229600" cy="6096000"/>
          </a:xfrm>
        </p:spPr>
        <p:txBody>
          <a:bodyPr/>
          <a:lstStyle/>
          <a:p>
            <a:pPr lvl="8"/>
            <a:r>
              <a:rPr lang="ru-RU" dirty="0" smtClean="0"/>
              <a:t>            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902E8DB-803D-44E3-95A6-CBEDDD8C8FC3}" type="slidenum">
              <a:rPr lang="ru-RU"/>
              <a:pPr>
                <a:defRPr/>
              </a:pPr>
              <a:t>5</a:t>
            </a:fld>
            <a:endParaRPr lang="ru-RU"/>
          </a:p>
        </p:txBody>
      </p:sp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10556">
            <a:off x="6012160" y="4293096"/>
            <a:ext cx="2777760" cy="2263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08599">
            <a:off x="323528" y="1268760"/>
            <a:ext cx="2462400" cy="2482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494213">
            <a:off x="5086142" y="776757"/>
            <a:ext cx="3199680" cy="2405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1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54719">
            <a:off x="1691680" y="4437112"/>
            <a:ext cx="2540160" cy="208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391680" y="227544"/>
            <a:ext cx="2024640" cy="976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>
            <a:spAutoFit/>
          </a:bodyPr>
          <a:lstStyle/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900" dirty="0" smtClean="0">
                <a:latin typeface="Tahoma" pitchFamily="34" charset="0"/>
              </a:rPr>
              <a:t>Город </a:t>
            </a:r>
            <a:r>
              <a:rPr lang="ru-RU" sz="2900" dirty="0">
                <a:latin typeface="Tahoma" pitchFamily="34" charset="0"/>
              </a:rPr>
              <a:t>Круглый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2874240" y="1795869"/>
            <a:ext cx="3528000" cy="2538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>
            <a:spAutoFit/>
          </a:bodyPr>
          <a:lstStyle/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2900" dirty="0" smtClean="0">
              <a:latin typeface="Tahoma" pitchFamily="34" charset="0"/>
            </a:endParaRPr>
          </a:p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2900" dirty="0" smtClean="0">
              <a:latin typeface="Tahoma" pitchFamily="34" charset="0"/>
            </a:endParaRPr>
          </a:p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900" dirty="0" smtClean="0">
                <a:latin typeface="Tahoma" pitchFamily="34" charset="0"/>
              </a:rPr>
              <a:t>Город</a:t>
            </a:r>
          </a:p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900" dirty="0" smtClean="0">
                <a:latin typeface="Tahoma" pitchFamily="34" charset="0"/>
              </a:rPr>
              <a:t>четырехугольников</a:t>
            </a:r>
            <a:endParaRPr lang="ru-RU" sz="2900" dirty="0">
              <a:latin typeface="Tahoma" pitchFamily="34" charset="0"/>
            </a:endParaRP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2555776" y="332656"/>
            <a:ext cx="2411448" cy="119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945" tIns="41473" rIns="82945" bIns="41473">
            <a:spAutoFit/>
          </a:bodyPr>
          <a:lstStyle/>
          <a:p>
            <a:pPr algn="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900" dirty="0" smtClean="0">
                <a:latin typeface="Tahoma" pitchFamily="34" charset="0"/>
              </a:rPr>
              <a:t>город </a:t>
            </a:r>
          </a:p>
          <a:p>
            <a:pPr algn="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900" dirty="0" smtClean="0">
                <a:latin typeface="Tahoma" pitchFamily="34" charset="0"/>
              </a:rPr>
              <a:t>Углов</a:t>
            </a:r>
            <a:endParaRPr lang="ru-RU" sz="2900" dirty="0">
              <a:latin typeface="Tahoma" pitchFamily="34" charset="0"/>
            </a:endParaRP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6923521" y="3102085"/>
            <a:ext cx="1501920" cy="96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>
            <a:spAutoFit/>
          </a:bodyPr>
          <a:lstStyle/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900" dirty="0">
                <a:latin typeface="Tahoma" pitchFamily="34" charset="0"/>
              </a:rPr>
              <a:t>Село Линий</a:t>
            </a: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 lIns="82945" tIns="41473" rIns="82945" bIns="41473"/>
          <a:lstStyle/>
          <a:p>
            <a:pPr>
              <a:buFont typeface="Times New Roman" pitchFamily="18" charset="0"/>
              <a:buNone/>
            </a:pPr>
            <a:fld id="{4977BA6F-8382-45B8-9DA8-CCC5698B5BD9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82945" tIns="41473" rIns="82945" bIns="41473"/>
          <a:lstStyle/>
          <a:p>
            <a:endParaRPr lang="ru-RU" smtClean="0"/>
          </a:p>
        </p:txBody>
      </p:sp>
      <p:pic>
        <p:nvPicPr>
          <p:cNvPr id="6148" name="Picture 3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75282"/>
          </a:xfrm>
          <a:noFill/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8080" y="3297946"/>
            <a:ext cx="2777760" cy="2263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5840" y="1077233"/>
            <a:ext cx="2462400" cy="2482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1601" y="227545"/>
            <a:ext cx="3199680" cy="2405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39040" y="2710365"/>
            <a:ext cx="2540160" cy="208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1370880" y="5322799"/>
            <a:ext cx="7608960" cy="1007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400" dirty="0">
                <a:latin typeface="Tahoma" pitchFamily="34" charset="0"/>
              </a:rPr>
              <a:t>Море</a:t>
            </a:r>
            <a:r>
              <a:rPr lang="ru-RU" sz="6000" dirty="0">
                <a:latin typeface="Tahoma" pitchFamily="34" charset="0"/>
              </a:rPr>
              <a:t> </a:t>
            </a:r>
            <a:r>
              <a:rPr lang="ru-RU" sz="4400" dirty="0">
                <a:latin typeface="Tahoma" pitchFamily="34" charset="0"/>
              </a:rPr>
              <a:t>Плоских фигур</a:t>
            </a:r>
          </a:p>
        </p:txBody>
      </p:sp>
      <p:sp>
        <p:nvSpPr>
          <p:cNvPr id="6154" name="Text Box 9"/>
          <p:cNvSpPr txBox="1">
            <a:spLocks noChangeArrowheads="1"/>
          </p:cNvSpPr>
          <p:nvPr/>
        </p:nvSpPr>
        <p:spPr bwMode="auto">
          <a:xfrm>
            <a:off x="391680" y="227544"/>
            <a:ext cx="2024640" cy="96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900" dirty="0">
                <a:latin typeface="Tahoma" pitchFamily="34" charset="0"/>
              </a:rPr>
              <a:t>Город Круглый</a:t>
            </a:r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2874240" y="1795869"/>
            <a:ext cx="3528000" cy="96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900" dirty="0">
                <a:latin typeface="Tahoma" pitchFamily="34" charset="0"/>
              </a:rPr>
              <a:t>Город четырехугольников</a:t>
            </a: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3070080" y="227544"/>
            <a:ext cx="2808000" cy="52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900" dirty="0">
                <a:latin typeface="Tahoma" pitchFamily="34" charset="0"/>
              </a:rPr>
              <a:t>город Углов</a:t>
            </a:r>
          </a:p>
        </p:txBody>
      </p:sp>
      <p:sp>
        <p:nvSpPr>
          <p:cNvPr id="6157" name="Text Box 12"/>
          <p:cNvSpPr txBox="1">
            <a:spLocks noChangeArrowheads="1"/>
          </p:cNvSpPr>
          <p:nvPr/>
        </p:nvSpPr>
        <p:spPr bwMode="auto">
          <a:xfrm>
            <a:off x="6923521" y="3102085"/>
            <a:ext cx="1501920" cy="96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900" dirty="0">
                <a:latin typeface="Tahoma" pitchFamily="34" charset="0"/>
              </a:rPr>
              <a:t>Село Линий</a:t>
            </a:r>
          </a:p>
        </p:txBody>
      </p:sp>
      <p:sp>
        <p:nvSpPr>
          <p:cNvPr id="65550" name="AutoShape 14" descr="Дуб"/>
          <p:cNvSpPr>
            <a:spLocks noChangeArrowheads="1"/>
          </p:cNvSpPr>
          <p:nvPr/>
        </p:nvSpPr>
        <p:spPr bwMode="auto">
          <a:xfrm rot="4010200">
            <a:off x="1179282" y="3424738"/>
            <a:ext cx="1491997" cy="1108800"/>
          </a:xfrm>
          <a:prstGeom prst="wave">
            <a:avLst>
              <a:gd name="adj1" fmla="val 13005"/>
              <a:gd name="adj2" fmla="val 0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6481" y="0"/>
            <a:ext cx="8226720" cy="1143480"/>
          </a:xfrm>
        </p:spPr>
        <p:txBody>
          <a:bodyPr/>
          <a:lstStyle/>
          <a:p>
            <a:r>
              <a:rPr lang="ru-RU" b="1" smtClean="0">
                <a:solidFill>
                  <a:schemeClr val="accent2"/>
                </a:solidFill>
                <a:latin typeface="Comic Sans MS" pitchFamily="66" charset="0"/>
              </a:rPr>
              <a:t>Игра «Две группы»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26880" y="3886969"/>
            <a:ext cx="3461760" cy="2743488"/>
          </a:xfrm>
          <a:noFill/>
          <a:ln>
            <a:solidFill>
              <a:schemeClr val="accent2"/>
            </a:solidFill>
          </a:ln>
        </p:spPr>
        <p:txBody>
          <a:bodyPr/>
          <a:lstStyle/>
          <a:p>
            <a:pPr algn="ctr">
              <a:buFont typeface="Times New Roman" pitchFamily="18" charset="0"/>
              <a:buNone/>
            </a:pPr>
            <a:r>
              <a:rPr lang="ru-RU" smtClean="0"/>
              <a:t>1 группа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180321" y="3886969"/>
            <a:ext cx="4044960" cy="2743488"/>
          </a:xfrm>
          <a:noFill/>
          <a:ln>
            <a:solidFill>
              <a:srgbClr val="0000FF"/>
            </a:solidFill>
          </a:ln>
        </p:spPr>
        <p:txBody>
          <a:bodyPr/>
          <a:lstStyle/>
          <a:p>
            <a:pPr algn="ctr">
              <a:buFont typeface="Times New Roman" pitchFamily="18" charset="0"/>
              <a:buNone/>
            </a:pPr>
            <a:r>
              <a:rPr lang="ru-RU" smtClean="0"/>
              <a:t>2 группа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A3FC5EA-3D1B-4BCC-AAAC-7B383794674B}" type="slidenum">
              <a:rPr lang="ru-RU"/>
              <a:pPr>
                <a:defRPr/>
              </a:pPr>
              <a:t>7</a:t>
            </a:fld>
            <a:endParaRPr lang="ru-RU"/>
          </a:p>
        </p:txBody>
      </p:sp>
      <p:pic>
        <p:nvPicPr>
          <p:cNvPr id="5120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903" y="1011999"/>
            <a:ext cx="7185600" cy="2842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"/>
                            </p:stCondLst>
                            <p:childTnLst>
                              <p:par>
                                <p:cTn id="1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0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"/>
                            </p:stCondLst>
                            <p:childTnLst>
                              <p:par>
                                <p:cTn id="2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uiExpand="1" build="p" animBg="1"/>
      <p:bldP spid="5120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 lIns="82945" tIns="41473" rIns="82945" bIns="41473"/>
          <a:lstStyle/>
          <a:p>
            <a:pPr>
              <a:defRPr/>
            </a:pPr>
            <a:fld id="{1A544591-3CD6-49FD-B2B2-D097CF929241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4245120" y="0"/>
            <a:ext cx="4730400" cy="1622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hangingPunct="1">
              <a:buFont typeface="Arial" charset="0"/>
              <a:buNone/>
            </a:pPr>
            <a:r>
              <a:rPr lang="ru-RU" sz="2500" dirty="0">
                <a:latin typeface="Century Schoolbook" pitchFamily="18" charset="0"/>
              </a:rPr>
              <a:t>У круга есть супруга,</a:t>
            </a:r>
          </a:p>
          <a:p>
            <a:pPr hangingPunct="1">
              <a:buFont typeface="Arial" charset="0"/>
              <a:buNone/>
            </a:pPr>
            <a:r>
              <a:rPr lang="ru-RU" sz="2500" dirty="0">
                <a:latin typeface="Century Schoolbook" pitchFamily="18" charset="0"/>
              </a:rPr>
              <a:t>Знакома всем ее наружность,</a:t>
            </a:r>
          </a:p>
          <a:p>
            <a:pPr hangingPunct="1">
              <a:buFont typeface="Arial" charset="0"/>
              <a:buNone/>
            </a:pPr>
            <a:r>
              <a:rPr lang="ru-RU" sz="2500" dirty="0">
                <a:latin typeface="Century Schoolbook" pitchFamily="18" charset="0"/>
              </a:rPr>
              <a:t>Она идет по краю круга,</a:t>
            </a:r>
          </a:p>
          <a:p>
            <a:pPr hangingPunct="1">
              <a:buFont typeface="Arial" charset="0"/>
              <a:buNone/>
            </a:pPr>
            <a:r>
              <a:rPr lang="ru-RU" sz="2500" dirty="0">
                <a:latin typeface="Century Schoolbook" pitchFamily="18" charset="0"/>
              </a:rPr>
              <a:t>И называется …</a:t>
            </a:r>
          </a:p>
        </p:txBody>
      </p:sp>
      <p:sp>
        <p:nvSpPr>
          <p:cNvPr id="53252" name="Номер слайда 6"/>
          <p:cNvSpPr txBox="1">
            <a:spLocks noGrp="1"/>
          </p:cNvSpPr>
          <p:nvPr/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</a:pPr>
            <a:fld id="{34A25C86-172C-4079-94F3-451132F69D4F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lnSpc>
                  <a:spcPct val="95000"/>
                </a:lnSpc>
                <a:tabLst>
                  <a:tab pos="656650" algn="l"/>
                  <a:tab pos="1313299" algn="l"/>
                  <a:tab pos="1969949" algn="l"/>
                </a:tabLst>
              </a:pPr>
              <a:t>8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263" name="AutoShape 15"/>
          <p:cNvSpPr>
            <a:spLocks noChangeArrowheads="1"/>
          </p:cNvSpPr>
          <p:nvPr/>
        </p:nvSpPr>
        <p:spPr bwMode="auto">
          <a:xfrm rot="-5149774">
            <a:off x="6172719" y="4918411"/>
            <a:ext cx="506933" cy="1370880"/>
          </a:xfrm>
          <a:prstGeom prst="moon">
            <a:avLst>
              <a:gd name="adj" fmla="val 50000"/>
            </a:avLst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4507200" y="1860676"/>
            <a:ext cx="3787200" cy="76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>
                <a:solidFill>
                  <a:srgbClr val="FF3399"/>
                </a:solidFill>
              </a:rPr>
              <a:t>Окружность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1437120" y="423405"/>
            <a:ext cx="1895040" cy="76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>
                <a:solidFill>
                  <a:srgbClr val="FF3399"/>
                </a:solidFill>
              </a:rPr>
              <a:t>Круг</a:t>
            </a:r>
          </a:p>
        </p:txBody>
      </p:sp>
      <p:pic>
        <p:nvPicPr>
          <p:cNvPr id="53267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561" y="1926923"/>
            <a:ext cx="3412800" cy="4278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564904"/>
            <a:ext cx="2825280" cy="393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AutoShape 15"/>
          <p:cNvSpPr>
            <a:spLocks noChangeArrowheads="1"/>
          </p:cNvSpPr>
          <p:nvPr/>
        </p:nvSpPr>
        <p:spPr bwMode="auto">
          <a:xfrm rot="-5149774">
            <a:off x="6028705" y="4918411"/>
            <a:ext cx="506933" cy="1370880"/>
          </a:xfrm>
          <a:prstGeom prst="moon">
            <a:avLst>
              <a:gd name="adj" fmla="val 50000"/>
            </a:avLst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allAtOnce"/>
      <p:bldP spid="53264" grpId="0"/>
      <p:bldP spid="532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 lIns="82945" tIns="41473" rIns="82945" bIns="41473"/>
          <a:lstStyle/>
          <a:p>
            <a:pPr>
              <a:defRPr/>
            </a:pPr>
            <a:fld id="{C2AD161E-36D1-45C3-9725-2A91EC20B3E8}" type="slidenum">
              <a:rPr lang="ru-RU"/>
              <a:pPr>
                <a:defRPr/>
              </a:pPr>
              <a:t>9</a:t>
            </a:fld>
            <a:endParaRPr lang="ru-RU"/>
          </a:p>
        </p:txBody>
      </p:sp>
      <p:pic>
        <p:nvPicPr>
          <p:cNvPr id="63500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0560" y="1600009"/>
            <a:ext cx="2928960" cy="3943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195841" y="1535201"/>
            <a:ext cx="4376160" cy="3918652"/>
          </a:xfrm>
          <a:prstGeom prst="wedgeRectCallout">
            <a:avLst>
              <a:gd name="adj1" fmla="val 73495"/>
              <a:gd name="adj2" fmla="val 2243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945" tIns="41473" rIns="82945" bIns="41473"/>
          <a:lstStyle/>
          <a:p>
            <a:pPr algn="ctr"/>
            <a:endParaRPr lang="ru-RU"/>
          </a:p>
        </p:txBody>
      </p:sp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195841" y="2122783"/>
            <a:ext cx="4572000" cy="229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hangingPunct="1">
              <a:buFont typeface="Arial" charset="0"/>
              <a:buNone/>
            </a:pPr>
            <a:r>
              <a:rPr lang="ru-RU" sz="3600" dirty="0">
                <a:solidFill>
                  <a:schemeClr val="accent2"/>
                </a:solidFill>
                <a:latin typeface="Comic Sans MS" pitchFamily="66" charset="0"/>
              </a:rPr>
              <a:t>Нарисуйте мой портрет радиусом </a:t>
            </a:r>
          </a:p>
          <a:p>
            <a:pPr hangingPunct="1">
              <a:buFont typeface="Arial" charset="0"/>
              <a:buNone/>
            </a:pPr>
            <a:r>
              <a:rPr lang="ru-RU" sz="3600" dirty="0">
                <a:solidFill>
                  <a:schemeClr val="accent2"/>
                </a:solidFill>
                <a:latin typeface="Comic Sans MS" pitchFamily="66" charset="0"/>
              </a:rPr>
              <a:t>в 3 см, украсьте </a:t>
            </a:r>
          </a:p>
          <a:p>
            <a:pPr hangingPunct="1">
              <a:buFont typeface="Arial" charset="0"/>
              <a:buNone/>
            </a:pPr>
            <a:r>
              <a:rPr lang="ru-RU" sz="3600" dirty="0">
                <a:solidFill>
                  <a:schemeClr val="accent2"/>
                </a:solidFill>
                <a:latin typeface="Comic Sans MS" pitchFamily="66" charset="0"/>
              </a:rPr>
              <a:t>его диаметром.</a:t>
            </a:r>
            <a:r>
              <a:rPr lang="ru-RU" sz="3600" dirty="0"/>
              <a:t> </a:t>
            </a:r>
          </a:p>
        </p:txBody>
      </p:sp>
      <p:sp>
        <p:nvSpPr>
          <p:cNvPr id="63493" name="Номер слайда 6"/>
          <p:cNvSpPr txBox="1">
            <a:spLocks noGrp="1"/>
          </p:cNvSpPr>
          <p:nvPr/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</a:pPr>
            <a:fld id="{CD0C2159-1CC5-447C-B988-F269A181AE4D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lnSpc>
                  <a:spcPct val="95000"/>
                </a:lnSpc>
                <a:tabLst>
                  <a:tab pos="656650" algn="l"/>
                  <a:tab pos="1313299" algn="l"/>
                  <a:tab pos="1969949" algn="l"/>
                </a:tabLst>
              </a:pPr>
              <a:t>9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allAtOnce"/>
      <p:bldP spid="3074" grpId="1" uiExpand="1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E19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291</TotalTime>
  <Words>348</Words>
  <Application>Microsoft Office PowerPoint</Application>
  <PresentationFormat>Экран (4:3)</PresentationFormat>
  <Paragraphs>112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Литейная</vt:lpstr>
      <vt:lpstr>ДЕВИЗ УРОКА</vt:lpstr>
      <vt:lpstr>Лист самооценки Мы учились на уроках математики: </vt:lpstr>
      <vt:lpstr>ЛЕСТНИЦА УСПЕХА</vt:lpstr>
      <vt:lpstr>Слайд 4</vt:lpstr>
      <vt:lpstr>Слайд 5</vt:lpstr>
      <vt:lpstr>Слайд 6</vt:lpstr>
      <vt:lpstr>Игра «Две группы»</vt:lpstr>
      <vt:lpstr>Слайд 8</vt:lpstr>
      <vt:lpstr>Слайд 9</vt:lpstr>
      <vt:lpstr>Тема </vt:lpstr>
      <vt:lpstr>                      Радиусы </vt:lpstr>
      <vt:lpstr>                      Радиусы 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Самостоятельная работа   </vt:lpstr>
      <vt:lpstr>Слайд 27</vt:lpstr>
      <vt:lpstr>Лист самооценки Мы учились на уроках математики: </vt:lpstr>
      <vt:lpstr>Итог урока: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Пк</cp:lastModifiedBy>
  <cp:revision>33</cp:revision>
  <dcterms:modified xsi:type="dcterms:W3CDTF">2014-02-24T06:42:17Z</dcterms:modified>
</cp:coreProperties>
</file>