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8" r:id="rId9"/>
    <p:sldId id="263" r:id="rId10"/>
    <p:sldId id="269" r:id="rId11"/>
    <p:sldId id="267" r:id="rId12"/>
    <p:sldId id="271" r:id="rId13"/>
    <p:sldId id="274" r:id="rId14"/>
    <p:sldId id="266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68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"Да"</c:v>
                </c:pt>
                <c:pt idx="1">
                  <c:v>"Трудно сказать"</c:v>
                </c:pt>
                <c:pt idx="2">
                  <c:v>"Нет"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0.67</c:v>
                </c:pt>
                <c:pt idx="1">
                  <c:v>0</c:v>
                </c:pt>
                <c:pt idx="2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186496"/>
        <c:axId val="70188032"/>
      </c:barChart>
      <c:catAx>
        <c:axId val="7018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70188032"/>
        <c:crosses val="autoZero"/>
        <c:auto val="1"/>
        <c:lblAlgn val="ctr"/>
        <c:lblOffset val="100"/>
        <c:noMultiLvlLbl val="0"/>
      </c:catAx>
      <c:valAx>
        <c:axId val="70188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018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"Да"</c:v>
                </c:pt>
                <c:pt idx="1">
                  <c:v>"Трудно сказать"</c:v>
                </c:pt>
                <c:pt idx="2">
                  <c:v>"Нет"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0.11</c:v>
                </c:pt>
                <c:pt idx="1">
                  <c:v>0.56000000000000005</c:v>
                </c:pt>
                <c:pt idx="2">
                  <c:v>0.39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246208"/>
        <c:axId val="75274880"/>
      </c:barChart>
      <c:catAx>
        <c:axId val="75246208"/>
        <c:scaling>
          <c:orientation val="minMax"/>
        </c:scaling>
        <c:delete val="0"/>
        <c:axPos val="b"/>
        <c:majorTickMark val="out"/>
        <c:minorTickMark val="none"/>
        <c:tickLblPos val="nextTo"/>
        <c:crossAx val="75274880"/>
        <c:crosses val="autoZero"/>
        <c:auto val="1"/>
        <c:lblAlgn val="ctr"/>
        <c:lblOffset val="100"/>
        <c:noMultiLvlLbl val="0"/>
      </c:catAx>
      <c:valAx>
        <c:axId val="75274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5246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"Да"</c:v>
                </c:pt>
                <c:pt idx="1">
                  <c:v>"Трудно сказать"</c:v>
                </c:pt>
                <c:pt idx="2">
                  <c:v>"Нет"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975424"/>
        <c:axId val="25985408"/>
      </c:barChart>
      <c:catAx>
        <c:axId val="25975424"/>
        <c:scaling>
          <c:orientation val="minMax"/>
        </c:scaling>
        <c:delete val="0"/>
        <c:axPos val="b"/>
        <c:majorTickMark val="out"/>
        <c:minorTickMark val="none"/>
        <c:tickLblPos val="nextTo"/>
        <c:crossAx val="25985408"/>
        <c:crosses val="autoZero"/>
        <c:auto val="1"/>
        <c:lblAlgn val="ctr"/>
        <c:lblOffset val="100"/>
        <c:noMultiLvlLbl val="0"/>
      </c:catAx>
      <c:valAx>
        <c:axId val="259854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975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CD2455-CCE8-4A8A-98DE-E40D8AED98DA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5C9AB87-43B5-437C-819F-AFA56DFDE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99695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chemeClr val="accent2"/>
                </a:solidFill>
              </a:rPr>
              <a:t>Собрание для родителей</a:t>
            </a:r>
            <a:br>
              <a:rPr lang="ru-RU" sz="4000" dirty="0" smtClean="0">
                <a:solidFill>
                  <a:schemeClr val="accent2"/>
                </a:solidFill>
              </a:rPr>
            </a:br>
            <a:r>
              <a:rPr lang="ru-RU" sz="4000" dirty="0" smtClean="0">
                <a:solidFill>
                  <a:schemeClr val="accent2"/>
                </a:solidFill>
              </a:rPr>
              <a:t>учащихся 1 класса</a:t>
            </a:r>
            <a:br>
              <a:rPr lang="ru-RU" sz="4000" dirty="0" smtClean="0">
                <a:solidFill>
                  <a:schemeClr val="accent2"/>
                </a:solidFill>
              </a:rPr>
            </a:br>
            <a:r>
              <a:rPr lang="ru-RU" sz="5300" dirty="0" smtClean="0">
                <a:solidFill>
                  <a:srgbClr val="002060"/>
                </a:solidFill>
              </a:rPr>
              <a:t>«Как помочь ребенку стать внимательным»</a:t>
            </a:r>
            <a:endParaRPr lang="ru-RU" sz="53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r"/>
            <a:r>
              <a:rPr lang="ru-RU" dirty="0" smtClean="0"/>
              <a:t>Учитель начальных классов</a:t>
            </a:r>
          </a:p>
          <a:p>
            <a:pPr algn="r"/>
            <a:r>
              <a:rPr lang="ru-RU" dirty="0" err="1" smtClean="0"/>
              <a:t>Вирясова</a:t>
            </a:r>
            <a:r>
              <a:rPr lang="ru-RU" dirty="0" smtClean="0"/>
              <a:t> М.В.</a:t>
            </a:r>
          </a:p>
          <a:p>
            <a:r>
              <a:rPr lang="ru-RU" dirty="0" smtClean="0"/>
              <a:t>2013 г., Сыктывкар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22783" y="409373"/>
            <a:ext cx="6271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общеобразовательное учреждение</a:t>
            </a:r>
          </a:p>
          <a:p>
            <a:pPr algn="ctr"/>
            <a:r>
              <a:rPr lang="ru-RU" dirty="0" smtClean="0"/>
              <a:t>«Средняя общеобразовательная школа № 30»,  г. Сыктывкар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5146639"/>
            <a:ext cx="2887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</a:t>
            </a:r>
            <a:r>
              <a:rPr lang="ru-RU" dirty="0" smtClean="0"/>
              <a:t>читель начальных классов</a:t>
            </a:r>
          </a:p>
          <a:p>
            <a:r>
              <a:rPr lang="ru-RU" dirty="0" err="1" smtClean="0"/>
              <a:t>Вирясова</a:t>
            </a:r>
            <a:r>
              <a:rPr lang="ru-RU" dirty="0" smtClean="0"/>
              <a:t> М.В.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93173" y="6309320"/>
            <a:ext cx="2546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г. Сыктывкар, 2013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7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</a:rPr>
              <a:t>Упражнения на развитие произвольности внимания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13384"/>
            <a:ext cx="8229600" cy="554461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Переписать без ошибок зашифрованные слова, а затем их расшифровать.</a:t>
            </a:r>
          </a:p>
          <a:p>
            <a:pPr>
              <a:buNone/>
            </a:pPr>
            <a:r>
              <a:rPr lang="ru-RU" sz="15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В О Р О К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5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 Т Е Ф  В С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5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 А Н И А М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 Переписать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 ошибок следующие строчки и представить себе, что могли бы означать эти слова.</a:t>
            </a:r>
          </a:p>
          <a:p>
            <a:pPr marL="109728" indent="0">
              <a:buNone/>
              <a:defRPr/>
            </a:pPr>
            <a:r>
              <a:rPr lang="ru-RU" sz="1500" b="0" dirty="0" smtClean="0">
                <a:latin typeface="Times New Roman" pitchFamily="18" charset="0"/>
                <a:cs typeface="Times New Roman" pitchFamily="18" charset="0"/>
              </a:rPr>
              <a:t>       АММАДАМА </a:t>
            </a:r>
            <a:r>
              <a:rPr lang="ru-RU" sz="1500" b="0" dirty="0">
                <a:latin typeface="Times New Roman" pitchFamily="18" charset="0"/>
                <a:cs typeface="Times New Roman" pitchFamily="18" charset="0"/>
              </a:rPr>
              <a:t>  РЕБЕРГЕ АССАМАСА    ГЕСКЛАЛЛА ЕССАНЕССАС    </a:t>
            </a:r>
            <a:r>
              <a:rPr lang="ru-RU" sz="1500" b="0" dirty="0" smtClean="0">
                <a:latin typeface="Times New Roman" pitchFamily="18" charset="0"/>
                <a:cs typeface="Times New Roman" pitchFamily="18" charset="0"/>
              </a:rPr>
              <a:t>ДАТАЛАТТА</a:t>
            </a:r>
          </a:p>
          <a:p>
            <a:pPr marL="109728" indent="0"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Корректурная проба.</a:t>
            </a:r>
          </a:p>
          <a:p>
            <a:pPr>
              <a:buNone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Из части текста вычеркнуть буквы А, О, М, К.</a:t>
            </a:r>
          </a:p>
          <a:p>
            <a:pPr marL="0" indent="0">
              <a:buNone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>Во дворе гуляли дети. Антон был самый старший. Маша самая маленькая. Коля катал её на санках.</a:t>
            </a:r>
          </a:p>
          <a:p>
            <a:pPr marL="0" indent="0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Ребёнку предлагается разделить «склеенные» между собой предложения.</a:t>
            </a:r>
          </a:p>
          <a:p>
            <a:pPr>
              <a:buNone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БЫЛАЗИМАЗИМОЙХОЛОДНОМОРОЗЩИПЛЕТЩЁКИПОГОДАХОРОШАЯСВЕТИТСОЛНЦЕДЕТИРАДУЮТСЯТЁПЛЫМЛУЧАМ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Ребёнку предлагается вычеркнуть повторяющиеся слова.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МОРЕСОЛНЦЕЛЕСВОДАМОРЕЗЕМЛЯСОЛНЦУЧНЕБОВОДАРЫБАЛЕСУТКАМОРЕСОЛНЦЕПАРОХОДВОДАЗЕМЛЯПОХОДМОРЕЛИСКРЫБАНЕБОДЕТИМОРЕ</a:t>
            </a:r>
          </a:p>
        </p:txBody>
      </p:sp>
    </p:spTree>
    <p:extLst>
      <p:ext uri="{BB962C8B-B14F-4D97-AF65-F5344CB8AC3E}">
        <p14:creationId xmlns:p14="http://schemas.microsoft.com/office/powerpoint/2010/main" val="354955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Упражнения  для концентрации внимания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60932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1. Сохраняем позу.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Научиться сохранять позу в течение длительного времени помогут игры: «Море волнуется», «Замри» или «Памятник»(изобразить какого-нибудь известного человека или героя и замереть без движения.)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 Сбрасываем напряжение.</a:t>
            </a:r>
          </a:p>
          <a:p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Сделать 5-7 глубоких вдохов и выдохов; потянуться всем телом, вытягивая руки за голову, а ноги- вперёд; потереть переносицу, виски, ладонь о ладонь.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3. Загадочно молчим.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Посторонние разговоры тоже мешают сосредоточиться. Игра в «молчанку» позволит ребёнку научиться сдерживать не относящиеся к делу реплики и возгласы. Можно поиграть всей семьёй в игру, где участники должны отгадать какое-то слово или словосочетание, которое один из игроков изображает с помощью мимики и жестов.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Направляем взор.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 Умение концентрировать внимание предполагает способность длительно удерживать нужный объект в поле зрения. Многим детям не хватает именно этого умения. Игры вида: точное попадание в цель- городки, стрельба в тире, набрасывание колец, дротики и т.п. В домашних условиях складывание башни из спичек, девочкам полезно вышивать, мальчикам- выжигать.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9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Упражнение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  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Расставьте в комнате предметы в произвольном порядке. Попросите ребёнка внимательно посмотреть и запомнить, где что находится. Затем ребёнок выходит за дверь. Пока его нет, вы переставляете или меняете 2-3 предмета. Задача вошедшего- определить, что изменилось за время отсутствия.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Упражнение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 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В печатном тексте находить и вычёркивать определённые буквы. Такие упражнения позволяют ребёнку почувствовать, что значит «быть внимательным», и развить состояние внутреннего сосредоточения. Эта работа должна проводиться ежедневно по 5 минут в день в течение 2-4 месяцев.</a:t>
            </a:r>
          </a:p>
          <a:p>
            <a:pPr>
              <a:buFont typeface="Arial" charset="0"/>
              <a:buChar char="•"/>
            </a:pPr>
            <a:endParaRPr lang="ru-RU" sz="25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37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Увеличение объема внимания и кратковременной памяти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892" y="1196752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dirty="0" smtClean="0"/>
              <a:t>Запоминание </a:t>
            </a:r>
            <a:r>
              <a:rPr lang="ru-RU" sz="2800" dirty="0"/>
              <a:t>чисел и порядка расположения предметов, предъявляемых для разглядывания на несколько </a:t>
            </a:r>
            <a:r>
              <a:rPr lang="ru-RU" sz="2800" dirty="0" smtClean="0"/>
              <a:t>секунд</a:t>
            </a:r>
            <a:r>
              <a:rPr lang="ru-RU" sz="2800" dirty="0"/>
              <a:t> </a:t>
            </a:r>
            <a:r>
              <a:rPr lang="ru-RU" sz="2800" dirty="0" smtClean="0"/>
              <a:t>(постепенно число предметов увеличивается)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ru-RU" sz="2800" dirty="0"/>
          </a:p>
          <a:p>
            <a:pPr marL="457200" indent="-457200" algn="just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Увидеть </a:t>
            </a:r>
            <a:r>
              <a:rPr lang="ru-RU" sz="2800" dirty="0"/>
              <a:t>боковым зрением как можно больше предметов –справа, слева,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Таблица </a:t>
            </a:r>
            <a:r>
              <a:rPr lang="ru-RU" sz="2800" dirty="0" err="1"/>
              <a:t>Шульте</a:t>
            </a:r>
            <a:r>
              <a:rPr lang="ru-RU" sz="2800" dirty="0"/>
              <a:t> (с цифрами и с буквами, от 1 до 25, черного и красного цвета</a:t>
            </a:r>
            <a:r>
              <a:rPr lang="ru-RU" sz="2800" dirty="0" smtClean="0"/>
              <a:t>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smtClean="0"/>
              <a:t>«Кодирование</a:t>
            </a:r>
            <a:r>
              <a:rPr lang="ru-RU" sz="2800" dirty="0" smtClean="0"/>
              <a:t>» (тест Векслера)</a:t>
            </a:r>
            <a:endParaRPr lang="ru-RU" sz="2800" dirty="0"/>
          </a:p>
          <a:p>
            <a:pPr marL="457200" indent="-45720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971600" y="315559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440459" y="3102303"/>
            <a:ext cx="1060704" cy="9144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3102303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652120" y="3317187"/>
            <a:ext cx="978408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308660" y="3094266"/>
            <a:ext cx="1080120" cy="92243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60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44008" y="3645024"/>
            <a:ext cx="2520950" cy="3603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ru-RU" sz="1800" b="1" dirty="0" smtClean="0">
                <a:solidFill>
                  <a:srgbClr val="333300"/>
                </a:solidFill>
              </a:rPr>
              <a:t>Помоги Незнайке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548680"/>
            <a:ext cx="2592388" cy="360362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ru-RU" sz="1800" b="1" dirty="0" smtClean="0"/>
              <a:t>Цифровая таблица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860032" y="404664"/>
            <a:ext cx="33131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1800" b="1" dirty="0">
                <a:solidFill>
                  <a:schemeClr val="tx1"/>
                </a:solidFill>
              </a:rPr>
              <a:t>Весёлый счёт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827584" y="3933056"/>
            <a:ext cx="25209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•"/>
            </a:pPr>
            <a:r>
              <a:rPr lang="ru-RU" sz="1800" b="1" dirty="0">
                <a:solidFill>
                  <a:srgbClr val="333300"/>
                </a:solidFill>
              </a:rPr>
              <a:t>Соедини точки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55576" y="1124744"/>
          <a:ext cx="2376260" cy="240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"/>
                <a:gridCol w="475252"/>
                <a:gridCol w="475252"/>
                <a:gridCol w="475252"/>
                <a:gridCol w="475252"/>
              </a:tblGrid>
              <a:tr h="5033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33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33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33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8733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052736"/>
            <a:ext cx="19716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554538"/>
            <a:ext cx="22320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365104"/>
            <a:ext cx="33337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6" grpId="0" build="p"/>
      <p:bldP spid="35847" grpId="0"/>
      <p:bldP spid="358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тренировка распределения внимания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Одновременное выполнение </a:t>
            </a:r>
            <a:r>
              <a:rPr lang="ru-RU" sz="2000" dirty="0"/>
              <a:t>двух разноплановых </a:t>
            </a:r>
            <a:r>
              <a:rPr lang="ru-RU" sz="2000" dirty="0" smtClean="0"/>
              <a:t>заданий:</a:t>
            </a:r>
          </a:p>
          <a:p>
            <a:pPr>
              <a:buFont typeface="Arial" pitchFamily="34" charset="0"/>
              <a:buChar char="•"/>
            </a:pPr>
            <a:r>
              <a:rPr lang="ru-RU" sz="3200" b="0" dirty="0" smtClean="0"/>
              <a:t>чтение </a:t>
            </a:r>
            <a:r>
              <a:rPr lang="ru-RU" sz="3200" b="0" dirty="0"/>
              <a:t>текста </a:t>
            </a:r>
            <a:r>
              <a:rPr lang="ru-RU" sz="3200" b="0" dirty="0" smtClean="0"/>
              <a:t>+ под счет </a:t>
            </a:r>
            <a:r>
              <a:rPr lang="ru-RU" sz="3200" b="0" dirty="0"/>
              <a:t>ударов карандаша по </a:t>
            </a:r>
            <a:r>
              <a:rPr lang="ru-RU" sz="3200" b="0" dirty="0" smtClean="0"/>
              <a:t>столу;</a:t>
            </a:r>
          </a:p>
          <a:p>
            <a:pPr marL="0" indent="0"/>
            <a:endParaRPr lang="ru-RU" sz="3200" b="0" dirty="0" smtClean="0"/>
          </a:p>
          <a:p>
            <a:pPr>
              <a:buFont typeface="Arial" pitchFamily="34" charset="0"/>
              <a:buChar char="•"/>
            </a:pPr>
            <a:r>
              <a:rPr lang="ru-RU" sz="3200" b="0" dirty="0"/>
              <a:t>выполнение задания на внимание </a:t>
            </a:r>
            <a:r>
              <a:rPr lang="ru-RU" sz="3200" b="0" dirty="0" smtClean="0"/>
              <a:t>+ </a:t>
            </a:r>
            <a:r>
              <a:rPr lang="ru-RU" sz="3200" b="0" dirty="0"/>
              <a:t>прослушивание записи </a:t>
            </a:r>
            <a:r>
              <a:rPr lang="ru-RU" sz="3200" b="0" dirty="0" smtClean="0"/>
              <a:t>сказки.</a:t>
            </a:r>
            <a:endParaRPr lang="ru-RU" sz="3200" b="0" dirty="0"/>
          </a:p>
          <a:p>
            <a:endParaRPr lang="ru-RU" sz="3200" b="0" dirty="0"/>
          </a:p>
        </p:txBody>
      </p:sp>
    </p:spTree>
    <p:extLst>
      <p:ext uri="{BB962C8B-B14F-4D97-AF65-F5344CB8AC3E}">
        <p14:creationId xmlns:p14="http://schemas.microsoft.com/office/powerpoint/2010/main" val="384302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Развитие навыка переключения внимания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811" y="4365104"/>
            <a:ext cx="718623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Работы </a:t>
            </a:r>
            <a:r>
              <a:rPr lang="ru-RU" sz="2800" b="1" dirty="0">
                <a:solidFill>
                  <a:srgbClr val="002060"/>
                </a:solidFill>
              </a:rPr>
              <a:t>с печатным текстом.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b="1" dirty="0" smtClean="0"/>
          </a:p>
          <a:p>
            <a:r>
              <a:rPr lang="ru-RU" sz="2400" dirty="0" smtClean="0"/>
              <a:t>Чередование </a:t>
            </a:r>
            <a:r>
              <a:rPr lang="ru-RU" sz="2400" dirty="0"/>
              <a:t>правил подчеркивания и вычеркивания определенных букв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81810"/>
            <a:ext cx="712879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Игры: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«Запрещённые движения», </a:t>
            </a:r>
            <a:endParaRPr lang="ru-RU" sz="2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«Путаница»,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«Выполняй команду только со словом «</a:t>
            </a:r>
            <a:r>
              <a:rPr lang="ru-RU" sz="2400" dirty="0" smtClean="0"/>
              <a:t>дети»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 «Нос, пол, потолок»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1 хлопок - присесть, 2 хлопка- попрыгать, 3 хлопка- поднять руки и т.п</a:t>
            </a:r>
            <a:r>
              <a:rPr lang="ru-RU" sz="2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dirty="0"/>
              <a:t>“</a:t>
            </a:r>
            <a:r>
              <a:rPr lang="ru-RU" sz="2400" dirty="0"/>
              <a:t>Летает – не летает”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/>
          </a:p>
          <a:p>
            <a:pPr marL="285750" indent="-285750">
              <a:buFont typeface="Arial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208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/>
              <a:t>Помните</a:t>
            </a:r>
            <a:r>
              <a:rPr lang="ru-RU" dirty="0"/>
              <a:t>, что внимание - один из самых </a:t>
            </a:r>
            <a:r>
              <a:rPr lang="ru-RU"/>
              <a:t>важных </a:t>
            </a:r>
            <a:r>
              <a:rPr lang="ru-RU" smtClean="0"/>
              <a:t>психических </a:t>
            </a:r>
            <a:r>
              <a:rPr lang="ru-RU" dirty="0"/>
              <a:t>процессов.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Внимание является важной составной частью результативности учебной деятельности ребёнка.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Для того, чтобы ваш ребёнок был внимательным, старайтесь помочь ему тренировать его внимание.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В основе внимания лежит интерес. </a:t>
            </a:r>
            <a:endParaRPr lang="ru-RU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/>
              <a:t>Развивая </a:t>
            </a:r>
            <a:r>
              <a:rPr lang="ru-RU" dirty="0"/>
              <a:t>внимание своего ребёнка, учитывайте круг его увлечений. </a:t>
            </a:r>
            <a:endParaRPr lang="ru-RU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/>
              <a:t>Постоянно </a:t>
            </a:r>
            <a:r>
              <a:rPr lang="ru-RU" dirty="0"/>
              <a:t>тренируйте внимание своего ребёнка. Используйте для этого прогулки на свежем воздухе, поездки, походы, любую возможность.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Развивая внимание ребёнка, не </a:t>
            </a:r>
            <a:r>
              <a:rPr lang="ru-RU" dirty="0" err="1"/>
              <a:t>назидайте</a:t>
            </a:r>
            <a:r>
              <a:rPr lang="ru-RU" dirty="0"/>
              <a:t> и не фиксируйте его неудачи. Больше внимания обращайте на достигнутые им успехи.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Стимулируйте  интерес к развитию внимания собственным примером и примерами из жизни других людей.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В семейном кругу демонстрируйте достижения ребёнка по развитию собственного внимания.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Наберитесь терпения, и не ждите немедленных, успешных результатов.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Используйте специальную литературу, которая поможет вашему ребёнку достичь успехов.</a:t>
            </a:r>
          </a:p>
          <a:p>
            <a:r>
              <a:rPr lang="ru-RU" dirty="0"/>
              <a:t>        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Памятка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7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Результаты диагностики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672188"/>
          </a:xfrm>
        </p:spPr>
        <p:txBody>
          <a:bodyPr/>
          <a:lstStyle/>
          <a:p>
            <a:pPr algn="ctr"/>
            <a:r>
              <a:rPr lang="ru-RU" sz="1800" b="0" dirty="0"/>
              <a:t>Часто ли ваш ребёнок отвлекается во время бесед, занятий, выполнения заданий?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41521678"/>
              </p:ext>
            </p:extLst>
          </p:nvPr>
        </p:nvGraphicFramePr>
        <p:xfrm>
          <a:off x="1428728" y="1785926"/>
          <a:ext cx="640558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4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Можно ли назвать Вашего ребёнка сосредоточенным, усидчивым? </a:t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46510155"/>
              </p:ext>
            </p:extLst>
          </p:nvPr>
        </p:nvGraphicFramePr>
        <p:xfrm>
          <a:off x="1500166" y="1000108"/>
          <a:ext cx="650085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77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Хотелось бы вам, чтобы Ваш ребёнок был внимательным? 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00166" y="1142984"/>
          <a:ext cx="635798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34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Что Вы делаете для того, чтобы у Вашего ребёнка развивалось внимание?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8576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800" dirty="0" smtClean="0"/>
              <a:t>Ответы (44%)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«Заинтересовываю»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«Тренируемся»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</a:t>
            </a:r>
            <a:r>
              <a:rPr lang="ru-RU" sz="1800" b="0" dirty="0" err="1" smtClean="0"/>
              <a:t>Пазлы</a:t>
            </a:r>
            <a:r>
              <a:rPr lang="ru-RU" sz="1800" b="0" dirty="0" smtClean="0"/>
              <a:t>, игры на внимание, настольные игры, конструктор, рисование»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«Решаем задачки на внимание, развиваем наблюдательность на улице»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«Разговариваем, проводим беседы»</a:t>
            </a:r>
          </a:p>
          <a:p>
            <a:pPr>
              <a:buFont typeface="Arial" pitchFamily="34" charset="0"/>
              <a:buChar char="•"/>
            </a:pPr>
            <a:r>
              <a:rPr lang="ru-RU" sz="1800" b="0" dirty="0" smtClean="0"/>
              <a:t>«Стараюсь, чтобы   во время занятия  ребенка ничего не отвлекало»</a:t>
            </a:r>
          </a:p>
          <a:p>
            <a:endParaRPr lang="ru-RU" sz="1800" b="0" dirty="0" smtClean="0"/>
          </a:p>
          <a:p>
            <a:r>
              <a:rPr lang="ru-RU" sz="1800" b="0" dirty="0" smtClean="0"/>
              <a:t>2</a:t>
            </a:r>
            <a:r>
              <a:rPr lang="ru-RU" sz="1800" dirty="0" smtClean="0"/>
              <a:t>.  Ничего не ответили – 56 %</a:t>
            </a:r>
          </a:p>
          <a:p>
            <a:pPr>
              <a:buFont typeface="Arial" pitchFamily="34" charset="0"/>
              <a:buChar char="•"/>
            </a:pP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3785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683568" y="1412776"/>
            <a:ext cx="8064896" cy="1440160"/>
          </a:xfrm>
          <a:prstGeom prst="cloudCallout">
            <a:avLst>
              <a:gd name="adj1" fmla="val -23833"/>
              <a:gd name="adj2" fmla="val 167940"/>
            </a:avLst>
          </a:prstGeom>
          <a:solidFill>
            <a:srgbClr val="FCD3A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</a:rPr>
              <a:t>Внимание</a:t>
            </a:r>
            <a:r>
              <a:rPr lang="ru-RU" sz="2800" b="1" dirty="0">
                <a:solidFill>
                  <a:srgbClr val="333300"/>
                </a:solidFill>
              </a:rPr>
              <a:t> -</a:t>
            </a:r>
            <a:r>
              <a:rPr lang="ru-RU" sz="2800" dirty="0">
                <a:solidFill>
                  <a:srgbClr val="333300"/>
                </a:solidFill>
              </a:rPr>
              <a:t>это направленность и сосредоточенность нашего сознания на определенном объекте.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22960" y="365760"/>
            <a:ext cx="7520940" cy="1047016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“Гений – это внимание».</a:t>
            </a:r>
            <a:br>
              <a:rPr kumimoji="0" lang="ru-RU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6000" b="0" i="0" u="none" strike="noStrike" kern="1200" cap="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140968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solidFill>
                  <a:schemeClr val="accent2"/>
                </a:solidFill>
              </a:rPr>
              <a:t>Внимание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sz="2800" dirty="0" smtClean="0"/>
              <a:t>это  </a:t>
            </a:r>
            <a:r>
              <a:rPr lang="ru-RU" sz="2800" dirty="0"/>
              <a:t>один из самых важных </a:t>
            </a:r>
            <a:endParaRPr lang="ru-RU" sz="2800" dirty="0" smtClean="0"/>
          </a:p>
          <a:p>
            <a:pPr lvl="0"/>
            <a:r>
              <a:rPr lang="ru-RU" sz="2800" dirty="0" smtClean="0"/>
              <a:t> </a:t>
            </a:r>
            <a:r>
              <a:rPr lang="ru-RU" sz="2800" dirty="0"/>
              <a:t>психических процессов.</a:t>
            </a:r>
          </a:p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5440" y="4221088"/>
            <a:ext cx="82224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ru-RU" sz="2800" dirty="0">
                <a:solidFill>
                  <a:schemeClr val="accent2"/>
                </a:solidFill>
              </a:rPr>
              <a:t> </a:t>
            </a:r>
            <a:r>
              <a:rPr lang="ru-RU" sz="2800" b="1" dirty="0" smtClean="0">
                <a:solidFill>
                  <a:schemeClr val="accent2"/>
                </a:solidFill>
              </a:rPr>
              <a:t>Внимание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/>
              <a:t>является важной </a:t>
            </a:r>
            <a:r>
              <a:rPr lang="ru-RU" sz="2800" b="1" dirty="0"/>
              <a:t>составной частью </a:t>
            </a:r>
            <a:r>
              <a:rPr lang="ru-RU" sz="2800" dirty="0"/>
              <a:t>результативности учебной деятельности ребёнка.</a:t>
            </a:r>
          </a:p>
          <a:p>
            <a:pPr marL="285750" indent="-285750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124744"/>
            <a:ext cx="7918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Внимательный ребёнок </a:t>
            </a:r>
            <a:r>
              <a:rPr lang="ru-RU" dirty="0"/>
              <a:t>– это…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0881" y="1992096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Внимание  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724753" y="2367464"/>
            <a:ext cx="1415199" cy="485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716016" y="2430629"/>
            <a:ext cx="1" cy="981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404825" y="2456137"/>
            <a:ext cx="1543439" cy="396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81397" y="2889483"/>
            <a:ext cx="25384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Непроизвольное:</a:t>
            </a:r>
          </a:p>
          <a:p>
            <a:pPr marL="28575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имеет цели;</a:t>
            </a:r>
          </a:p>
          <a:p>
            <a:pPr marL="28575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т волевого усилия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472322" y="3417890"/>
            <a:ext cx="29636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Произвольное:</a:t>
            </a:r>
          </a:p>
          <a:p>
            <a:pPr marL="28575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аличие уели;</a:t>
            </a:r>
          </a:p>
          <a:p>
            <a:pPr marL="285750" indent="-285750">
              <a:buFontTx/>
              <a:buChar char="-"/>
            </a:pPr>
            <a:r>
              <a:rPr lang="ru-RU" dirty="0"/>
              <a:t>а</a:t>
            </a:r>
            <a:r>
              <a:rPr lang="ru-RU" dirty="0" smtClean="0"/>
              <a:t>ктивность поддержания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169826" y="2927318"/>
            <a:ext cx="25384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</a:rPr>
              <a:t>Послепроизвольное</a:t>
            </a:r>
            <a:r>
              <a:rPr lang="ru-RU" sz="2000" b="1" dirty="0" smtClean="0">
                <a:solidFill>
                  <a:srgbClr val="002060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аличие цели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нет волевого усилия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49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Качества внимания</a:t>
            </a:r>
            <a:endParaRPr lang="ru-RU" b="1" dirty="0">
              <a:solidFill>
                <a:schemeClr val="accent2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547664" y="1196752"/>
            <a:ext cx="15841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15" idx="0"/>
          </p:cNvCxnSpPr>
          <p:nvPr/>
        </p:nvCxnSpPr>
        <p:spPr>
          <a:xfrm flipH="1">
            <a:off x="3358466" y="1223984"/>
            <a:ext cx="565462" cy="1423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20556" y="1196752"/>
            <a:ext cx="334777" cy="1056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7" idx="0"/>
          </p:cNvCxnSpPr>
          <p:nvPr/>
        </p:nvCxnSpPr>
        <p:spPr>
          <a:xfrm>
            <a:off x="5508104" y="1132740"/>
            <a:ext cx="2287235" cy="1451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2132856"/>
            <a:ext cx="2095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концентрация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71469" y="2647615"/>
            <a:ext cx="2173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переключение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03186" y="2252990"/>
            <a:ext cx="2251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распределение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19591" y="2584663"/>
            <a:ext cx="1951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устойчивость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4786322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Если внимание хорошо развивается, то соответственно развиваются и его </a:t>
            </a:r>
            <a:r>
              <a:rPr lang="ru-RU" sz="2000" dirty="0" smtClean="0"/>
              <a:t> </a:t>
            </a:r>
            <a:r>
              <a:rPr lang="ru-RU" sz="2000" dirty="0"/>
              <a:t>важные свойства, как концентрация, устойчивость, распределение, переключение, увеличение объёма усвоенной информации, а также возникает привычка быть внимательным, даже если при этом складываются неблагоприятные условия.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2910" y="3857628"/>
            <a:ext cx="6799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Успеваемость:</a:t>
            </a:r>
            <a:r>
              <a:rPr lang="ru-RU" dirty="0" smtClean="0"/>
              <a:t>  русский язык – </a:t>
            </a:r>
            <a:r>
              <a:rPr lang="ru-RU" u="sng" dirty="0" smtClean="0"/>
              <a:t>распределение</a:t>
            </a:r>
            <a:r>
              <a:rPr lang="ru-RU" dirty="0" smtClean="0"/>
              <a:t> внимания,</a:t>
            </a:r>
          </a:p>
          <a:p>
            <a:r>
              <a:rPr lang="ru-RU" dirty="0" smtClean="0"/>
              <a:t> математика </a:t>
            </a:r>
            <a:r>
              <a:rPr lang="ru-RU" u="sng" dirty="0" smtClean="0"/>
              <a:t>– объем </a:t>
            </a:r>
            <a:r>
              <a:rPr lang="ru-RU" dirty="0" smtClean="0"/>
              <a:t>внимания, чтение </a:t>
            </a:r>
            <a:r>
              <a:rPr lang="ru-RU" u="sng" dirty="0" smtClean="0"/>
              <a:t>– устойчивость </a:t>
            </a:r>
            <a:r>
              <a:rPr lang="ru-RU" dirty="0" smtClean="0"/>
              <a:t>внимания.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36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Произвольность внимания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04636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b="0" dirty="0" smtClean="0"/>
              <a:t>Устранить лишние раздражители: радио, телевизор, отключить компьютер, др.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0" dirty="0" smtClean="0"/>
              <a:t>Развивать интерес к деятельности:</a:t>
            </a:r>
            <a:r>
              <a:rPr lang="ru-RU" sz="3200" b="0" dirty="0"/>
              <a:t> </a:t>
            </a:r>
            <a:r>
              <a:rPr lang="ru-RU" sz="3200" b="0" dirty="0" smtClean="0"/>
              <a:t>через каждые полчаса надо делать перерывы и переключаться на другие виды деятельности.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0" dirty="0" smtClean="0"/>
              <a:t>Специальные упражнения для развития внимания.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2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638</Words>
  <Application>Microsoft Office PowerPoint</Application>
  <PresentationFormat>Экран 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Углы</vt:lpstr>
      <vt:lpstr> Собрание для родителей учащихся 1 класса «Как помочь ребенку стать внимательным»</vt:lpstr>
      <vt:lpstr>Результаты диагностики</vt:lpstr>
      <vt:lpstr>Можно ли назвать Вашего ребёнка сосредоточенным, усидчивым?  </vt:lpstr>
      <vt:lpstr>Хотелось бы вам, чтобы Ваш ребёнок был внимательным? </vt:lpstr>
      <vt:lpstr>Что Вы делаете для того, чтобы у Вашего ребёнка развивалось внимание? </vt:lpstr>
      <vt:lpstr>Презентация PowerPoint</vt:lpstr>
      <vt:lpstr>Презентация PowerPoint</vt:lpstr>
      <vt:lpstr>Качества внимания</vt:lpstr>
      <vt:lpstr>Произвольность внимания</vt:lpstr>
      <vt:lpstr>Упражнения на развитие произвольности внимания</vt:lpstr>
      <vt:lpstr>Упражнения  для концентрации внимания</vt:lpstr>
      <vt:lpstr>Увеличение объема внимания и кратковременной памяти</vt:lpstr>
      <vt:lpstr>Помоги Незнайке</vt:lpstr>
      <vt:lpstr>тренировка распределения внимания</vt:lpstr>
      <vt:lpstr>Развитие навыка переключения внимания</vt:lpstr>
      <vt:lpstr>Памятка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Собрание для родителей учащихся 1 класса «Как помочь ребенку стать внимательным»</dc:title>
  <dc:creator>Учитель</dc:creator>
  <cp:lastModifiedBy>Учитель</cp:lastModifiedBy>
  <cp:revision>19</cp:revision>
  <dcterms:created xsi:type="dcterms:W3CDTF">2013-01-22T06:16:09Z</dcterms:created>
  <dcterms:modified xsi:type="dcterms:W3CDTF">2013-02-18T07:12:51Z</dcterms:modified>
</cp:coreProperties>
</file>